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5"/>
  </p:notesMasterIdLst>
  <p:sldIdLst>
    <p:sldId id="256" r:id="rId2"/>
    <p:sldId id="572" r:id="rId3"/>
    <p:sldId id="263" r:id="rId4"/>
    <p:sldId id="264" r:id="rId5"/>
    <p:sldId id="267" r:id="rId6"/>
    <p:sldId id="268" r:id="rId7"/>
    <p:sldId id="270" r:id="rId8"/>
    <p:sldId id="287" r:id="rId9"/>
    <p:sldId id="288" r:id="rId10"/>
    <p:sldId id="290" r:id="rId11"/>
    <p:sldId id="291" r:id="rId12"/>
    <p:sldId id="292" r:id="rId13"/>
    <p:sldId id="294" r:id="rId14"/>
    <p:sldId id="298" r:id="rId15"/>
    <p:sldId id="299" r:id="rId16"/>
    <p:sldId id="302" r:id="rId17"/>
    <p:sldId id="304" r:id="rId18"/>
    <p:sldId id="516" r:id="rId19"/>
    <p:sldId id="526" r:id="rId20"/>
    <p:sldId id="530" r:id="rId21"/>
    <p:sldId id="563" r:id="rId22"/>
    <p:sldId id="573" r:id="rId23"/>
    <p:sldId id="297" r:id="rId24"/>
    <p:sldId id="492" r:id="rId25"/>
    <p:sldId id="493" r:id="rId26"/>
    <p:sldId id="494" r:id="rId27"/>
    <p:sldId id="496" r:id="rId28"/>
    <p:sldId id="499" r:id="rId29"/>
    <p:sldId id="500" r:id="rId30"/>
    <p:sldId id="503" r:id="rId31"/>
    <p:sldId id="504" r:id="rId32"/>
    <p:sldId id="306" r:id="rId33"/>
    <p:sldId id="310" r:id="rId34"/>
    <p:sldId id="312" r:id="rId35"/>
    <p:sldId id="317" r:id="rId36"/>
    <p:sldId id="318" r:id="rId37"/>
    <p:sldId id="319" r:id="rId38"/>
    <p:sldId id="322" r:id="rId39"/>
    <p:sldId id="326" r:id="rId40"/>
    <p:sldId id="327" r:id="rId41"/>
    <p:sldId id="328" r:id="rId42"/>
    <p:sldId id="329" r:id="rId43"/>
    <p:sldId id="330" r:id="rId44"/>
    <p:sldId id="331" r:id="rId45"/>
    <p:sldId id="332" r:id="rId46"/>
    <p:sldId id="574" r:id="rId47"/>
    <p:sldId id="337" r:id="rId48"/>
    <p:sldId id="339" r:id="rId49"/>
    <p:sldId id="341" r:id="rId50"/>
    <p:sldId id="342" r:id="rId51"/>
    <p:sldId id="343" r:id="rId52"/>
    <p:sldId id="344" r:id="rId53"/>
    <p:sldId id="346" r:id="rId54"/>
    <p:sldId id="351" r:id="rId55"/>
    <p:sldId id="352" r:id="rId56"/>
    <p:sldId id="353" r:id="rId57"/>
    <p:sldId id="356" r:id="rId58"/>
    <p:sldId id="357" r:id="rId59"/>
    <p:sldId id="358" r:id="rId60"/>
    <p:sldId id="360" r:id="rId61"/>
    <p:sldId id="363" r:id="rId62"/>
    <p:sldId id="417" r:id="rId63"/>
    <p:sldId id="416" r:id="rId64"/>
    <p:sldId id="365" r:id="rId65"/>
    <p:sldId id="368" r:id="rId66"/>
    <p:sldId id="369" r:id="rId67"/>
    <p:sldId id="370" r:id="rId68"/>
    <p:sldId id="376" r:id="rId69"/>
    <p:sldId id="418" r:id="rId70"/>
    <p:sldId id="381" r:id="rId71"/>
    <p:sldId id="382" r:id="rId72"/>
    <p:sldId id="387" r:id="rId73"/>
    <p:sldId id="388" r:id="rId74"/>
    <p:sldId id="390" r:id="rId75"/>
    <p:sldId id="393" r:id="rId76"/>
    <p:sldId id="396" r:id="rId77"/>
    <p:sldId id="578" r:id="rId78"/>
    <p:sldId id="582" r:id="rId79"/>
    <p:sldId id="420" r:id="rId80"/>
    <p:sldId id="421" r:id="rId81"/>
    <p:sldId id="422" r:id="rId82"/>
    <p:sldId id="423" r:id="rId83"/>
    <p:sldId id="424" r:id="rId84"/>
    <p:sldId id="429" r:id="rId85"/>
    <p:sldId id="431" r:id="rId86"/>
    <p:sldId id="434" r:id="rId87"/>
    <p:sldId id="444" r:id="rId88"/>
    <p:sldId id="445" r:id="rId89"/>
    <p:sldId id="449" r:id="rId90"/>
    <p:sldId id="451" r:id="rId91"/>
    <p:sldId id="454" r:id="rId92"/>
    <p:sldId id="456" r:id="rId93"/>
    <p:sldId id="459" r:id="rId94"/>
  </p:sldIdLst>
  <p:sldSz cx="9144000" cy="6858000" type="screen4x3"/>
  <p:notesSz cx="6858000" cy="9144000"/>
  <p:defaultTextStyle>
    <a:defPPr>
      <a:defRPr lang="e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0"/>
    <p:restoredTop sz="94690"/>
  </p:normalViewPr>
  <p:slideViewPr>
    <p:cSldViewPr>
      <p:cViewPr varScale="1">
        <p:scale>
          <a:sx n="57" d="100"/>
          <a:sy n="57" d="100"/>
        </p:scale>
        <p:origin x="-1440"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x-non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42EBAF-C478-4F31-8941-2E703324CFE4}" type="datetimeFigureOut">
              <a:rPr lang="x-none" smtClean="0"/>
              <a:pPr/>
              <a:t>2/17/2024</a:t>
            </a:fld>
            <a:endParaRPr lang="x-non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x-non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x-non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0590-721A-40A5-9ACD-1B48908DD478}" type="slidenum">
              <a:rPr lang="x-none" smtClean="0"/>
              <a:pPr/>
              <a:t>‹#›</a:t>
            </a:fld>
            <a:endParaRPr lang="x-none"/>
          </a:p>
        </p:txBody>
      </p:sp>
    </p:spTree>
    <p:extLst>
      <p:ext uri="{BB962C8B-B14F-4D97-AF65-F5344CB8AC3E}">
        <p14:creationId xmlns="" xmlns:p14="http://schemas.microsoft.com/office/powerpoint/2010/main" val="31120838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TextEdit="1"/>
          </p:cNvSpPr>
          <p:nvPr>
            <p:ph type="sldImg"/>
          </p:nvPr>
        </p:nvSpPr>
        <p:spPr>
          <a:xfrm>
            <a:off x="1143000" y="685800"/>
            <a:ext cx="4572000" cy="3429000"/>
          </a:xfrm>
          <a:ln/>
        </p:spPr>
      </p:sp>
      <p:sp>
        <p:nvSpPr>
          <p:cNvPr id="92163" name="Rectangle 3"/>
          <p:cNvSpPr>
            <a:spLocks noGrp="1"/>
          </p:cNvSpPr>
          <p:nvPr>
            <p:ph type="body" idx="1"/>
          </p:nvPr>
        </p:nvSpPr>
        <p:spPr>
          <a:xfrm>
            <a:off x="685480" y="4343913"/>
            <a:ext cx="5487041" cy="4114361"/>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40" tIns="45720" rIns="91440" bIns="45720"/>
          <a:lstStyle/>
          <a:p>
            <a:endParaRPr lang="x-non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x-non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x-none"/>
          </a:p>
        </p:txBody>
      </p:sp>
      <p:sp>
        <p:nvSpPr>
          <p:cNvPr id="4" name="Date Placeholder 3"/>
          <p:cNvSpPr>
            <a:spLocks noGrp="1"/>
          </p:cNvSpPr>
          <p:nvPr>
            <p:ph type="dt" sz="half" idx="10"/>
          </p:nvPr>
        </p:nvSpPr>
        <p:spPr/>
        <p:txBody>
          <a:bodyPr/>
          <a:lstStyle/>
          <a:p>
            <a:fld id="{B4F804AB-096F-49BF-97FB-F517C0A52997}" type="datetimeFigureOut">
              <a:rPr lang="x-none" smtClean="0"/>
              <a:pPr/>
              <a:t>2/17/2024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89B4597E-032D-4152-82A5-659AE4F1B6FD}" type="slidenum">
              <a:rPr lang="x-none" smtClean="0"/>
              <a:pPr/>
              <a:t>‹#›</a:t>
            </a:fld>
            <a:endParaRPr lang="x-none"/>
          </a:p>
        </p:txBody>
      </p:sp>
    </p:spTree>
    <p:extLst>
      <p:ext uri="{BB962C8B-B14F-4D97-AF65-F5344CB8AC3E}">
        <p14:creationId xmlns="" xmlns:p14="http://schemas.microsoft.com/office/powerpoint/2010/main" val="3991053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10"/>
          </p:nvPr>
        </p:nvSpPr>
        <p:spPr/>
        <p:txBody>
          <a:bodyPr/>
          <a:lstStyle/>
          <a:p>
            <a:fld id="{B4F804AB-096F-49BF-97FB-F517C0A52997}" type="datetimeFigureOut">
              <a:rPr lang="x-none" smtClean="0"/>
              <a:pPr/>
              <a:t>2/17/2024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89B4597E-032D-4152-82A5-659AE4F1B6FD}" type="slidenum">
              <a:rPr lang="x-none" smtClean="0"/>
              <a:pPr/>
              <a:t>‹#›</a:t>
            </a:fld>
            <a:endParaRPr lang="x-none"/>
          </a:p>
        </p:txBody>
      </p:sp>
    </p:spTree>
    <p:extLst>
      <p:ext uri="{BB962C8B-B14F-4D97-AF65-F5344CB8AC3E}">
        <p14:creationId xmlns="" xmlns:p14="http://schemas.microsoft.com/office/powerpoint/2010/main" val="2660352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x-non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10"/>
          </p:nvPr>
        </p:nvSpPr>
        <p:spPr/>
        <p:txBody>
          <a:bodyPr/>
          <a:lstStyle/>
          <a:p>
            <a:fld id="{B4F804AB-096F-49BF-97FB-F517C0A52997}" type="datetimeFigureOut">
              <a:rPr lang="x-none" smtClean="0"/>
              <a:pPr/>
              <a:t>2/17/2024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89B4597E-032D-4152-82A5-659AE4F1B6FD}" type="slidenum">
              <a:rPr lang="x-none" smtClean="0"/>
              <a:pPr/>
              <a:t>‹#›</a:t>
            </a:fld>
            <a:endParaRPr lang="x-none"/>
          </a:p>
        </p:txBody>
      </p:sp>
    </p:spTree>
    <p:extLst>
      <p:ext uri="{BB962C8B-B14F-4D97-AF65-F5344CB8AC3E}">
        <p14:creationId xmlns="" xmlns:p14="http://schemas.microsoft.com/office/powerpoint/2010/main" val="119855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10"/>
          </p:nvPr>
        </p:nvSpPr>
        <p:spPr/>
        <p:txBody>
          <a:bodyPr/>
          <a:lstStyle/>
          <a:p>
            <a:fld id="{B4F804AB-096F-49BF-97FB-F517C0A52997}" type="datetimeFigureOut">
              <a:rPr lang="x-none" smtClean="0"/>
              <a:pPr/>
              <a:t>2/17/2024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89B4597E-032D-4152-82A5-659AE4F1B6FD}" type="slidenum">
              <a:rPr lang="x-none" smtClean="0"/>
              <a:pPr/>
              <a:t>‹#›</a:t>
            </a:fld>
            <a:endParaRPr lang="x-none"/>
          </a:p>
        </p:txBody>
      </p:sp>
    </p:spTree>
    <p:extLst>
      <p:ext uri="{BB962C8B-B14F-4D97-AF65-F5344CB8AC3E}">
        <p14:creationId xmlns="" xmlns:p14="http://schemas.microsoft.com/office/powerpoint/2010/main" val="68016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x-non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4F804AB-096F-49BF-97FB-F517C0A52997}" type="datetimeFigureOut">
              <a:rPr lang="x-none" smtClean="0"/>
              <a:pPr/>
              <a:t>2/17/2024</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89B4597E-032D-4152-82A5-659AE4F1B6FD}" type="slidenum">
              <a:rPr lang="x-none" smtClean="0"/>
              <a:pPr/>
              <a:t>‹#›</a:t>
            </a:fld>
            <a:endParaRPr lang="x-none"/>
          </a:p>
        </p:txBody>
      </p:sp>
    </p:spTree>
    <p:extLst>
      <p:ext uri="{BB962C8B-B14F-4D97-AF65-F5344CB8AC3E}">
        <p14:creationId xmlns="" xmlns:p14="http://schemas.microsoft.com/office/powerpoint/2010/main" val="195812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Date Placeholder 4"/>
          <p:cNvSpPr>
            <a:spLocks noGrp="1"/>
          </p:cNvSpPr>
          <p:nvPr>
            <p:ph type="dt" sz="half" idx="10"/>
          </p:nvPr>
        </p:nvSpPr>
        <p:spPr/>
        <p:txBody>
          <a:bodyPr/>
          <a:lstStyle/>
          <a:p>
            <a:fld id="{B4F804AB-096F-49BF-97FB-F517C0A52997}" type="datetimeFigureOut">
              <a:rPr lang="x-none" smtClean="0"/>
              <a:pPr/>
              <a:t>2/17/2024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89B4597E-032D-4152-82A5-659AE4F1B6FD}" type="slidenum">
              <a:rPr lang="x-none" smtClean="0"/>
              <a:pPr/>
              <a:t>‹#›</a:t>
            </a:fld>
            <a:endParaRPr lang="x-none"/>
          </a:p>
        </p:txBody>
      </p:sp>
    </p:spTree>
    <p:extLst>
      <p:ext uri="{BB962C8B-B14F-4D97-AF65-F5344CB8AC3E}">
        <p14:creationId xmlns="" xmlns:p14="http://schemas.microsoft.com/office/powerpoint/2010/main" val="2804393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x-non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7" name="Date Placeholder 6"/>
          <p:cNvSpPr>
            <a:spLocks noGrp="1"/>
          </p:cNvSpPr>
          <p:nvPr>
            <p:ph type="dt" sz="half" idx="10"/>
          </p:nvPr>
        </p:nvSpPr>
        <p:spPr/>
        <p:txBody>
          <a:bodyPr/>
          <a:lstStyle/>
          <a:p>
            <a:fld id="{B4F804AB-096F-49BF-97FB-F517C0A52997}" type="datetimeFigureOut">
              <a:rPr lang="x-none" smtClean="0"/>
              <a:pPr/>
              <a:t>2/17/2024</a:t>
            </a:fld>
            <a:endParaRPr lang="x-none"/>
          </a:p>
        </p:txBody>
      </p:sp>
      <p:sp>
        <p:nvSpPr>
          <p:cNvPr id="8" name="Footer Placeholder 7"/>
          <p:cNvSpPr>
            <a:spLocks noGrp="1"/>
          </p:cNvSpPr>
          <p:nvPr>
            <p:ph type="ftr" sz="quarter" idx="11"/>
          </p:nvPr>
        </p:nvSpPr>
        <p:spPr/>
        <p:txBody>
          <a:bodyPr/>
          <a:lstStyle/>
          <a:p>
            <a:endParaRPr lang="x-none"/>
          </a:p>
        </p:txBody>
      </p:sp>
      <p:sp>
        <p:nvSpPr>
          <p:cNvPr id="9" name="Slide Number Placeholder 8"/>
          <p:cNvSpPr>
            <a:spLocks noGrp="1"/>
          </p:cNvSpPr>
          <p:nvPr>
            <p:ph type="sldNum" sz="quarter" idx="12"/>
          </p:nvPr>
        </p:nvSpPr>
        <p:spPr/>
        <p:txBody>
          <a:bodyPr/>
          <a:lstStyle/>
          <a:p>
            <a:fld id="{89B4597E-032D-4152-82A5-659AE4F1B6FD}" type="slidenum">
              <a:rPr lang="x-none" smtClean="0"/>
              <a:pPr/>
              <a:t>‹#›</a:t>
            </a:fld>
            <a:endParaRPr lang="x-none"/>
          </a:p>
        </p:txBody>
      </p:sp>
    </p:spTree>
    <p:extLst>
      <p:ext uri="{BB962C8B-B14F-4D97-AF65-F5344CB8AC3E}">
        <p14:creationId xmlns="" xmlns:p14="http://schemas.microsoft.com/office/powerpoint/2010/main" val="860737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x-none"/>
          </a:p>
        </p:txBody>
      </p:sp>
      <p:sp>
        <p:nvSpPr>
          <p:cNvPr id="3" name="Date Placeholder 2"/>
          <p:cNvSpPr>
            <a:spLocks noGrp="1"/>
          </p:cNvSpPr>
          <p:nvPr>
            <p:ph type="dt" sz="half" idx="10"/>
          </p:nvPr>
        </p:nvSpPr>
        <p:spPr/>
        <p:txBody>
          <a:bodyPr/>
          <a:lstStyle/>
          <a:p>
            <a:fld id="{B4F804AB-096F-49BF-97FB-F517C0A52997}" type="datetimeFigureOut">
              <a:rPr lang="x-none" smtClean="0"/>
              <a:pPr/>
              <a:t>2/17/2024</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p:txBody>
          <a:bodyPr/>
          <a:lstStyle/>
          <a:p>
            <a:fld id="{89B4597E-032D-4152-82A5-659AE4F1B6FD}" type="slidenum">
              <a:rPr lang="x-none" smtClean="0"/>
              <a:pPr/>
              <a:t>‹#›</a:t>
            </a:fld>
            <a:endParaRPr lang="x-none"/>
          </a:p>
        </p:txBody>
      </p:sp>
    </p:spTree>
    <p:extLst>
      <p:ext uri="{BB962C8B-B14F-4D97-AF65-F5344CB8AC3E}">
        <p14:creationId xmlns="" xmlns:p14="http://schemas.microsoft.com/office/powerpoint/2010/main" val="14597939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F804AB-096F-49BF-97FB-F517C0A52997}" type="datetimeFigureOut">
              <a:rPr lang="x-none" smtClean="0"/>
              <a:pPr/>
              <a:t>2/17/2024</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p:txBody>
          <a:bodyPr/>
          <a:lstStyle/>
          <a:p>
            <a:fld id="{89B4597E-032D-4152-82A5-659AE4F1B6FD}" type="slidenum">
              <a:rPr lang="x-none" smtClean="0"/>
              <a:pPr/>
              <a:t>‹#›</a:t>
            </a:fld>
            <a:endParaRPr lang="x-none"/>
          </a:p>
        </p:txBody>
      </p:sp>
    </p:spTree>
    <p:extLst>
      <p:ext uri="{BB962C8B-B14F-4D97-AF65-F5344CB8AC3E}">
        <p14:creationId xmlns="" xmlns:p14="http://schemas.microsoft.com/office/powerpoint/2010/main" val="717183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x-non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4F804AB-096F-49BF-97FB-F517C0A52997}" type="datetimeFigureOut">
              <a:rPr lang="x-none" smtClean="0"/>
              <a:pPr/>
              <a:t>2/17/2024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89B4597E-032D-4152-82A5-659AE4F1B6FD}" type="slidenum">
              <a:rPr lang="x-none" smtClean="0"/>
              <a:pPr/>
              <a:t>‹#›</a:t>
            </a:fld>
            <a:endParaRPr lang="x-none"/>
          </a:p>
        </p:txBody>
      </p:sp>
    </p:spTree>
    <p:extLst>
      <p:ext uri="{BB962C8B-B14F-4D97-AF65-F5344CB8AC3E}">
        <p14:creationId xmlns="" xmlns:p14="http://schemas.microsoft.com/office/powerpoint/2010/main" val="1588478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x-non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x-non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4F804AB-096F-49BF-97FB-F517C0A52997}" type="datetimeFigureOut">
              <a:rPr lang="x-none" smtClean="0"/>
              <a:pPr/>
              <a:t>2/17/2024</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89B4597E-032D-4152-82A5-659AE4F1B6FD}" type="slidenum">
              <a:rPr lang="x-none" smtClean="0"/>
              <a:pPr/>
              <a:t>‹#›</a:t>
            </a:fld>
            <a:endParaRPr lang="x-none"/>
          </a:p>
        </p:txBody>
      </p:sp>
    </p:spTree>
    <p:extLst>
      <p:ext uri="{BB962C8B-B14F-4D97-AF65-F5344CB8AC3E}">
        <p14:creationId xmlns="" xmlns:p14="http://schemas.microsoft.com/office/powerpoint/2010/main" val="16013295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x-non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F804AB-096F-49BF-97FB-F517C0A52997}" type="datetimeFigureOut">
              <a:rPr lang="x-none" smtClean="0"/>
              <a:pPr/>
              <a:t>2/17/2024</a:t>
            </a:fld>
            <a:endParaRPr lang="x-non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x-non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B4597E-032D-4152-82A5-659AE4F1B6FD}" type="slidenum">
              <a:rPr lang="x-none" smtClean="0"/>
              <a:pPr/>
              <a:t>‹#›</a:t>
            </a:fld>
            <a:endParaRPr lang="x-none"/>
          </a:p>
        </p:txBody>
      </p:sp>
    </p:spTree>
    <p:extLst>
      <p:ext uri="{BB962C8B-B14F-4D97-AF65-F5344CB8AC3E}">
        <p14:creationId xmlns="" xmlns:p14="http://schemas.microsoft.com/office/powerpoint/2010/main" val="31999845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jpeg"/><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imgres?imgurl=http://image.shutterstock.com/display_pic_with_logo/96666/96666,1218230142,5/stock-vector-gas-stomach-15930334.jpg&amp;imgrefurl=http://www.shutterstock.com/pic-15930334/stock-vector-gas-stomach.html&amp;usg=__rgMRVcFOdte6oaFH0mhEx3n58N4=&amp;h=470&amp;w=437&amp;sz=40&amp;hl=en&amp;start=168&amp;sig2=-65G7wRD2V7KbQ8hQQDHNw&amp;zoom=1&amp;tbnid=fp7ELv8MHWJZ3M:&amp;tbnh=129&amp;tbnw=120&amp;ei=RL17TdOUBoTAtAbdnqmABw&amp;prev=/images?q=Heartburn,+illustration,+images&amp;start=160&amp;hl=en&amp;sa=N&amp;rlz=1T4SKPB_enRS341RS343&amp;tbs=isch:1&amp;itbs=1"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2209800"/>
            <a:ext cx="8839200" cy="2841625"/>
          </a:xfrm>
        </p:spPr>
        <p:txBody>
          <a:bodyPr>
            <a:normAutofit fontScale="90000"/>
          </a:bodyPr>
          <a:lstStyle/>
          <a:p>
            <a:r>
              <a:rPr lang="en" sz="3600" b="1" dirty="0" smtClean="0">
                <a:solidFill>
                  <a:srgbClr val="FF0000"/>
                </a:solidFill>
                <a:latin typeface="Palatino Linotype" pitchFamily="18" charset="0"/>
                <a:cs typeface="Arial" pitchFamily="34" charset="0"/>
              </a:rPr>
              <a:t/>
            </a:r>
            <a:br>
              <a:rPr lang="en" sz="3600" b="1" dirty="0" smtClean="0">
                <a:solidFill>
                  <a:srgbClr val="FF0000"/>
                </a:solidFill>
                <a:latin typeface="Palatino Linotype" pitchFamily="18" charset="0"/>
                <a:cs typeface="Arial" pitchFamily="34" charset="0"/>
              </a:rPr>
            </a:br>
            <a:r>
              <a:rPr lang="en" sz="3600" b="1" dirty="0" smtClean="0">
                <a:solidFill>
                  <a:srgbClr val="FF0000"/>
                </a:solidFill>
                <a:latin typeface="Palatino Linotype" pitchFamily="18" charset="0"/>
                <a:cs typeface="Arial" pitchFamily="34" charset="0"/>
              </a:rPr>
              <a:t>IASM</a:t>
            </a:r>
            <a:r>
              <a:rPr lang="sr-Latn-CS" sz="3600" b="1" dirty="0">
                <a:solidFill>
                  <a:srgbClr val="FF0000"/>
                </a:solidFill>
                <a:latin typeface="Palatino Linotype" pitchFamily="18" charset="0"/>
                <a:cs typeface="Arial" pitchFamily="34" charset="0"/>
              </a:rPr>
              <a:t/>
            </a:r>
            <a:br>
              <a:rPr lang="sr-Latn-CS" sz="3600" b="1" dirty="0">
                <a:solidFill>
                  <a:srgbClr val="FF0000"/>
                </a:solidFill>
                <a:latin typeface="Palatino Linotype" pitchFamily="18" charset="0"/>
                <a:cs typeface="Arial" pitchFamily="34" charset="0"/>
              </a:rPr>
            </a:br>
            <a:r>
              <a:rPr lang="en" sz="3600" b="1" dirty="0">
                <a:solidFill>
                  <a:srgbClr val="FF0000"/>
                </a:solidFill>
                <a:latin typeface="Palatino Linotype" pitchFamily="18" charset="0"/>
                <a:cs typeface="Arial" pitchFamily="34" charset="0"/>
              </a:rPr>
              <a:t>Teaching unit </a:t>
            </a:r>
            <a:r>
              <a:rPr lang="en" sz="3600" b="1" dirty="0" smtClean="0">
                <a:solidFill>
                  <a:srgbClr val="FF0000"/>
                </a:solidFill>
                <a:latin typeface="Palatino Linotype" pitchFamily="18" charset="0"/>
                <a:cs typeface="Arial" pitchFamily="34" charset="0"/>
              </a:rPr>
              <a:t>1 9</a:t>
            </a:r>
            <a:r>
              <a:rPr lang="x-none" sz="3100" b="1" dirty="0">
                <a:solidFill>
                  <a:srgbClr val="FF0000"/>
                </a:solidFill>
                <a:latin typeface="Palatino Linotype" pitchFamily="18" charset="0"/>
                <a:cs typeface="Arial" pitchFamily="34" charset="0"/>
              </a:rPr>
              <a:t/>
            </a:r>
            <a:br>
              <a:rPr lang="x-none" sz="3100" b="1" dirty="0">
                <a:solidFill>
                  <a:srgbClr val="FF0000"/>
                </a:solidFill>
                <a:latin typeface="Palatino Linotype" pitchFamily="18" charset="0"/>
                <a:cs typeface="Arial" pitchFamily="34" charset="0"/>
              </a:rPr>
            </a:br>
            <a:r>
              <a:rPr lang="en" sz="3100" b="1" dirty="0">
                <a:solidFill>
                  <a:srgbClr val="FF0000"/>
                </a:solidFill>
                <a:latin typeface="Palatino Linotype" pitchFamily="18" charset="0"/>
                <a:cs typeface="Arial" pitchFamily="34" charset="0"/>
              </a:rPr>
              <a:t> </a:t>
            </a:r>
            <a:r>
              <a:rPr lang="x-none" sz="3100" b="1" dirty="0">
                <a:solidFill>
                  <a:srgbClr val="FF0000"/>
                </a:solidFill>
                <a:latin typeface="Palatino Linotype" pitchFamily="18" charset="0"/>
                <a:cs typeface="Arial" pitchFamily="34" charset="0"/>
              </a:rPr>
              <a:t/>
            </a:r>
            <a:br>
              <a:rPr lang="x-none" sz="3100" b="1" dirty="0">
                <a:solidFill>
                  <a:srgbClr val="FF0000"/>
                </a:solidFill>
                <a:latin typeface="Palatino Linotype" pitchFamily="18" charset="0"/>
                <a:cs typeface="Arial" pitchFamily="34" charset="0"/>
              </a:rPr>
            </a:br>
            <a:r>
              <a:rPr lang="en" sz="2200" dirty="0">
                <a:latin typeface="Palatino Linotype" pitchFamily="18" charset="0"/>
              </a:rPr>
              <a:t>Esophageal diseases </a:t>
            </a:r>
            <a:r>
              <a:rPr lang="x-none" sz="2200" dirty="0">
                <a:latin typeface="Palatino Linotype" pitchFamily="18" charset="0"/>
              </a:rPr>
              <a:t/>
            </a:r>
            <a:br>
              <a:rPr lang="x-none" sz="2200" dirty="0">
                <a:latin typeface="Palatino Linotype" pitchFamily="18" charset="0"/>
              </a:rPr>
            </a:br>
            <a:r>
              <a:rPr lang="en" sz="2200" dirty="0">
                <a:latin typeface="Palatino Linotype" pitchFamily="18" charset="0"/>
              </a:rPr>
              <a:t>Esophageal tumors </a:t>
            </a:r>
            <a:r>
              <a:rPr lang="x-none" sz="2200" dirty="0">
                <a:latin typeface="Palatino Linotype" pitchFamily="18" charset="0"/>
              </a:rPr>
              <a:t/>
            </a:r>
            <a:br>
              <a:rPr lang="x-none" sz="2200" dirty="0">
                <a:latin typeface="Palatino Linotype" pitchFamily="18" charset="0"/>
              </a:rPr>
            </a:br>
            <a:r>
              <a:rPr lang="en" sz="2200" dirty="0">
                <a:latin typeface="Palatino Linotype" pitchFamily="18" charset="0"/>
              </a:rPr>
              <a:t>Gastritis and </a:t>
            </a:r>
            <a:r>
              <a:rPr lang="en" sz="2200" dirty="0" err="1">
                <a:latin typeface="Palatino Linotype" pitchFamily="18" charset="0"/>
              </a:rPr>
              <a:t>gastropathies</a:t>
            </a:r>
            <a:r>
              <a:rPr lang="x-none" sz="2200" dirty="0">
                <a:latin typeface="Palatino Linotype" pitchFamily="18" charset="0"/>
              </a:rPr>
              <a:t/>
            </a:r>
            <a:br>
              <a:rPr lang="x-none" sz="2200" dirty="0">
                <a:latin typeface="Palatino Linotype" pitchFamily="18" charset="0"/>
              </a:rPr>
            </a:br>
            <a:r>
              <a:rPr lang="en" sz="2200" dirty="0">
                <a:latin typeface="Palatino Linotype" pitchFamily="18" charset="0"/>
              </a:rPr>
              <a:t> </a:t>
            </a:r>
            <a:r>
              <a:rPr lang="en" sz="2200" dirty="0" err="1">
                <a:latin typeface="Palatino Linotype" pitchFamily="18" charset="0"/>
              </a:rPr>
              <a:t>Ulcer </a:t>
            </a:r>
            <a:r>
              <a:rPr lang="en" sz="2200" dirty="0">
                <a:latin typeface="Palatino Linotype" pitchFamily="18" charset="0"/>
              </a:rPr>
              <a:t>disease</a:t>
            </a:r>
            <a:r>
              <a:rPr lang="x-none" sz="2200" dirty="0">
                <a:latin typeface="Palatino Linotype" pitchFamily="18" charset="0"/>
              </a:rPr>
              <a:t/>
            </a:r>
            <a:br>
              <a:rPr lang="x-none" sz="2200" dirty="0">
                <a:latin typeface="Palatino Linotype" pitchFamily="18" charset="0"/>
              </a:rPr>
            </a:br>
            <a:r>
              <a:rPr lang="en" sz="2200" dirty="0">
                <a:latin typeface="Palatino Linotype" pitchFamily="18" charset="0"/>
              </a:rPr>
              <a:t> </a:t>
            </a:r>
            <a:r>
              <a:rPr lang="en" sz="2200" dirty="0" err="1">
                <a:latin typeface="Palatino Linotype" pitchFamily="18" charset="0"/>
              </a:rPr>
              <a:t>Helicobacter</a:t>
            </a:r>
            <a:r>
              <a:rPr lang="en" sz="2200" dirty="0">
                <a:latin typeface="Palatino Linotype" pitchFamily="18" charset="0"/>
              </a:rPr>
              <a:t> </a:t>
            </a:r>
            <a:r>
              <a:rPr lang="en" sz="2200" dirty="0" err="1">
                <a:latin typeface="Palatino Linotype" pitchFamily="18" charset="0"/>
              </a:rPr>
              <a:t>pylori </a:t>
            </a:r>
            <a:r>
              <a:rPr lang="en" sz="2200" dirty="0">
                <a:latin typeface="Palatino Linotype" pitchFamily="18" charset="0"/>
              </a:rPr>
              <a:t>infection</a:t>
            </a:r>
            <a:r>
              <a:rPr lang="x-none" sz="2200" dirty="0">
                <a:latin typeface="Palatino Linotype" pitchFamily="18" charset="0"/>
              </a:rPr>
              <a:t/>
            </a:r>
            <a:br>
              <a:rPr lang="x-none" sz="2200" dirty="0">
                <a:latin typeface="Palatino Linotype" pitchFamily="18" charset="0"/>
              </a:rPr>
            </a:br>
            <a:r>
              <a:rPr lang="en" sz="2200" dirty="0">
                <a:latin typeface="Palatino Linotype" pitchFamily="18" charset="0"/>
              </a:rPr>
              <a:t> </a:t>
            </a:r>
            <a:r>
              <a:rPr lang="en" sz="2200" dirty="0" err="1">
                <a:latin typeface="Palatino Linotype" pitchFamily="18" charset="0"/>
              </a:rPr>
              <a:t>Hypersecretory </a:t>
            </a:r>
            <a:r>
              <a:rPr lang="en" sz="2200" dirty="0">
                <a:latin typeface="Palatino Linotype" pitchFamily="18" charset="0"/>
              </a:rPr>
              <a:t>conditions </a:t>
            </a:r>
            <a:r>
              <a:rPr lang="x-none" sz="2200" dirty="0">
                <a:latin typeface="Palatino Linotype" pitchFamily="18" charset="0"/>
              </a:rPr>
              <a:t/>
            </a:r>
            <a:br>
              <a:rPr lang="x-none" sz="2200" dirty="0">
                <a:latin typeface="Palatino Linotype" pitchFamily="18" charset="0"/>
              </a:rPr>
            </a:br>
            <a:r>
              <a:rPr lang="en" sz="2200" dirty="0">
                <a:latin typeface="Palatino Linotype" pitchFamily="18" charset="0"/>
              </a:rPr>
              <a:t>Stomach tumors</a:t>
            </a:r>
            <a:r>
              <a:rPr lang="x-none" sz="2200" b="1" dirty="0">
                <a:latin typeface="Palatino Linotype" pitchFamily="18" charset="0"/>
              </a:rPr>
              <a:t/>
            </a:r>
            <a:br>
              <a:rPr lang="x-none" sz="2200" b="1" dirty="0">
                <a:latin typeface="Palatino Linotype" pitchFamily="18" charset="0"/>
              </a:rPr>
            </a:br>
            <a:r>
              <a:rPr lang="x-none" sz="3200" dirty="0"/>
              <a:t/>
            </a:r>
            <a:br>
              <a:rPr lang="x-none" sz="3200" dirty="0"/>
            </a:br>
            <a:endParaRPr lang="x-none" sz="3200" b="1" dirty="0">
              <a:latin typeface="Palatino Linotype" pitchFamily="18" charset="0"/>
            </a:endParaRPr>
          </a:p>
        </p:txBody>
      </p:sp>
      <p:sp>
        <p:nvSpPr>
          <p:cNvPr id="3" name="Subtitle 2"/>
          <p:cNvSpPr>
            <a:spLocks noGrp="1"/>
          </p:cNvSpPr>
          <p:nvPr>
            <p:ph type="subTitle" idx="1"/>
          </p:nvPr>
        </p:nvSpPr>
        <p:spPr>
          <a:xfrm>
            <a:off x="1309806" y="5486400"/>
            <a:ext cx="6400800" cy="1752600"/>
          </a:xfrm>
        </p:spPr>
        <p:txBody>
          <a:bodyPr/>
          <a:lstStyle/>
          <a:p>
            <a:r>
              <a:rPr lang="en" b="1" smtClean="0">
                <a:solidFill>
                  <a:schemeClr val="tx1"/>
                </a:solidFill>
                <a:latin typeface="Palatino Linotype" pitchFamily="18" charset="0"/>
              </a:rPr>
              <a:t>Full prof. </a:t>
            </a:r>
            <a:r>
              <a:rPr lang="en" b="1" dirty="0">
                <a:solidFill>
                  <a:schemeClr val="tx1"/>
                </a:solidFill>
                <a:latin typeface="Palatino Linotype" pitchFamily="18" charset="0"/>
              </a:rPr>
              <a:t>Nataša Zdravković</a:t>
            </a:r>
          </a:p>
        </p:txBody>
      </p:sp>
      <p:pic>
        <p:nvPicPr>
          <p:cNvPr id="4" name="Picture 3"/>
          <p:cNvPicPr>
            <a:picLocks noChangeAspect="1" noChangeArrowheads="1"/>
          </p:cNvPicPr>
          <p:nvPr/>
        </p:nvPicPr>
        <p:blipFill>
          <a:blip r:embed="rId2" cstate="print"/>
          <a:srcRect/>
          <a:stretch>
            <a:fillRect/>
          </a:stretch>
        </p:blipFill>
        <p:spPr bwMode="auto">
          <a:xfrm>
            <a:off x="1282700" y="76200"/>
            <a:ext cx="6949440" cy="1447800"/>
          </a:xfrm>
          <a:prstGeom prst="rect">
            <a:avLst/>
          </a:prstGeom>
          <a:noFill/>
          <a:ln w="9525">
            <a:noFill/>
            <a:miter lim="800000"/>
            <a:headEnd/>
            <a:tailEnd/>
          </a:ln>
        </p:spPr>
      </p:pic>
    </p:spTree>
    <p:extLst>
      <p:ext uri="{BB962C8B-B14F-4D97-AF65-F5344CB8AC3E}">
        <p14:creationId xmlns="" xmlns:p14="http://schemas.microsoft.com/office/powerpoint/2010/main" val="86724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563446474"/>
              </p:ext>
            </p:extLst>
          </p:nvPr>
        </p:nvGraphicFramePr>
        <p:xfrm>
          <a:off x="1752600" y="152400"/>
          <a:ext cx="4038600" cy="1854200"/>
        </p:xfrm>
        <a:graphic>
          <a:graphicData uri="http://schemas.openxmlformats.org/drawingml/2006/table">
            <a:tbl>
              <a:tblPr firstRow="1" bandRow="1">
                <a:tableStyleId>{5C22544A-7EE6-4342-B048-85BDC9FD1C3A}</a:tableStyleId>
              </a:tblPr>
              <a:tblGrid>
                <a:gridCol w="4038600">
                  <a:extLst>
                    <a:ext uri="{9D8B030D-6E8A-4147-A177-3AD203B41FA5}">
                      <a16:colId xmlns="" xmlns:a16="http://schemas.microsoft.com/office/drawing/2014/main" val="20000"/>
                    </a:ext>
                  </a:extLst>
                </a:gridCol>
              </a:tblGrid>
              <a:tr h="370840">
                <a:tc>
                  <a:txBody>
                    <a:bodyPr/>
                    <a:lstStyle/>
                    <a:p>
                      <a:r>
                        <a:rPr lang="en" dirty="0">
                          <a:latin typeface="Palatino Linotype" pitchFamily="18" charset="0"/>
                        </a:rPr>
                        <a:t>4 forms of acute </a:t>
                      </a:r>
                      <a:r>
                        <a:rPr lang="en" dirty="0" err="1">
                          <a:latin typeface="Palatino Linotype" pitchFamily="18" charset="0"/>
                        </a:rPr>
                        <a:t>esophagitis</a:t>
                      </a:r>
                      <a:endParaRPr lang="x-none" dirty="0">
                        <a:latin typeface="Palatino Linotype" pitchFamily="18" charset="0"/>
                      </a:endParaRPr>
                    </a:p>
                  </a:txBody>
                  <a:tcPr/>
                </a:tc>
                <a:extLst>
                  <a:ext uri="{0D108BD9-81ED-4DB2-BD59-A6C34878D82A}">
                    <a16:rowId xmlns="" xmlns:a16="http://schemas.microsoft.com/office/drawing/2014/main" val="10000"/>
                  </a:ext>
                </a:extLst>
              </a:tr>
              <a:tr h="370840">
                <a:tc>
                  <a:txBody>
                    <a:bodyPr/>
                    <a:lstStyle/>
                    <a:p>
                      <a:pPr marL="285750" indent="-285750">
                        <a:buFont typeface="Arial" pitchFamily="34" charset="0"/>
                        <a:buChar char="•"/>
                      </a:pPr>
                      <a:r>
                        <a:rPr lang="en" dirty="0">
                          <a:latin typeface="Palatino Linotype" pitchFamily="18" charset="0"/>
                        </a:rPr>
                        <a:t>catarrhal</a:t>
                      </a:r>
                    </a:p>
                  </a:txBody>
                  <a:tcPr/>
                </a:tc>
                <a:extLst>
                  <a:ext uri="{0D108BD9-81ED-4DB2-BD59-A6C34878D82A}">
                    <a16:rowId xmlns="" xmlns:a16="http://schemas.microsoft.com/office/drawing/2014/main" val="10001"/>
                  </a:ext>
                </a:extLst>
              </a:tr>
              <a:tr h="370840">
                <a:tc>
                  <a:txBody>
                    <a:bodyPr/>
                    <a:lstStyle/>
                    <a:p>
                      <a:pPr marL="285750" indent="-285750">
                        <a:buFont typeface="Arial" pitchFamily="34" charset="0"/>
                        <a:buChar char="•"/>
                      </a:pPr>
                      <a:r>
                        <a:rPr lang="en" dirty="0">
                          <a:latin typeface="Palatino Linotype" pitchFamily="18" charset="0"/>
                        </a:rPr>
                        <a:t>erosive</a:t>
                      </a:r>
                    </a:p>
                  </a:txBody>
                  <a:tcPr/>
                </a:tc>
                <a:extLst>
                  <a:ext uri="{0D108BD9-81ED-4DB2-BD59-A6C34878D82A}">
                    <a16:rowId xmlns="" xmlns:a16="http://schemas.microsoft.com/office/drawing/2014/main" val="10002"/>
                  </a:ext>
                </a:extLst>
              </a:tr>
              <a:tr h="370840">
                <a:tc>
                  <a:txBody>
                    <a:bodyPr/>
                    <a:lstStyle/>
                    <a:p>
                      <a:pPr marL="285750" indent="-285750">
                        <a:buFont typeface="Arial" pitchFamily="34" charset="0"/>
                        <a:buChar char="•"/>
                      </a:pPr>
                      <a:r>
                        <a:rPr lang="en" dirty="0">
                          <a:latin typeface="Palatino Linotype" pitchFamily="18" charset="0"/>
                        </a:rPr>
                        <a:t>purulent</a:t>
                      </a:r>
                    </a:p>
                  </a:txBody>
                  <a:tcPr/>
                </a:tc>
                <a:extLst>
                  <a:ext uri="{0D108BD9-81ED-4DB2-BD59-A6C34878D82A}">
                    <a16:rowId xmlns="" xmlns:a16="http://schemas.microsoft.com/office/drawing/2014/main" val="10003"/>
                  </a:ext>
                </a:extLst>
              </a:tr>
              <a:tr h="370840">
                <a:tc>
                  <a:txBody>
                    <a:bodyPr/>
                    <a:lstStyle/>
                    <a:p>
                      <a:pPr marL="285750" indent="-285750">
                        <a:buFont typeface="Arial" pitchFamily="34" charset="0"/>
                        <a:buChar char="•"/>
                      </a:pPr>
                      <a:r>
                        <a:rPr lang="en" dirty="0">
                          <a:latin typeface="Palatino Linotype" pitchFamily="18" charset="0"/>
                        </a:rPr>
                        <a:t>corrosive</a:t>
                      </a:r>
                    </a:p>
                  </a:txBody>
                  <a:tcPr/>
                </a:tc>
                <a:extLst>
                  <a:ext uri="{0D108BD9-81ED-4DB2-BD59-A6C34878D82A}">
                    <a16:rowId xmlns="" xmlns:a16="http://schemas.microsoft.com/office/drawing/2014/main" val="10004"/>
                  </a:ext>
                </a:extLst>
              </a:tr>
            </a:tbl>
          </a:graphicData>
        </a:graphic>
      </p:graphicFrame>
      <p:graphicFrame>
        <p:nvGraphicFramePr>
          <p:cNvPr id="4" name="Table 3"/>
          <p:cNvGraphicFramePr>
            <a:graphicFrameLocks noGrp="1"/>
          </p:cNvGraphicFramePr>
          <p:nvPr>
            <p:extLst>
              <p:ext uri="{D42A27DB-BD31-4B8C-83A1-F6EECF244321}">
                <p14:modId xmlns="" xmlns:p14="http://schemas.microsoft.com/office/powerpoint/2010/main" val="1444599856"/>
              </p:ext>
            </p:extLst>
          </p:nvPr>
        </p:nvGraphicFramePr>
        <p:xfrm>
          <a:off x="76200" y="2514600"/>
          <a:ext cx="8839200" cy="3479800"/>
        </p:xfrm>
        <a:graphic>
          <a:graphicData uri="http://schemas.openxmlformats.org/drawingml/2006/table">
            <a:tbl>
              <a:tblPr firstRow="1" bandRow="1">
                <a:tableStyleId>{5C22544A-7EE6-4342-B048-85BDC9FD1C3A}</a:tableStyleId>
              </a:tblPr>
              <a:tblGrid>
                <a:gridCol w="8839200">
                  <a:extLst>
                    <a:ext uri="{9D8B030D-6E8A-4147-A177-3AD203B41FA5}">
                      <a16:colId xmlns="" xmlns:a16="http://schemas.microsoft.com/office/drawing/2014/main" val="20000"/>
                    </a:ext>
                  </a:extLst>
                </a:gridCol>
              </a:tblGrid>
              <a:tr h="370840">
                <a:tc>
                  <a:txBody>
                    <a:bodyPr/>
                    <a:lstStyle/>
                    <a:p>
                      <a:r>
                        <a:rPr lang="en" dirty="0">
                          <a:latin typeface="Palatino Linotype" pitchFamily="18" charset="0"/>
                        </a:rPr>
                        <a:t>1. </a:t>
                      </a:r>
                      <a:r>
                        <a:rPr lang="en" dirty="0" err="1">
                          <a:latin typeface="Palatino Linotype" pitchFamily="18" charset="0"/>
                        </a:rPr>
                        <a:t>Oesophagitis</a:t>
                      </a:r>
                      <a:r>
                        <a:rPr lang="en" dirty="0">
                          <a:latin typeface="Palatino Linotype" pitchFamily="18" charset="0"/>
                        </a:rPr>
                        <a:t> </a:t>
                      </a:r>
                      <a:r>
                        <a:rPr lang="en" dirty="0" err="1">
                          <a:latin typeface="Palatino Linotype" pitchFamily="18" charset="0"/>
                        </a:rPr>
                        <a:t>catarrhalis</a:t>
                      </a:r>
                      <a:r>
                        <a:rPr lang="en" dirty="0">
                          <a:latin typeface="Palatino Linotype" pitchFamily="18" charset="0"/>
                        </a:rPr>
                        <a:t> </a:t>
                      </a:r>
                      <a:r>
                        <a:rPr lang="en" dirty="0" err="1">
                          <a:latin typeface="Palatino Linotype" pitchFamily="18" charset="0"/>
                        </a:rPr>
                        <a:t>acuta </a:t>
                      </a:r>
                      <a:r>
                        <a:rPr lang="en" dirty="0">
                          <a:latin typeface="Palatino Linotype" pitchFamily="18" charset="0"/>
                        </a:rPr>
                        <a:t>- the most common clinical form</a:t>
                      </a:r>
                    </a:p>
                  </a:txBody>
                  <a:tcPr/>
                </a:tc>
                <a:extLst>
                  <a:ext uri="{0D108BD9-81ED-4DB2-BD59-A6C34878D82A}">
                    <a16:rowId xmlns="" xmlns:a16="http://schemas.microsoft.com/office/drawing/2014/main" val="10000"/>
                  </a:ext>
                </a:extLst>
              </a:tr>
              <a:tr h="370840">
                <a:tc>
                  <a:txBody>
                    <a:bodyPr/>
                    <a:lstStyle/>
                    <a:p>
                      <a:r>
                        <a:rPr lang="en" dirty="0" err="1">
                          <a:latin typeface="Palatino Linotype" pitchFamily="18" charset="0"/>
                        </a:rPr>
                        <a:t>Mucous membrane</a:t>
                      </a:r>
                      <a:r>
                        <a:rPr lang="en" dirty="0">
                          <a:latin typeface="Palatino Linotype" pitchFamily="18" charset="0"/>
                        </a:rPr>
                        <a:t> </a:t>
                      </a:r>
                      <a:r>
                        <a:rPr lang="en" dirty="0" err="1">
                          <a:latin typeface="Palatino Linotype" pitchFamily="18" charset="0"/>
                        </a:rPr>
                        <a:t>succulent </a:t>
                      </a:r>
                      <a:r>
                        <a:rPr lang="en" dirty="0">
                          <a:latin typeface="Palatino Linotype" pitchFamily="18" charset="0"/>
                        </a:rPr>
                        <a:t>, </a:t>
                      </a:r>
                      <a:r>
                        <a:rPr lang="en" dirty="0" err="1">
                          <a:latin typeface="Palatino Linotype" pitchFamily="18" charset="0"/>
                        </a:rPr>
                        <a:t>hyperemic </a:t>
                      </a:r>
                      <a:r>
                        <a:rPr lang="en" dirty="0">
                          <a:latin typeface="Palatino Linotype" pitchFamily="18" charset="0"/>
                        </a:rPr>
                        <a:t>, </a:t>
                      </a:r>
                      <a:r>
                        <a:rPr lang="en" dirty="0" err="1">
                          <a:latin typeface="Palatino Linotype" pitchFamily="18" charset="0"/>
                        </a:rPr>
                        <a:t>edematous </a:t>
                      </a:r>
                      <a:r>
                        <a:rPr lang="en" dirty="0">
                          <a:latin typeface="Palatino Linotype" pitchFamily="18" charset="0"/>
                        </a:rPr>
                        <a:t>, </a:t>
                      </a:r>
                      <a:r>
                        <a:rPr lang="en" baseline="0" dirty="0">
                          <a:latin typeface="Palatino Linotype" pitchFamily="18" charset="0"/>
                        </a:rPr>
                        <a:t>covered with mucus and infiltrated with leukocytes</a:t>
                      </a:r>
                      <a:endParaRPr lang="x-none" dirty="0">
                        <a:latin typeface="Palatino Linotype" pitchFamily="18" charset="0"/>
                      </a:endParaRPr>
                    </a:p>
                  </a:txBody>
                  <a:tcPr/>
                </a:tc>
                <a:extLst>
                  <a:ext uri="{0D108BD9-81ED-4DB2-BD59-A6C34878D82A}">
                    <a16:rowId xmlns="" xmlns:a16="http://schemas.microsoft.com/office/drawing/2014/main" val="10001"/>
                  </a:ext>
                </a:extLst>
              </a:tr>
              <a:tr h="370840">
                <a:tc>
                  <a:txBody>
                    <a:bodyPr/>
                    <a:lstStyle/>
                    <a:p>
                      <a:r>
                        <a:rPr lang="en" dirty="0">
                          <a:latin typeface="Palatino Linotype" pitchFamily="18" charset="0"/>
                        </a:rPr>
                        <a:t>Difficult and painful swallowing, </a:t>
                      </a:r>
                      <a:r>
                        <a:rPr lang="en" dirty="0" err="1">
                          <a:latin typeface="Palatino Linotype" pitchFamily="18" charset="0"/>
                        </a:rPr>
                        <a:t>retrosternal </a:t>
                      </a:r>
                      <a:r>
                        <a:rPr lang="en" dirty="0">
                          <a:latin typeface="Palatino Linotype" pitchFamily="18" charset="0"/>
                        </a:rPr>
                        <a:t>pain in the form of pressure, independent of the act of swallowing, </a:t>
                      </a:r>
                      <a:r>
                        <a:rPr lang="en" dirty="0" err="1">
                          <a:latin typeface="Palatino Linotype" pitchFamily="18" charset="0"/>
                        </a:rPr>
                        <a:t>esophageal </a:t>
                      </a:r>
                      <a:r>
                        <a:rPr lang="en" dirty="0">
                          <a:latin typeface="Palatino Linotype" pitchFamily="18" charset="0"/>
                        </a:rPr>
                        <a:t>vomiting, symptoms provoked by taking </a:t>
                      </a:r>
                      <a:r>
                        <a:rPr lang="en" baseline="0" dirty="0">
                          <a:latin typeface="Palatino Linotype" pitchFamily="18" charset="0"/>
                        </a:rPr>
                        <a:t>spicy food and </a:t>
                      </a:r>
                      <a:r>
                        <a:rPr lang="en" baseline="0" dirty="0" err="1">
                          <a:latin typeface="Palatino Linotype" pitchFamily="18" charset="0"/>
                        </a:rPr>
                        <a:t>concentrated </a:t>
                      </a:r>
                      <a:r>
                        <a:rPr lang="en" baseline="0" dirty="0">
                          <a:latin typeface="Palatino Linotype" pitchFamily="18" charset="0"/>
                        </a:rPr>
                        <a:t>alcohol</a:t>
                      </a:r>
                      <a:endParaRPr lang="x-none" dirty="0">
                        <a:latin typeface="Palatino Linotype" pitchFamily="18" charset="0"/>
                      </a:endParaRPr>
                    </a:p>
                  </a:txBody>
                  <a:tcPr/>
                </a:tc>
                <a:extLst>
                  <a:ext uri="{0D108BD9-81ED-4DB2-BD59-A6C34878D82A}">
                    <a16:rowId xmlns="" xmlns:a16="http://schemas.microsoft.com/office/drawing/2014/main" val="10002"/>
                  </a:ext>
                </a:extLst>
              </a:tr>
              <a:tr h="370840">
                <a:tc>
                  <a:txBody>
                    <a:bodyPr/>
                    <a:lstStyle/>
                    <a:p>
                      <a:r>
                        <a:rPr lang="en" dirty="0">
                          <a:latin typeface="Palatino Linotype" pitchFamily="18" charset="0"/>
                        </a:rPr>
                        <a:t>Diagnosis: </a:t>
                      </a:r>
                      <a:r>
                        <a:rPr lang="en" dirty="0" err="1">
                          <a:latin typeface="Palatino Linotype" pitchFamily="18" charset="0"/>
                        </a:rPr>
                        <a:t>endoscopic </a:t>
                      </a:r>
                      <a:r>
                        <a:rPr lang="en" dirty="0">
                          <a:latin typeface="Palatino Linotype" pitchFamily="18" charset="0"/>
                        </a:rPr>
                        <a:t>(macroscopic changes </a:t>
                      </a:r>
                      <a:r>
                        <a:rPr lang="en" dirty="0" err="1">
                          <a:latin typeface="Palatino Linotype" pitchFamily="18" charset="0"/>
                        </a:rPr>
                        <a:t>in the mucosa </a:t>
                      </a:r>
                      <a:r>
                        <a:rPr lang="en" dirty="0">
                          <a:latin typeface="Palatino Linotype" pitchFamily="18" charset="0"/>
                        </a:rPr>
                        <a:t>), </a:t>
                      </a:r>
                      <a:r>
                        <a:rPr lang="en" dirty="0" err="1">
                          <a:latin typeface="Palatino Linotype" pitchFamily="18" charset="0"/>
                        </a:rPr>
                        <a:t>radiological </a:t>
                      </a:r>
                      <a:r>
                        <a:rPr lang="en" dirty="0">
                          <a:latin typeface="Palatino Linotype" pitchFamily="18" charset="0"/>
                        </a:rPr>
                        <a:t>(spasms), </a:t>
                      </a:r>
                      <a:r>
                        <a:rPr lang="en" dirty="0" err="1">
                          <a:latin typeface="Palatino Linotype" pitchFamily="18" charset="0"/>
                        </a:rPr>
                        <a:t>histopathological</a:t>
                      </a:r>
                      <a:endParaRPr lang="x-none" dirty="0">
                        <a:latin typeface="Palatino Linotype" pitchFamily="18" charset="0"/>
                      </a:endParaRPr>
                    </a:p>
                  </a:txBody>
                  <a:tcPr/>
                </a:tc>
                <a:extLst>
                  <a:ext uri="{0D108BD9-81ED-4DB2-BD59-A6C34878D82A}">
                    <a16:rowId xmlns="" xmlns:a16="http://schemas.microsoft.com/office/drawing/2014/main" val="10003"/>
                  </a:ext>
                </a:extLst>
              </a:tr>
              <a:tr h="370840">
                <a:tc>
                  <a:txBody>
                    <a:bodyPr/>
                    <a:lstStyle/>
                    <a:p>
                      <a:r>
                        <a:rPr lang="en" dirty="0">
                          <a:latin typeface="Palatino Linotype" pitchFamily="18" charset="0"/>
                        </a:rPr>
                        <a:t>Therapy: </a:t>
                      </a:r>
                      <a:r>
                        <a:rPr lang="en" baseline="0" dirty="0">
                          <a:latin typeface="Palatino Linotype" pitchFamily="18" charset="0"/>
                        </a:rPr>
                        <a:t>etiological removal of factors, </a:t>
                      </a:r>
                      <a:r>
                        <a:rPr lang="en" baseline="0" dirty="0" err="1">
                          <a:latin typeface="Palatino Linotype" pitchFamily="18" charset="0"/>
                        </a:rPr>
                        <a:t>dietary </a:t>
                      </a:r>
                      <a:r>
                        <a:rPr lang="en" baseline="0" dirty="0">
                          <a:latin typeface="Palatino Linotype" pitchFamily="18" charset="0"/>
                        </a:rPr>
                        <a:t>measures (diet without </a:t>
                      </a:r>
                      <a:r>
                        <a:rPr lang="en" baseline="0" dirty="0" err="1">
                          <a:latin typeface="Palatino Linotype" pitchFamily="18" charset="0"/>
                        </a:rPr>
                        <a:t>irritating </a:t>
                      </a:r>
                      <a:r>
                        <a:rPr lang="en" baseline="0" dirty="0">
                          <a:latin typeface="Palatino Linotype" pitchFamily="18" charset="0"/>
                        </a:rPr>
                        <a:t>substances, spices and </a:t>
                      </a:r>
                      <a:r>
                        <a:rPr lang="en" baseline="0" dirty="0" err="1">
                          <a:latin typeface="Palatino Linotype" pitchFamily="18" charset="0"/>
                        </a:rPr>
                        <a:t>alcohol </a:t>
                      </a:r>
                      <a:r>
                        <a:rPr lang="en" baseline="0" dirty="0">
                          <a:latin typeface="Palatino Linotype" pitchFamily="18" charset="0"/>
                        </a:rPr>
                        <a:t>, in pulpy form), application of drugs that increase pressure in DES ( </a:t>
                      </a:r>
                      <a:r>
                        <a:rPr lang="en" baseline="0" dirty="0" err="1">
                          <a:latin typeface="Palatino Linotype" pitchFamily="18" charset="0"/>
                        </a:rPr>
                        <a:t>clometol </a:t>
                      </a:r>
                      <a:r>
                        <a:rPr lang="en" baseline="0" dirty="0">
                          <a:latin typeface="Palatino Linotype" pitchFamily="18" charset="0"/>
                        </a:rPr>
                        <a:t>, </a:t>
                      </a:r>
                      <a:r>
                        <a:rPr lang="en" baseline="0" dirty="0" err="1">
                          <a:latin typeface="Palatino Linotype" pitchFamily="18" charset="0"/>
                        </a:rPr>
                        <a:t>reglan </a:t>
                      </a:r>
                      <a:r>
                        <a:rPr lang="en" baseline="0" dirty="0">
                          <a:latin typeface="Palatino Linotype" pitchFamily="18" charset="0"/>
                        </a:rPr>
                        <a:t>), H </a:t>
                      </a:r>
                      <a:r>
                        <a:rPr lang="en" baseline="-25000" dirty="0">
                          <a:latin typeface="Palatino Linotype" pitchFamily="18" charset="0"/>
                        </a:rPr>
                        <a:t>2</a:t>
                      </a:r>
                      <a:r>
                        <a:rPr lang="en" baseline="0" dirty="0">
                          <a:latin typeface="Palatino Linotype" pitchFamily="18" charset="0"/>
                        </a:rPr>
                        <a:t> </a:t>
                      </a:r>
                      <a:r>
                        <a:rPr lang="en" baseline="0" dirty="0" err="1">
                          <a:latin typeface="Palatino Linotype" pitchFamily="18" charset="0"/>
                        </a:rPr>
                        <a:t>blockers </a:t>
                      </a:r>
                      <a:r>
                        <a:rPr lang="en" baseline="0" dirty="0">
                          <a:latin typeface="Palatino Linotype" pitchFamily="18" charset="0"/>
                        </a:rPr>
                        <a:t>, PPIs</a:t>
                      </a:r>
                      <a:endParaRPr lang="x-none" dirty="0">
                        <a:latin typeface="Palatino Linotype" pitchFamily="18" charset="0"/>
                      </a:endParaRPr>
                    </a:p>
                  </a:txBody>
                  <a:tcPr/>
                </a:tc>
                <a:extLst>
                  <a:ext uri="{0D108BD9-81ED-4DB2-BD59-A6C34878D82A}">
                    <a16:rowId xmlns="" xmlns:a16="http://schemas.microsoft.com/office/drawing/2014/main" val="10004"/>
                  </a:ext>
                </a:extLst>
              </a:tr>
            </a:tbl>
          </a:graphicData>
        </a:graphic>
      </p:graphicFrame>
    </p:spTree>
    <p:extLst>
      <p:ext uri="{BB962C8B-B14F-4D97-AF65-F5344CB8AC3E}">
        <p14:creationId xmlns="" xmlns:p14="http://schemas.microsoft.com/office/powerpoint/2010/main" val="17410673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1336058571"/>
              </p:ext>
            </p:extLst>
          </p:nvPr>
        </p:nvGraphicFramePr>
        <p:xfrm>
          <a:off x="152400" y="25400"/>
          <a:ext cx="8839200" cy="3479800"/>
        </p:xfrm>
        <a:graphic>
          <a:graphicData uri="http://schemas.openxmlformats.org/drawingml/2006/table">
            <a:tbl>
              <a:tblPr firstRow="1" bandRow="1">
                <a:tableStyleId>{5C22544A-7EE6-4342-B048-85BDC9FD1C3A}</a:tableStyleId>
              </a:tblPr>
              <a:tblGrid>
                <a:gridCol w="8839200">
                  <a:extLst>
                    <a:ext uri="{9D8B030D-6E8A-4147-A177-3AD203B41FA5}">
                      <a16:colId xmlns="" xmlns:a16="http://schemas.microsoft.com/office/drawing/2014/main" val="20000"/>
                    </a:ext>
                  </a:extLst>
                </a:gridCol>
              </a:tblGrid>
              <a:tr h="370840">
                <a:tc>
                  <a:txBody>
                    <a:bodyPr/>
                    <a:lstStyle/>
                    <a:p>
                      <a:r>
                        <a:rPr lang="en" dirty="0">
                          <a:latin typeface="Palatino Linotype" pitchFamily="18" charset="0"/>
                        </a:rPr>
                        <a:t>2. </a:t>
                      </a:r>
                      <a:r>
                        <a:rPr lang="en" dirty="0" err="1">
                          <a:latin typeface="Palatino Linotype" pitchFamily="18" charset="0"/>
                        </a:rPr>
                        <a:t>Oesophagitis</a:t>
                      </a:r>
                      <a:r>
                        <a:rPr lang="en" dirty="0">
                          <a:latin typeface="Palatino Linotype" pitchFamily="18" charset="0"/>
                        </a:rPr>
                        <a:t> </a:t>
                      </a:r>
                      <a:r>
                        <a:rPr lang="en" dirty="0" err="1">
                          <a:latin typeface="Palatino Linotype" pitchFamily="18" charset="0"/>
                        </a:rPr>
                        <a:t>erosive</a:t>
                      </a:r>
                      <a:r>
                        <a:rPr lang="en" dirty="0">
                          <a:latin typeface="Palatino Linotype" pitchFamily="18" charset="0"/>
                        </a:rPr>
                        <a:t> </a:t>
                      </a:r>
                      <a:r>
                        <a:rPr lang="en" dirty="0" err="1">
                          <a:latin typeface="Palatino Linotype" pitchFamily="18" charset="0"/>
                        </a:rPr>
                        <a:t>acute</a:t>
                      </a:r>
                      <a:endParaRPr lang="x-none" dirty="0">
                        <a:latin typeface="Palatino Linotype" pitchFamily="18" charset="0"/>
                      </a:endParaRPr>
                    </a:p>
                  </a:txBody>
                  <a:tcPr/>
                </a:tc>
                <a:extLst>
                  <a:ext uri="{0D108BD9-81ED-4DB2-BD59-A6C34878D82A}">
                    <a16:rowId xmlns="" xmlns:a16="http://schemas.microsoft.com/office/drawing/2014/main" val="10000"/>
                  </a:ext>
                </a:extLst>
              </a:tr>
              <a:tr h="370840">
                <a:tc>
                  <a:txBody>
                    <a:bodyPr/>
                    <a:lstStyle/>
                    <a:p>
                      <a:r>
                        <a:rPr lang="en" dirty="0">
                          <a:latin typeface="Palatino Linotype" pitchFamily="18" charset="0"/>
                        </a:rPr>
                        <a:t>2. Most often</a:t>
                      </a:r>
                      <a:r>
                        <a:rPr lang="en" baseline="0" dirty="0">
                          <a:latin typeface="Palatino Linotype" pitchFamily="18" charset="0"/>
                        </a:rPr>
                        <a:t> </a:t>
                      </a:r>
                      <a:r>
                        <a:rPr lang="en" baseline="0" dirty="0" err="1">
                          <a:latin typeface="Palatino Linotype" pitchFamily="18" charset="0"/>
                        </a:rPr>
                        <a:t>iatrogenic </a:t>
                      </a:r>
                      <a:r>
                        <a:rPr lang="en" baseline="0" dirty="0">
                          <a:latin typeface="Palatino Linotype" pitchFamily="18" charset="0"/>
                        </a:rPr>
                        <a:t>- use of </a:t>
                      </a:r>
                      <a:r>
                        <a:rPr lang="en" baseline="0" dirty="0" err="1">
                          <a:latin typeface="Palatino Linotype" pitchFamily="18" charset="0"/>
                        </a:rPr>
                        <a:t>ulcerogenic </a:t>
                      </a:r>
                      <a:r>
                        <a:rPr lang="en" baseline="0" dirty="0">
                          <a:latin typeface="Palatino Linotype" pitchFamily="18" charset="0"/>
                        </a:rPr>
                        <a:t>drugs ( </a:t>
                      </a:r>
                      <a:r>
                        <a:rPr lang="en" baseline="0" dirty="0" err="1">
                          <a:latin typeface="Palatino Linotype" pitchFamily="18" charset="0"/>
                        </a:rPr>
                        <a:t>corticosteroids </a:t>
                      </a:r>
                      <a:r>
                        <a:rPr lang="en" baseline="0" dirty="0">
                          <a:latin typeface="Palatino Linotype" pitchFamily="18" charset="0"/>
                        </a:rPr>
                        <a:t>, </a:t>
                      </a:r>
                      <a:r>
                        <a:rPr lang="en" baseline="0" dirty="0" err="1">
                          <a:latin typeface="Palatino Linotype" pitchFamily="18" charset="0"/>
                        </a:rPr>
                        <a:t>salicylates </a:t>
                      </a:r>
                      <a:r>
                        <a:rPr lang="en" baseline="0" dirty="0">
                          <a:latin typeface="Palatino Linotype" pitchFamily="18" charset="0"/>
                        </a:rPr>
                        <a:t>, </a:t>
                      </a:r>
                      <a:r>
                        <a:rPr lang="en" baseline="0" dirty="0" err="1">
                          <a:latin typeface="Palatino Linotype" pitchFamily="18" charset="0"/>
                        </a:rPr>
                        <a:t>antirheumatic drugs </a:t>
                      </a:r>
                      <a:r>
                        <a:rPr lang="en" baseline="0" dirty="0">
                          <a:latin typeface="Palatino Linotype" pitchFamily="18" charset="0"/>
                        </a:rPr>
                        <a:t>, etc.), consequences of sepsis, </a:t>
                      </a:r>
                      <a:r>
                        <a:rPr lang="en" baseline="0" dirty="0" err="1">
                          <a:latin typeface="Palatino Linotype" pitchFamily="18" charset="0"/>
                        </a:rPr>
                        <a:t>reflux </a:t>
                      </a:r>
                      <a:r>
                        <a:rPr lang="en" baseline="0" dirty="0">
                          <a:latin typeface="Palatino Linotype" pitchFamily="18" charset="0"/>
                        </a:rPr>
                        <a:t>disease </a:t>
                      </a:r>
                      <a:r>
                        <a:rPr lang="en" baseline="0" dirty="0" err="1">
                          <a:latin typeface="Palatino Linotype" pitchFamily="18" charset="0"/>
                        </a:rPr>
                        <a:t>of the distal </a:t>
                      </a:r>
                      <a:r>
                        <a:rPr lang="en" baseline="0" dirty="0">
                          <a:latin typeface="Palatino Linotype" pitchFamily="18" charset="0"/>
                        </a:rPr>
                        <a:t>part of the esophagus, use of large amounts of </a:t>
                      </a:r>
                      <a:r>
                        <a:rPr lang="en" baseline="0" dirty="0" err="1">
                          <a:latin typeface="Palatino Linotype" pitchFamily="18" charset="0"/>
                        </a:rPr>
                        <a:t>concentrated </a:t>
                      </a:r>
                      <a:r>
                        <a:rPr lang="en" baseline="0" dirty="0">
                          <a:latin typeface="Palatino Linotype" pitchFamily="18" charset="0"/>
                        </a:rPr>
                        <a:t>alcohol</a:t>
                      </a:r>
                      <a:endParaRPr lang="x-none" dirty="0">
                        <a:latin typeface="Palatino Linotype" pitchFamily="18" charset="0"/>
                      </a:endParaRPr>
                    </a:p>
                  </a:txBody>
                  <a:tcPr/>
                </a:tc>
                <a:extLst>
                  <a:ext uri="{0D108BD9-81ED-4DB2-BD59-A6C34878D82A}">
                    <a16:rowId xmlns="" xmlns:a16="http://schemas.microsoft.com/office/drawing/2014/main" val="10001"/>
                  </a:ext>
                </a:extLst>
              </a:tr>
              <a:tr h="370840">
                <a:tc>
                  <a:txBody>
                    <a:bodyPr/>
                    <a:lstStyle/>
                    <a:p>
                      <a:r>
                        <a:rPr lang="en" dirty="0">
                          <a:latin typeface="Palatino Linotype" pitchFamily="18" charset="0"/>
                        </a:rPr>
                        <a:t>EGDS- </a:t>
                      </a:r>
                      <a:r>
                        <a:rPr lang="en" dirty="0" err="1">
                          <a:latin typeface="Palatino Linotype" pitchFamily="18" charset="0"/>
                        </a:rPr>
                        <a:t>hyperemic </a:t>
                      </a:r>
                      <a:r>
                        <a:rPr lang="en" dirty="0">
                          <a:latin typeface="Palatino Linotype" pitchFamily="18" charset="0"/>
                        </a:rPr>
                        <a:t>, </a:t>
                      </a:r>
                      <a:r>
                        <a:rPr lang="en" dirty="0" err="1">
                          <a:latin typeface="Palatino Linotype" pitchFamily="18" charset="0"/>
                        </a:rPr>
                        <a:t>edematous</a:t>
                      </a:r>
                      <a:r>
                        <a:rPr lang="en" dirty="0">
                          <a:latin typeface="Palatino Linotype" pitchFamily="18" charset="0"/>
                        </a:rPr>
                        <a:t> </a:t>
                      </a:r>
                      <a:r>
                        <a:rPr lang="en" dirty="0" err="1">
                          <a:latin typeface="Palatino Linotype" pitchFamily="18" charset="0"/>
                        </a:rPr>
                        <a:t>mucosa </a:t>
                      </a:r>
                      <a:r>
                        <a:rPr lang="en" dirty="0">
                          <a:latin typeface="Palatino Linotype" pitchFamily="18" charset="0"/>
                        </a:rPr>
                        <a:t>, with small and shallower defects, oval-shaped, deep to the lamina </a:t>
                      </a:r>
                      <a:r>
                        <a:rPr lang="en" dirty="0" err="1">
                          <a:latin typeface="Palatino Linotype" pitchFamily="18" charset="0"/>
                        </a:rPr>
                        <a:t>muscularis</a:t>
                      </a:r>
                      <a:r>
                        <a:rPr lang="en" dirty="0">
                          <a:latin typeface="Palatino Linotype" pitchFamily="18" charset="0"/>
                        </a:rPr>
                        <a:t> </a:t>
                      </a:r>
                      <a:r>
                        <a:rPr lang="en" dirty="0" err="1">
                          <a:latin typeface="Palatino Linotype" pitchFamily="18" charset="0"/>
                        </a:rPr>
                        <a:t>mucosa </a:t>
                      </a:r>
                      <a:r>
                        <a:rPr lang="en" dirty="0">
                          <a:latin typeface="Palatino Linotype" pitchFamily="18" charset="0"/>
                        </a:rPr>
                        <a:t>, 2-5 mm in diameter, most often localized in </a:t>
                      </a:r>
                      <a:r>
                        <a:rPr lang="en" dirty="0" err="1">
                          <a:latin typeface="Palatino Linotype" pitchFamily="18" charset="0"/>
                        </a:rPr>
                        <a:t>the distal </a:t>
                      </a:r>
                      <a:r>
                        <a:rPr lang="en" dirty="0">
                          <a:latin typeface="Palatino Linotype" pitchFamily="18" charset="0"/>
                        </a:rPr>
                        <a:t>part of the esophagus</a:t>
                      </a:r>
                    </a:p>
                  </a:txBody>
                  <a:tcPr/>
                </a:tc>
                <a:extLst>
                  <a:ext uri="{0D108BD9-81ED-4DB2-BD59-A6C34878D82A}">
                    <a16:rowId xmlns="" xmlns:a16="http://schemas.microsoft.com/office/drawing/2014/main" val="10002"/>
                  </a:ext>
                </a:extLst>
              </a:tr>
              <a:tr h="370840">
                <a:tc>
                  <a:txBody>
                    <a:bodyPr/>
                    <a:lstStyle/>
                    <a:p>
                      <a:r>
                        <a:rPr lang="en" dirty="0">
                          <a:latin typeface="Palatino Linotype" pitchFamily="18" charset="0"/>
                        </a:rPr>
                        <a:t>Clinical manifestations are similar to acute catarrhal, more often </a:t>
                      </a:r>
                      <a:r>
                        <a:rPr lang="en" baseline="0" dirty="0">
                          <a:latin typeface="Palatino Linotype" pitchFamily="18" charset="0"/>
                        </a:rPr>
                        <a:t>present </a:t>
                      </a:r>
                      <a:r>
                        <a:rPr lang="en" baseline="0" dirty="0" err="1">
                          <a:latin typeface="Palatino Linotype" pitchFamily="18" charset="0"/>
                        </a:rPr>
                        <a:t>esophageal </a:t>
                      </a:r>
                      <a:r>
                        <a:rPr lang="en" baseline="0" dirty="0">
                          <a:latin typeface="Palatino Linotype" pitchFamily="18" charset="0"/>
                        </a:rPr>
                        <a:t>vomiting and </a:t>
                      </a:r>
                      <a:r>
                        <a:rPr lang="en" baseline="0" dirty="0" err="1">
                          <a:latin typeface="Palatino Linotype" pitchFamily="18" charset="0"/>
                        </a:rPr>
                        <a:t>manifest </a:t>
                      </a:r>
                      <a:r>
                        <a:rPr lang="en" baseline="0" dirty="0">
                          <a:latin typeface="Palatino Linotype" pitchFamily="18" charset="0"/>
                        </a:rPr>
                        <a:t>bleeding ( </a:t>
                      </a:r>
                      <a:r>
                        <a:rPr lang="en" baseline="0" dirty="0" err="1">
                          <a:latin typeface="Palatino Linotype" pitchFamily="18" charset="0"/>
                        </a:rPr>
                        <a:t>hematemesis </a:t>
                      </a:r>
                      <a:r>
                        <a:rPr lang="en" baseline="0" dirty="0">
                          <a:latin typeface="Palatino Linotype" pitchFamily="18" charset="0"/>
                        </a:rPr>
                        <a:t>and </a:t>
                      </a:r>
                      <a:r>
                        <a:rPr lang="en" baseline="0" dirty="0" err="1">
                          <a:latin typeface="Palatino Linotype" pitchFamily="18" charset="0"/>
                        </a:rPr>
                        <a:t>melena </a:t>
                      </a:r>
                      <a:r>
                        <a:rPr lang="en" baseline="0" dirty="0">
                          <a:latin typeface="Palatino Linotype" pitchFamily="18" charset="0"/>
                        </a:rPr>
                        <a:t>).</a:t>
                      </a:r>
                      <a:endParaRPr lang="x-none" dirty="0">
                        <a:latin typeface="Palatino Linotype" pitchFamily="18" charset="0"/>
                      </a:endParaRPr>
                    </a:p>
                  </a:txBody>
                  <a:tcPr/>
                </a:tc>
                <a:extLst>
                  <a:ext uri="{0D108BD9-81ED-4DB2-BD59-A6C34878D82A}">
                    <a16:rowId xmlns=""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 dirty="0">
                          <a:latin typeface="Palatino Linotype" pitchFamily="18" charset="0"/>
                        </a:rPr>
                        <a:t>Therapy: diet without </a:t>
                      </a:r>
                      <a:r>
                        <a:rPr lang="en" dirty="0" err="1">
                          <a:latin typeface="Palatino Linotype" pitchFamily="18" charset="0"/>
                        </a:rPr>
                        <a:t>irritating </a:t>
                      </a:r>
                      <a:r>
                        <a:rPr lang="en" dirty="0">
                          <a:latin typeface="Palatino Linotype" pitchFamily="18" charset="0"/>
                        </a:rPr>
                        <a:t>substances (spices, alcohol, tobacco), </a:t>
                      </a:r>
                      <a:r>
                        <a:rPr lang="en" baseline="0" dirty="0">
                          <a:latin typeface="Palatino Linotype" pitchFamily="18" charset="0"/>
                        </a:rPr>
                        <a:t>antacids, H </a:t>
                      </a:r>
                      <a:r>
                        <a:rPr lang="en" baseline="-25000" dirty="0">
                          <a:latin typeface="Palatino Linotype" pitchFamily="18" charset="0"/>
                        </a:rPr>
                        <a:t>2</a:t>
                      </a:r>
                      <a:r>
                        <a:rPr lang="en" baseline="0" dirty="0">
                          <a:latin typeface="Palatino Linotype" pitchFamily="18" charset="0"/>
                        </a:rPr>
                        <a:t> </a:t>
                      </a:r>
                      <a:r>
                        <a:rPr lang="en" baseline="0" dirty="0" err="1">
                          <a:latin typeface="Palatino Linotype" pitchFamily="18" charset="0"/>
                        </a:rPr>
                        <a:t>blockers </a:t>
                      </a:r>
                      <a:r>
                        <a:rPr lang="en" baseline="0" dirty="0">
                          <a:latin typeface="Palatino Linotype" pitchFamily="18" charset="0"/>
                        </a:rPr>
                        <a:t>, PPIs</a:t>
                      </a:r>
                      <a:endParaRPr lang="x-none" dirty="0">
                        <a:latin typeface="Palatino Linotype" pitchFamily="18" charset="0"/>
                      </a:endParaRPr>
                    </a:p>
                  </a:txBody>
                  <a:tcPr/>
                </a:tc>
                <a:extLst>
                  <a:ext uri="{0D108BD9-81ED-4DB2-BD59-A6C34878D82A}">
                    <a16:rowId xmlns="" xmlns:a16="http://schemas.microsoft.com/office/drawing/2014/main" val="10004"/>
                  </a:ext>
                </a:extLst>
              </a:tr>
            </a:tbl>
          </a:graphicData>
        </a:graphic>
      </p:graphicFrame>
      <p:graphicFrame>
        <p:nvGraphicFramePr>
          <p:cNvPr id="3" name="Table 2"/>
          <p:cNvGraphicFramePr>
            <a:graphicFrameLocks noGrp="1"/>
          </p:cNvGraphicFramePr>
          <p:nvPr>
            <p:extLst>
              <p:ext uri="{D42A27DB-BD31-4B8C-83A1-F6EECF244321}">
                <p14:modId xmlns="" xmlns:p14="http://schemas.microsoft.com/office/powerpoint/2010/main" val="3576915605"/>
              </p:ext>
            </p:extLst>
          </p:nvPr>
        </p:nvGraphicFramePr>
        <p:xfrm>
          <a:off x="0" y="3733800"/>
          <a:ext cx="8915400" cy="2931160"/>
        </p:xfrm>
        <a:graphic>
          <a:graphicData uri="http://schemas.openxmlformats.org/drawingml/2006/table">
            <a:tbl>
              <a:tblPr firstRow="1" bandRow="1">
                <a:tableStyleId>{5C22544A-7EE6-4342-B048-85BDC9FD1C3A}</a:tableStyleId>
              </a:tblPr>
              <a:tblGrid>
                <a:gridCol w="2790908">
                  <a:extLst>
                    <a:ext uri="{9D8B030D-6E8A-4147-A177-3AD203B41FA5}">
                      <a16:colId xmlns="" xmlns:a16="http://schemas.microsoft.com/office/drawing/2014/main" val="20000"/>
                    </a:ext>
                  </a:extLst>
                </a:gridCol>
                <a:gridCol w="6124492">
                  <a:extLst>
                    <a:ext uri="{9D8B030D-6E8A-4147-A177-3AD203B41FA5}">
                      <a16:colId xmlns="" xmlns:a16="http://schemas.microsoft.com/office/drawing/2014/main" val="20001"/>
                    </a:ext>
                  </a:extLst>
                </a:gridCol>
              </a:tblGrid>
              <a:tr h="370840">
                <a:tc>
                  <a:txBody>
                    <a:bodyPr/>
                    <a:lstStyle/>
                    <a:p>
                      <a:r>
                        <a:rPr lang="en" dirty="0">
                          <a:latin typeface="Palatino Linotype" pitchFamily="18" charset="0"/>
                        </a:rPr>
                        <a:t>Type of medicine</a:t>
                      </a:r>
                    </a:p>
                  </a:txBody>
                  <a:tcPr/>
                </a:tc>
                <a:tc>
                  <a:txBody>
                    <a:bodyPr/>
                    <a:lstStyle/>
                    <a:p>
                      <a:r>
                        <a:rPr lang="en" dirty="0">
                          <a:latin typeface="Palatino Linotype" pitchFamily="18" charset="0"/>
                        </a:rPr>
                        <a:t>Damage to the esophagus</a:t>
                      </a:r>
                    </a:p>
                  </a:txBody>
                  <a:tcPr/>
                </a:tc>
                <a:extLst>
                  <a:ext uri="{0D108BD9-81ED-4DB2-BD59-A6C34878D82A}">
                    <a16:rowId xmlns="" xmlns:a16="http://schemas.microsoft.com/office/drawing/2014/main" val="10000"/>
                  </a:ext>
                </a:extLst>
              </a:tr>
              <a:tr h="370840">
                <a:tc>
                  <a:txBody>
                    <a:bodyPr/>
                    <a:lstStyle/>
                    <a:p>
                      <a:r>
                        <a:rPr lang="en" dirty="0" err="1">
                          <a:latin typeface="Palatino Linotype" pitchFamily="18" charset="0"/>
                        </a:rPr>
                        <a:t>Antibiotics </a:t>
                      </a:r>
                      <a:r>
                        <a:rPr lang="en" dirty="0">
                          <a:latin typeface="Palatino Linotype" pitchFamily="18" charset="0"/>
                        </a:rPr>
                        <a:t>( </a:t>
                      </a:r>
                      <a:r>
                        <a:rPr lang="en" dirty="0" err="1">
                          <a:latin typeface="Palatino Linotype" pitchFamily="18" charset="0"/>
                        </a:rPr>
                        <a:t>doxycycline </a:t>
                      </a:r>
                      <a:r>
                        <a:rPr lang="en" dirty="0">
                          <a:latin typeface="Palatino Linotype" pitchFamily="18" charset="0"/>
                        </a:rPr>
                        <a:t>)</a:t>
                      </a:r>
                    </a:p>
                  </a:txBody>
                  <a:tcPr/>
                </a:tc>
                <a:tc>
                  <a:txBody>
                    <a:bodyPr/>
                    <a:lstStyle/>
                    <a:p>
                      <a:r>
                        <a:rPr lang="en" dirty="0">
                          <a:latin typeface="Palatino Linotype" pitchFamily="18" charset="0"/>
                        </a:rPr>
                        <a:t>Younger people, acute pain attack,</a:t>
                      </a:r>
                      <a:r>
                        <a:rPr lang="en" baseline="0" dirty="0">
                          <a:latin typeface="Palatino Linotype" pitchFamily="18" charset="0"/>
                        </a:rPr>
                        <a:t> </a:t>
                      </a:r>
                      <a:r>
                        <a:rPr lang="en" baseline="0" dirty="0" err="1">
                          <a:latin typeface="Palatino Linotype" pitchFamily="18" charset="0"/>
                        </a:rPr>
                        <a:t>odynophagia </a:t>
                      </a:r>
                      <a:r>
                        <a:rPr lang="en" baseline="0" dirty="0">
                          <a:latin typeface="Palatino Linotype" pitchFamily="18" charset="0"/>
                        </a:rPr>
                        <a:t>, </a:t>
                      </a:r>
                      <a:r>
                        <a:rPr lang="en" baseline="0" dirty="0" err="1">
                          <a:latin typeface="Palatino Linotype" pitchFamily="18" charset="0"/>
                        </a:rPr>
                        <a:t>supeficial</a:t>
                      </a:r>
                      <a:r>
                        <a:rPr lang="en" baseline="0" dirty="0">
                          <a:latin typeface="Palatino Linotype" pitchFamily="18" charset="0"/>
                        </a:rPr>
                        <a:t> </a:t>
                      </a:r>
                      <a:r>
                        <a:rPr lang="en" baseline="0" dirty="0" err="1">
                          <a:latin typeface="Palatino Linotype" pitchFamily="18" charset="0"/>
                        </a:rPr>
                        <a:t>lesion </a:t>
                      </a:r>
                      <a:r>
                        <a:rPr lang="en" baseline="0" dirty="0">
                          <a:latin typeface="Palatino Linotype" pitchFamily="18" charset="0"/>
                        </a:rPr>
                        <a:t>, spontaneously healing</a:t>
                      </a:r>
                      <a:endParaRPr lang="x-none" dirty="0">
                        <a:latin typeface="Palatino Linotype" pitchFamily="18" charset="0"/>
                      </a:endParaRPr>
                    </a:p>
                  </a:txBody>
                  <a:tcPr/>
                </a:tc>
                <a:extLst>
                  <a:ext uri="{0D108BD9-81ED-4DB2-BD59-A6C34878D82A}">
                    <a16:rowId xmlns="" xmlns:a16="http://schemas.microsoft.com/office/drawing/2014/main" val="10001"/>
                  </a:ext>
                </a:extLst>
              </a:tr>
              <a:tr h="370840">
                <a:tc>
                  <a:txBody>
                    <a:bodyPr/>
                    <a:lstStyle/>
                    <a:p>
                      <a:r>
                        <a:rPr lang="en" dirty="0">
                          <a:latin typeface="Palatino Linotype" pitchFamily="18" charset="0"/>
                        </a:rPr>
                        <a:t>ASA, NSAIL</a:t>
                      </a:r>
                    </a:p>
                  </a:txBody>
                  <a:tcPr/>
                </a:tc>
                <a:tc>
                  <a:txBody>
                    <a:bodyPr/>
                    <a:lstStyle/>
                    <a:p>
                      <a:r>
                        <a:rPr lang="en" dirty="0">
                          <a:latin typeface="Palatino Linotype" pitchFamily="18" charset="0"/>
                        </a:rPr>
                        <a:t>50% of bleeding from the esophagus, as a complication </a:t>
                      </a:r>
                      <a:r>
                        <a:rPr lang="en" dirty="0" err="1">
                          <a:latin typeface="Palatino Linotype" pitchFamily="18" charset="0"/>
                        </a:rPr>
                        <a:t>of esophagitis</a:t>
                      </a:r>
                      <a:endParaRPr lang="x-none" dirty="0">
                        <a:latin typeface="Palatino Linotype" pitchFamily="18" charset="0"/>
                      </a:endParaRPr>
                    </a:p>
                  </a:txBody>
                  <a:tcPr/>
                </a:tc>
                <a:extLst>
                  <a:ext uri="{0D108BD9-81ED-4DB2-BD59-A6C34878D82A}">
                    <a16:rowId xmlns="" xmlns:a16="http://schemas.microsoft.com/office/drawing/2014/main" val="10002"/>
                  </a:ext>
                </a:extLst>
              </a:tr>
              <a:tr h="370840">
                <a:tc>
                  <a:txBody>
                    <a:bodyPr/>
                    <a:lstStyle/>
                    <a:p>
                      <a:r>
                        <a:rPr lang="en" dirty="0" err="1">
                          <a:latin typeface="Palatino Linotype" pitchFamily="18" charset="0"/>
                        </a:rPr>
                        <a:t>KCl </a:t>
                      </a:r>
                      <a:r>
                        <a:rPr lang="en" dirty="0">
                          <a:latin typeface="Palatino Linotype" pitchFamily="18" charset="0"/>
                        </a:rPr>
                        <a:t>, </a:t>
                      </a:r>
                      <a:r>
                        <a:rPr lang="en" dirty="0" err="1">
                          <a:latin typeface="Palatino Linotype" pitchFamily="18" charset="0"/>
                        </a:rPr>
                        <a:t>ferrous </a:t>
                      </a:r>
                      <a:r>
                        <a:rPr lang="en" dirty="0">
                          <a:latin typeface="Palatino Linotype" pitchFamily="18" charset="0"/>
                        </a:rPr>
                        <a:t>sulfate and </a:t>
                      </a:r>
                      <a:r>
                        <a:rPr lang="en" dirty="0" err="1">
                          <a:latin typeface="Palatino Linotype" pitchFamily="18" charset="0"/>
                        </a:rPr>
                        <a:t>succinate</a:t>
                      </a:r>
                      <a:endParaRPr lang="x-none" dirty="0">
                        <a:latin typeface="Palatino Linotype" pitchFamily="18" charset="0"/>
                      </a:endParaRPr>
                    </a:p>
                  </a:txBody>
                  <a:tcPr/>
                </a:tc>
                <a:tc>
                  <a:txBody>
                    <a:bodyPr/>
                    <a:lstStyle/>
                    <a:p>
                      <a:r>
                        <a:rPr lang="en" dirty="0">
                          <a:latin typeface="Palatino Linotype" pitchFamily="18" charset="0"/>
                        </a:rPr>
                        <a:t>Progressive </a:t>
                      </a:r>
                      <a:r>
                        <a:rPr lang="en" dirty="0" err="1">
                          <a:latin typeface="Palatino Linotype" pitchFamily="18" charset="0"/>
                        </a:rPr>
                        <a:t>dysphagia </a:t>
                      </a:r>
                      <a:r>
                        <a:rPr lang="en" dirty="0">
                          <a:latin typeface="Palatino Linotype" pitchFamily="18" charset="0"/>
                        </a:rPr>
                        <a:t>, </a:t>
                      </a:r>
                      <a:r>
                        <a:rPr lang="en" baseline="0" dirty="0">
                          <a:latin typeface="Palatino Linotype" pitchFamily="18" charset="0"/>
                        </a:rPr>
                        <a:t>possibility of developing </a:t>
                      </a:r>
                      <a:r>
                        <a:rPr lang="en" baseline="0" dirty="0" err="1">
                          <a:latin typeface="Palatino Linotype" pitchFamily="18" charset="0"/>
                        </a:rPr>
                        <a:t>strictures </a:t>
                      </a:r>
                      <a:r>
                        <a:rPr lang="en" baseline="0" dirty="0">
                          <a:latin typeface="Palatino Linotype" pitchFamily="18" charset="0"/>
                        </a:rPr>
                        <a:t>50%</a:t>
                      </a:r>
                      <a:endParaRPr lang="x-none" dirty="0">
                        <a:latin typeface="Palatino Linotype" pitchFamily="18" charset="0"/>
                      </a:endParaRPr>
                    </a:p>
                  </a:txBody>
                  <a:tcPr/>
                </a:tc>
                <a:extLst>
                  <a:ext uri="{0D108BD9-81ED-4DB2-BD59-A6C34878D82A}">
                    <a16:rowId xmlns="" xmlns:a16="http://schemas.microsoft.com/office/drawing/2014/main" val="10003"/>
                  </a:ext>
                </a:extLst>
              </a:tr>
              <a:tr h="370840">
                <a:tc>
                  <a:txBody>
                    <a:bodyPr/>
                    <a:lstStyle/>
                    <a:p>
                      <a:r>
                        <a:rPr lang="en" dirty="0" err="1">
                          <a:latin typeface="Palatino Linotype" pitchFamily="18" charset="0"/>
                        </a:rPr>
                        <a:t>alendronate</a:t>
                      </a:r>
                      <a:endParaRPr lang="x-none" dirty="0">
                        <a:latin typeface="Palatino Linotype" pitchFamily="18" charset="0"/>
                      </a:endParaRPr>
                    </a:p>
                  </a:txBody>
                  <a:tcPr/>
                </a:tc>
                <a:tc>
                  <a:txBody>
                    <a:bodyPr/>
                    <a:lstStyle/>
                    <a:p>
                      <a:r>
                        <a:rPr lang="en" dirty="0">
                          <a:latin typeface="Palatino Linotype" pitchFamily="18" charset="0"/>
                        </a:rPr>
                        <a:t>Within the first month of taking the drug, pain, the possibility of developing </a:t>
                      </a:r>
                      <a:r>
                        <a:rPr lang="en" dirty="0" err="1">
                          <a:latin typeface="Palatino Linotype" pitchFamily="18" charset="0"/>
                        </a:rPr>
                        <a:t>strictures </a:t>
                      </a:r>
                      <a:r>
                        <a:rPr lang="en" dirty="0">
                          <a:latin typeface="Palatino Linotype" pitchFamily="18" charset="0"/>
                        </a:rPr>
                        <a:t>and bleeding</a:t>
                      </a:r>
                    </a:p>
                  </a:txBody>
                  <a:tcPr/>
                </a:tc>
                <a:extLst>
                  <a:ext uri="{0D108BD9-81ED-4DB2-BD59-A6C34878D82A}">
                    <a16:rowId xmlns="" xmlns:a16="http://schemas.microsoft.com/office/drawing/2014/main" val="10004"/>
                  </a:ext>
                </a:extLst>
              </a:tr>
            </a:tbl>
          </a:graphicData>
        </a:graphic>
      </p:graphicFrame>
    </p:spTree>
    <p:extLst>
      <p:ext uri="{BB962C8B-B14F-4D97-AF65-F5344CB8AC3E}">
        <p14:creationId xmlns="" xmlns:p14="http://schemas.microsoft.com/office/powerpoint/2010/main" val="5500794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3932204075"/>
              </p:ext>
            </p:extLst>
          </p:nvPr>
        </p:nvGraphicFramePr>
        <p:xfrm>
          <a:off x="152400" y="0"/>
          <a:ext cx="8458200" cy="2291080"/>
        </p:xfrm>
        <a:graphic>
          <a:graphicData uri="http://schemas.openxmlformats.org/drawingml/2006/table">
            <a:tbl>
              <a:tblPr firstRow="1" bandRow="1">
                <a:tableStyleId>{5C22544A-7EE6-4342-B048-85BDC9FD1C3A}</a:tableStyleId>
              </a:tblPr>
              <a:tblGrid>
                <a:gridCol w="8458200">
                  <a:extLst>
                    <a:ext uri="{9D8B030D-6E8A-4147-A177-3AD203B41FA5}">
                      <a16:colId xmlns="" xmlns:a16="http://schemas.microsoft.com/office/drawing/2014/main" val="20000"/>
                    </a:ext>
                  </a:extLst>
                </a:gridCol>
              </a:tblGrid>
              <a:tr h="370840">
                <a:tc>
                  <a:txBody>
                    <a:bodyPr/>
                    <a:lstStyle/>
                    <a:p>
                      <a:r>
                        <a:rPr lang="en" dirty="0">
                          <a:latin typeface="Palatino Linotype" pitchFamily="18" charset="0"/>
                        </a:rPr>
                        <a:t>3. </a:t>
                      </a:r>
                      <a:r>
                        <a:rPr lang="en" dirty="0" err="1">
                          <a:latin typeface="Palatino Linotype" pitchFamily="18" charset="0"/>
                        </a:rPr>
                        <a:t>Oesophagitis</a:t>
                      </a:r>
                      <a:r>
                        <a:rPr lang="en" baseline="0" dirty="0">
                          <a:latin typeface="Palatino Linotype" pitchFamily="18" charset="0"/>
                        </a:rPr>
                        <a:t> </a:t>
                      </a:r>
                      <a:r>
                        <a:rPr lang="en" baseline="0" dirty="0" err="1">
                          <a:latin typeface="Palatino Linotype" pitchFamily="18" charset="0"/>
                        </a:rPr>
                        <a:t>acute</a:t>
                      </a:r>
                      <a:r>
                        <a:rPr lang="en" baseline="0" dirty="0">
                          <a:latin typeface="Palatino Linotype" pitchFamily="18" charset="0"/>
                        </a:rPr>
                        <a:t> </a:t>
                      </a:r>
                      <a:r>
                        <a:rPr lang="en" baseline="0" dirty="0" err="1">
                          <a:latin typeface="Palatino Linotype" pitchFamily="18" charset="0"/>
                        </a:rPr>
                        <a:t>suppurative</a:t>
                      </a:r>
                      <a:endParaRPr lang="x-none" dirty="0">
                        <a:latin typeface="Palatino Linotype" pitchFamily="18" charset="0"/>
                      </a:endParaRPr>
                    </a:p>
                  </a:txBody>
                  <a:tcPr/>
                </a:tc>
                <a:extLst>
                  <a:ext uri="{0D108BD9-81ED-4DB2-BD59-A6C34878D82A}">
                    <a16:rowId xmlns="" xmlns:a16="http://schemas.microsoft.com/office/drawing/2014/main" val="10000"/>
                  </a:ext>
                </a:extLst>
              </a:tr>
              <a:tr h="370840">
                <a:tc>
                  <a:txBody>
                    <a:bodyPr/>
                    <a:lstStyle/>
                    <a:p>
                      <a:r>
                        <a:rPr lang="en" dirty="0">
                          <a:latin typeface="Palatino Linotype" pitchFamily="18" charset="0"/>
                        </a:rPr>
                        <a:t>As </a:t>
                      </a:r>
                      <a:r>
                        <a:rPr lang="en" baseline="0" dirty="0">
                          <a:latin typeface="Palatino Linotype" pitchFamily="18" charset="0"/>
                        </a:rPr>
                        <a:t>a result of the presence of a foreign body, prolonged presence </a:t>
                      </a:r>
                      <a:r>
                        <a:rPr lang="en" baseline="0" dirty="0" err="1">
                          <a:latin typeface="Palatino Linotype" pitchFamily="18" charset="0"/>
                        </a:rPr>
                        <a:t>of nasogastric</a:t>
                      </a:r>
                      <a:r>
                        <a:rPr lang="en" baseline="0" dirty="0">
                          <a:latin typeface="Palatino Linotype" pitchFamily="18" charset="0"/>
                        </a:rPr>
                        <a:t> </a:t>
                      </a:r>
                      <a:r>
                        <a:rPr lang="en" baseline="0" dirty="0" err="1">
                          <a:latin typeface="Palatino Linotype" pitchFamily="18" charset="0"/>
                        </a:rPr>
                        <a:t>tubage </a:t>
                      </a:r>
                      <a:r>
                        <a:rPr lang="en" baseline="0" dirty="0">
                          <a:latin typeface="Palatino Linotype" pitchFamily="18" charset="0"/>
                        </a:rPr>
                        <a:t>, sepsis</a:t>
                      </a:r>
                      <a:endParaRPr lang="x-none" dirty="0">
                        <a:latin typeface="Palatino Linotype" pitchFamily="18" charset="0"/>
                      </a:endParaRPr>
                    </a:p>
                  </a:txBody>
                  <a:tcPr/>
                </a:tc>
                <a:extLst>
                  <a:ext uri="{0D108BD9-81ED-4DB2-BD59-A6C34878D82A}">
                    <a16:rowId xmlns="" xmlns:a16="http://schemas.microsoft.com/office/drawing/2014/main" val="10001"/>
                  </a:ext>
                </a:extLst>
              </a:tr>
              <a:tr h="370840">
                <a:tc>
                  <a:txBody>
                    <a:bodyPr/>
                    <a:lstStyle/>
                    <a:p>
                      <a:r>
                        <a:rPr lang="en" dirty="0">
                          <a:latin typeface="Palatino Linotype" pitchFamily="18" charset="0"/>
                        </a:rPr>
                        <a:t>Clinical manifestation as in other forms of acute inflammation of the esophagus, symptoms more pronounced with high </a:t>
                      </a:r>
                      <a:r>
                        <a:rPr lang="en" dirty="0" err="1">
                          <a:latin typeface="Palatino Linotype" pitchFamily="18" charset="0"/>
                        </a:rPr>
                        <a:t>fever</a:t>
                      </a:r>
                      <a:endParaRPr lang="x-none" dirty="0">
                        <a:latin typeface="Palatino Linotype" pitchFamily="18" charset="0"/>
                      </a:endParaRPr>
                    </a:p>
                  </a:txBody>
                  <a:tcPr/>
                </a:tc>
                <a:extLst>
                  <a:ext uri="{0D108BD9-81ED-4DB2-BD59-A6C34878D82A}">
                    <a16:rowId xmlns=""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 dirty="0">
                          <a:latin typeface="Palatino Linotype" pitchFamily="18" charset="0"/>
                        </a:rPr>
                        <a:t>Removal of </a:t>
                      </a:r>
                      <a:r>
                        <a:rPr lang="en" baseline="0" dirty="0">
                          <a:latin typeface="Palatino Linotype" pitchFamily="18" charset="0"/>
                        </a:rPr>
                        <a:t>the etiological factor (foreign body extraction, </a:t>
                      </a:r>
                      <a:r>
                        <a:rPr lang="en" baseline="0" dirty="0" err="1">
                          <a:latin typeface="Palatino Linotype" pitchFamily="18" charset="0"/>
                        </a:rPr>
                        <a:t>nasogastric </a:t>
                      </a:r>
                      <a:r>
                        <a:rPr lang="en" baseline="0" dirty="0">
                          <a:latin typeface="Palatino Linotype" pitchFamily="18" charset="0"/>
                        </a:rPr>
                        <a:t>tube), administration of antibiotics, antacids, H </a:t>
                      </a:r>
                      <a:r>
                        <a:rPr lang="en" baseline="-25000" dirty="0">
                          <a:latin typeface="Palatino Linotype" pitchFamily="18" charset="0"/>
                        </a:rPr>
                        <a:t>2</a:t>
                      </a:r>
                      <a:r>
                        <a:rPr lang="en" baseline="0" dirty="0">
                          <a:latin typeface="Palatino Linotype" pitchFamily="18" charset="0"/>
                        </a:rPr>
                        <a:t> </a:t>
                      </a:r>
                      <a:r>
                        <a:rPr lang="en" baseline="0" dirty="0" err="1">
                          <a:latin typeface="Palatino Linotype" pitchFamily="18" charset="0"/>
                        </a:rPr>
                        <a:t>blockers </a:t>
                      </a:r>
                      <a:r>
                        <a:rPr lang="en" baseline="0" dirty="0">
                          <a:latin typeface="Palatino Linotype" pitchFamily="18" charset="0"/>
                        </a:rPr>
                        <a:t>, PPIs</a:t>
                      </a:r>
                      <a:endParaRPr lang="x-none" dirty="0">
                        <a:latin typeface="Palatino Linotype" pitchFamily="18" charset="0"/>
                      </a:endParaRPr>
                    </a:p>
                  </a:txBody>
                  <a:tcPr/>
                </a:tc>
                <a:extLst>
                  <a:ext uri="{0D108BD9-81ED-4DB2-BD59-A6C34878D82A}">
                    <a16:rowId xmlns="" xmlns:a16="http://schemas.microsoft.com/office/drawing/2014/main" val="10003"/>
                  </a:ext>
                </a:extLst>
              </a:tr>
            </a:tbl>
          </a:graphicData>
        </a:graphic>
      </p:graphicFrame>
      <p:sp>
        <p:nvSpPr>
          <p:cNvPr id="3" name="Rectangle 2"/>
          <p:cNvSpPr/>
          <p:nvPr/>
        </p:nvSpPr>
        <p:spPr>
          <a:xfrm>
            <a:off x="0" y="2549128"/>
            <a:ext cx="9144000" cy="4308872"/>
          </a:xfrm>
          <a:prstGeom prst="rect">
            <a:avLst/>
          </a:prstGeom>
        </p:spPr>
        <p:txBody>
          <a:bodyPr wrap="square">
            <a:spAutoFit/>
          </a:bodyPr>
          <a:lstStyle/>
          <a:p>
            <a:r>
              <a:rPr lang="en" sz="1600" b="1" dirty="0">
                <a:latin typeface="Palatino Linotype" pitchFamily="18" charset="0"/>
              </a:rPr>
              <a:t>4. </a:t>
            </a:r>
            <a:r>
              <a:rPr lang="en" sz="1600" b="1" dirty="0" err="1">
                <a:latin typeface="Palatino Linotype" pitchFamily="18" charset="0"/>
              </a:rPr>
              <a:t>Oesophagitis</a:t>
            </a:r>
            <a:r>
              <a:rPr lang="en" sz="1600" b="1" dirty="0">
                <a:latin typeface="Palatino Linotype" pitchFamily="18" charset="0"/>
              </a:rPr>
              <a:t> </a:t>
            </a:r>
            <a:r>
              <a:rPr lang="en" sz="1600" b="1" dirty="0" err="1">
                <a:latin typeface="Palatino Linotype" pitchFamily="18" charset="0"/>
              </a:rPr>
              <a:t>corrosive</a:t>
            </a:r>
            <a:endParaRPr lang="x-none" sz="1600" b="1" dirty="0">
              <a:latin typeface="Palatino Linotype" pitchFamily="18" charset="0"/>
            </a:endParaRPr>
          </a:p>
          <a:p>
            <a:pPr marL="285750" indent="-285750">
              <a:buFont typeface="Wingdings" pitchFamily="2" charset="2"/>
              <a:buChar char="v"/>
            </a:pPr>
            <a:r>
              <a:rPr lang="en" sz="1600" dirty="0" err="1">
                <a:latin typeface="Palatino Linotype" pitchFamily="18" charset="0"/>
              </a:rPr>
              <a:t>Ingestion of </a:t>
            </a:r>
            <a:r>
              <a:rPr lang="en" sz="1600" dirty="0">
                <a:latin typeface="Palatino Linotype" pitchFamily="18" charset="0"/>
              </a:rPr>
              <a:t>acids (corrosive damage) or bases (caustic damage)</a:t>
            </a:r>
          </a:p>
          <a:p>
            <a:pPr marL="285750" indent="-285750">
              <a:buFont typeface="Wingdings" pitchFamily="2" charset="2"/>
              <a:buChar char="v"/>
            </a:pPr>
            <a:r>
              <a:rPr lang="en" sz="1600" dirty="0">
                <a:latin typeface="Palatino Linotype" pitchFamily="18" charset="0"/>
              </a:rPr>
              <a:t>Bases ( </a:t>
            </a:r>
            <a:r>
              <a:rPr lang="en" sz="1600" dirty="0" err="1">
                <a:latin typeface="Palatino Linotype" pitchFamily="18" charset="0"/>
              </a:rPr>
              <a:t>sodium </a:t>
            </a:r>
            <a:r>
              <a:rPr lang="en" sz="1600" dirty="0">
                <a:latin typeface="Palatino Linotype" pitchFamily="18" charset="0"/>
              </a:rPr>
              <a:t>and </a:t>
            </a:r>
            <a:r>
              <a:rPr lang="en" sz="1600" dirty="0" err="1">
                <a:latin typeface="Palatino Linotype" pitchFamily="18" charset="0"/>
              </a:rPr>
              <a:t>potassium </a:t>
            </a:r>
            <a:r>
              <a:rPr lang="en" sz="1600" dirty="0">
                <a:latin typeface="Palatino Linotype" pitchFamily="18" charset="0"/>
              </a:rPr>
              <a:t>hydroxide) in cleaning agents</a:t>
            </a:r>
          </a:p>
          <a:p>
            <a:pPr marL="285750" indent="-285750">
              <a:buFont typeface="Wingdings" pitchFamily="2" charset="2"/>
              <a:buChar char="v"/>
            </a:pPr>
            <a:r>
              <a:rPr lang="en" sz="1600" dirty="0">
                <a:latin typeface="Palatino Linotype" pitchFamily="18" charset="0"/>
              </a:rPr>
              <a:t>Acids (sulfuric and </a:t>
            </a:r>
            <a:r>
              <a:rPr lang="en" sz="1600" dirty="0" err="1">
                <a:latin typeface="Palatino Linotype" pitchFamily="18" charset="0"/>
              </a:rPr>
              <a:t>hydrochloric </a:t>
            </a:r>
            <a:r>
              <a:rPr lang="en" sz="1600" dirty="0">
                <a:latin typeface="Palatino Linotype" pitchFamily="18" charset="0"/>
              </a:rPr>
              <a:t>) in means for cleaning </a:t>
            </a:r>
            <a:r>
              <a:rPr lang="en" sz="1600" dirty="0" err="1">
                <a:latin typeface="Palatino Linotype" pitchFamily="18" charset="0"/>
              </a:rPr>
              <a:t>toilets </a:t>
            </a:r>
            <a:r>
              <a:rPr lang="en" sz="1600" dirty="0">
                <a:latin typeface="Palatino Linotype" pitchFamily="18" charset="0"/>
              </a:rPr>
              <a:t>, swimming pools and removing rust</a:t>
            </a:r>
          </a:p>
          <a:p>
            <a:pPr marL="285750" indent="-285750">
              <a:buFont typeface="Wingdings" pitchFamily="2" charset="2"/>
              <a:buChar char="v"/>
            </a:pPr>
            <a:r>
              <a:rPr lang="en" sz="1600" dirty="0" err="1">
                <a:latin typeface="Palatino Linotype" pitchFamily="18" charset="0"/>
              </a:rPr>
              <a:t>Accidental </a:t>
            </a:r>
            <a:r>
              <a:rPr lang="en" sz="1600" dirty="0">
                <a:latin typeface="Palatino Linotype" pitchFamily="18" charset="0"/>
              </a:rPr>
              <a:t>(small children - 80%), alcoholics, </a:t>
            </a:r>
            <a:r>
              <a:rPr lang="en" sz="1600" dirty="0" err="1">
                <a:latin typeface="Palatino Linotype" pitchFamily="18" charset="0"/>
              </a:rPr>
              <a:t>suicidal</a:t>
            </a:r>
            <a:endParaRPr lang="x-none" sz="1600" dirty="0">
              <a:latin typeface="Palatino Linotype" pitchFamily="18" charset="0"/>
            </a:endParaRPr>
          </a:p>
          <a:p>
            <a:pPr marL="285750" indent="-285750">
              <a:buFont typeface="Wingdings" pitchFamily="2" charset="2"/>
              <a:buChar char="v"/>
            </a:pPr>
            <a:r>
              <a:rPr lang="en" sz="1600" dirty="0">
                <a:latin typeface="Palatino Linotype" pitchFamily="18" charset="0"/>
              </a:rPr>
              <a:t>Damage to the base of the esophagus, affected deeper layers ( </a:t>
            </a:r>
            <a:r>
              <a:rPr lang="en" sz="1600" dirty="0" err="1">
                <a:latin typeface="Palatino Linotype" pitchFamily="18" charset="0"/>
              </a:rPr>
              <a:t>transmural</a:t>
            </a:r>
            <a:r>
              <a:rPr lang="en" sz="1600" dirty="0">
                <a:latin typeface="Palatino Linotype" pitchFamily="18" charset="0"/>
              </a:rPr>
              <a:t> </a:t>
            </a:r>
            <a:r>
              <a:rPr lang="en" sz="1600" dirty="0" err="1">
                <a:latin typeface="Palatino Linotype" pitchFamily="18" charset="0"/>
              </a:rPr>
              <a:t>lesions </a:t>
            </a:r>
            <a:r>
              <a:rPr lang="en" sz="1600" dirty="0">
                <a:latin typeface="Palatino Linotype" pitchFamily="18" charset="0"/>
              </a:rPr>
              <a:t>)</a:t>
            </a:r>
          </a:p>
          <a:p>
            <a:pPr marL="285750" indent="-285750">
              <a:buFont typeface="Wingdings" pitchFamily="2" charset="2"/>
              <a:buChar char="v"/>
            </a:pPr>
            <a:r>
              <a:rPr lang="en" sz="1600" dirty="0">
                <a:latin typeface="Palatino Linotype" pitchFamily="18" charset="0"/>
              </a:rPr>
              <a:t>Acid damage to the stomach</a:t>
            </a:r>
          </a:p>
          <a:p>
            <a:r>
              <a:rPr lang="en" sz="1600" b="1" dirty="0">
                <a:latin typeface="Palatino Linotype" pitchFamily="18" charset="0"/>
              </a:rPr>
              <a:t>Clinical picture:</a:t>
            </a:r>
          </a:p>
          <a:p>
            <a:pPr marL="285750" indent="-285750">
              <a:buFont typeface="Wingdings" pitchFamily="2" charset="2"/>
              <a:buChar char="v"/>
            </a:pPr>
            <a:r>
              <a:rPr lang="en" sz="1600" dirty="0">
                <a:latin typeface="Palatino Linotype" pitchFamily="18" charset="0"/>
              </a:rPr>
              <a:t>Damage to the oral cavity ( </a:t>
            </a:r>
            <a:r>
              <a:rPr lang="en" sz="1600" dirty="0" err="1">
                <a:latin typeface="Palatino Linotype" pitchFamily="18" charset="0"/>
              </a:rPr>
              <a:t>edema </a:t>
            </a:r>
            <a:r>
              <a:rPr lang="en" sz="1600" dirty="0">
                <a:latin typeface="Palatino Linotype" pitchFamily="18" charset="0"/>
              </a:rPr>
              <a:t>, </a:t>
            </a:r>
            <a:r>
              <a:rPr lang="en" sz="1600" dirty="0" err="1">
                <a:latin typeface="Palatino Linotype" pitchFamily="18" charset="0"/>
              </a:rPr>
              <a:t>ulceration </a:t>
            </a:r>
            <a:r>
              <a:rPr lang="en" sz="1600" dirty="0">
                <a:latin typeface="Palatino Linotype" pitchFamily="18" charset="0"/>
              </a:rPr>
              <a:t>, white or yellow deposits on </a:t>
            </a:r>
            <a:r>
              <a:rPr lang="en" sz="1600" dirty="0" err="1">
                <a:latin typeface="Palatino Linotype" pitchFamily="18" charset="0"/>
              </a:rPr>
              <a:t>the mucous membrane </a:t>
            </a:r>
            <a:r>
              <a:rPr lang="en" sz="1600" dirty="0">
                <a:latin typeface="Palatino Linotype" pitchFamily="18" charset="0"/>
              </a:rPr>
              <a:t>)</a:t>
            </a:r>
          </a:p>
          <a:p>
            <a:pPr marL="285750" indent="-285750">
              <a:buFont typeface="Wingdings" pitchFamily="2" charset="2"/>
              <a:buChar char="v"/>
            </a:pPr>
            <a:r>
              <a:rPr lang="en" sz="1600" dirty="0">
                <a:latin typeface="Palatino Linotype" pitchFamily="18" charset="0"/>
              </a:rPr>
              <a:t>Damage </a:t>
            </a:r>
            <a:r>
              <a:rPr lang="en" sz="1600" dirty="0" err="1">
                <a:latin typeface="Palatino Linotype" pitchFamily="18" charset="0"/>
              </a:rPr>
              <a:t>to the larynx </a:t>
            </a:r>
            <a:r>
              <a:rPr lang="en" sz="1600" dirty="0">
                <a:latin typeface="Palatino Linotype" pitchFamily="18" charset="0"/>
              </a:rPr>
              <a:t>(respiratory </a:t>
            </a:r>
            <a:r>
              <a:rPr lang="en" sz="1600" dirty="0" err="1">
                <a:latin typeface="Palatino Linotype" pitchFamily="18" charset="0"/>
              </a:rPr>
              <a:t>distress </a:t>
            </a:r>
            <a:r>
              <a:rPr lang="en" sz="1600" dirty="0">
                <a:latin typeface="Palatino Linotype" pitchFamily="18" charset="0"/>
              </a:rPr>
              <a:t>)</a:t>
            </a:r>
          </a:p>
          <a:p>
            <a:pPr marL="285750" indent="-285750">
              <a:buFont typeface="Wingdings" pitchFamily="2" charset="2"/>
              <a:buChar char="v"/>
            </a:pPr>
            <a:r>
              <a:rPr lang="en" sz="1600" dirty="0">
                <a:latin typeface="Palatino Linotype" pitchFamily="18" charset="0"/>
              </a:rPr>
              <a:t>Esophagus: </a:t>
            </a:r>
            <a:r>
              <a:rPr lang="en" sz="1600" dirty="0" err="1">
                <a:latin typeface="Palatino Linotype" pitchFamily="18" charset="0"/>
              </a:rPr>
              <a:t>dysphagia </a:t>
            </a:r>
            <a:r>
              <a:rPr lang="en" sz="1600" dirty="0">
                <a:latin typeface="Palatino Linotype" pitchFamily="18" charset="0"/>
              </a:rPr>
              <a:t>, </a:t>
            </a:r>
            <a:r>
              <a:rPr lang="en" sz="1600" dirty="0" err="1">
                <a:latin typeface="Palatino Linotype" pitchFamily="18" charset="0"/>
              </a:rPr>
              <a:t>odynophagia </a:t>
            </a:r>
            <a:r>
              <a:rPr lang="en" sz="1600" dirty="0">
                <a:latin typeface="Palatino Linotype" pitchFamily="18" charset="0"/>
              </a:rPr>
              <a:t>, </a:t>
            </a:r>
            <a:r>
              <a:rPr lang="en" sz="1600" dirty="0" err="1">
                <a:latin typeface="Palatino Linotype" pitchFamily="18" charset="0"/>
              </a:rPr>
              <a:t>hematemesis</a:t>
            </a:r>
            <a:endParaRPr lang="x-none" sz="1600" dirty="0">
              <a:latin typeface="Palatino Linotype" pitchFamily="18" charset="0"/>
            </a:endParaRPr>
          </a:p>
          <a:p>
            <a:pPr marL="285750" indent="-285750">
              <a:buFont typeface="Wingdings" pitchFamily="2" charset="2"/>
              <a:buChar char="v"/>
            </a:pPr>
            <a:r>
              <a:rPr lang="en" sz="1600" dirty="0" err="1">
                <a:latin typeface="Palatino Linotype" pitchFamily="18" charset="0"/>
              </a:rPr>
              <a:t>Strictures </a:t>
            </a:r>
            <a:r>
              <a:rPr lang="en" sz="1600" dirty="0">
                <a:latin typeface="Palatino Linotype" pitchFamily="18" charset="0"/>
              </a:rPr>
              <a:t>(15-38% of patients)</a:t>
            </a:r>
          </a:p>
          <a:p>
            <a:pPr marL="285750" indent="-285750">
              <a:buFont typeface="Wingdings" pitchFamily="2" charset="2"/>
              <a:buChar char="v"/>
            </a:pPr>
            <a:r>
              <a:rPr lang="en" sz="1600" dirty="0" err="1">
                <a:latin typeface="Palatino Linotype" pitchFamily="18" charset="0"/>
              </a:rPr>
              <a:t>Stenosis</a:t>
            </a:r>
            <a:r>
              <a:rPr lang="en" sz="1600" dirty="0">
                <a:latin typeface="Palatino Linotype" pitchFamily="18" charset="0"/>
              </a:rPr>
              <a:t> </a:t>
            </a:r>
            <a:r>
              <a:rPr lang="en" sz="1600" dirty="0" err="1">
                <a:latin typeface="Palatino Linotype" pitchFamily="18" charset="0"/>
              </a:rPr>
              <a:t>antral </a:t>
            </a:r>
            <a:r>
              <a:rPr lang="en" sz="1600" dirty="0">
                <a:latin typeface="Palatino Linotype" pitchFamily="18" charset="0"/>
              </a:rPr>
              <a:t>part of the stomach</a:t>
            </a:r>
          </a:p>
          <a:p>
            <a:pPr marL="285750" indent="-285750">
              <a:buFont typeface="Wingdings" pitchFamily="2" charset="2"/>
              <a:buChar char="v"/>
            </a:pPr>
            <a:r>
              <a:rPr lang="en" sz="1600" dirty="0" err="1">
                <a:latin typeface="Palatino Linotype" pitchFamily="18" charset="0"/>
              </a:rPr>
              <a:t>Necrosis </a:t>
            </a:r>
            <a:r>
              <a:rPr lang="en" sz="1600" dirty="0">
                <a:latin typeface="Palatino Linotype" pitchFamily="18" charset="0"/>
              </a:rPr>
              <a:t>, perforation, sepsis</a:t>
            </a:r>
          </a:p>
          <a:p>
            <a:pPr marL="285750" indent="-285750">
              <a:buFont typeface="Wingdings" pitchFamily="2" charset="2"/>
              <a:buChar char="v"/>
            </a:pPr>
            <a:r>
              <a:rPr lang="en" sz="1600" dirty="0">
                <a:latin typeface="Palatino Linotype" pitchFamily="18" charset="0"/>
              </a:rPr>
              <a:t>Sulfuric and </a:t>
            </a:r>
            <a:r>
              <a:rPr lang="en" sz="1600" dirty="0" err="1">
                <a:latin typeface="Palatino Linotype" pitchFamily="18" charset="0"/>
              </a:rPr>
              <a:t>sonic </a:t>
            </a:r>
            <a:r>
              <a:rPr lang="en" sz="1600" dirty="0">
                <a:latin typeface="Palatino Linotype" pitchFamily="18" charset="0"/>
              </a:rPr>
              <a:t>acid - systemic effect ( </a:t>
            </a:r>
            <a:r>
              <a:rPr lang="en" sz="1600" dirty="0" err="1">
                <a:latin typeface="Palatino Linotype" pitchFamily="18" charset="0"/>
              </a:rPr>
              <a:t>metabolic</a:t>
            </a:r>
            <a:r>
              <a:rPr lang="en" sz="1600" dirty="0">
                <a:latin typeface="Palatino Linotype" pitchFamily="18" charset="0"/>
              </a:rPr>
              <a:t> </a:t>
            </a:r>
            <a:r>
              <a:rPr lang="en" sz="1600" dirty="0" err="1">
                <a:latin typeface="Palatino Linotype" pitchFamily="18" charset="0"/>
              </a:rPr>
              <a:t>acidosis </a:t>
            </a:r>
            <a:r>
              <a:rPr lang="en" sz="1600" dirty="0">
                <a:latin typeface="Palatino Linotype" pitchFamily="18" charset="0"/>
              </a:rPr>
              <a:t>and </a:t>
            </a:r>
            <a:r>
              <a:rPr lang="en" sz="1600" dirty="0" err="1">
                <a:latin typeface="Palatino Linotype" pitchFamily="18" charset="0"/>
              </a:rPr>
              <a:t>hypotension </a:t>
            </a:r>
            <a:r>
              <a:rPr lang="en" sz="1600" dirty="0">
                <a:latin typeface="Palatino Linotype" pitchFamily="18" charset="0"/>
              </a:rPr>
              <a:t>)</a:t>
            </a:r>
          </a:p>
          <a:p>
            <a:pPr marL="285750" indent="-285750">
              <a:buFont typeface="Wingdings" pitchFamily="2" charset="2"/>
              <a:buChar char="v"/>
            </a:pPr>
            <a:endParaRPr lang="x-none" dirty="0">
              <a:latin typeface="Palatino Linotype" pitchFamily="18" charset="0"/>
            </a:endParaRPr>
          </a:p>
        </p:txBody>
      </p:sp>
    </p:spTree>
    <p:extLst>
      <p:ext uri="{BB962C8B-B14F-4D97-AF65-F5344CB8AC3E}">
        <p14:creationId xmlns="" xmlns:p14="http://schemas.microsoft.com/office/powerpoint/2010/main" val="39857838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52400"/>
            <a:ext cx="8686800" cy="6601807"/>
          </a:xfrm>
          <a:prstGeom prst="rect">
            <a:avLst/>
          </a:prstGeom>
          <a:noFill/>
        </p:spPr>
        <p:txBody>
          <a:bodyPr wrap="square" rtlCol="0">
            <a:spAutoFit/>
          </a:bodyPr>
          <a:lstStyle/>
          <a:p>
            <a:pPr>
              <a:lnSpc>
                <a:spcPct val="150000"/>
              </a:lnSpc>
            </a:pPr>
            <a:r>
              <a:rPr lang="en" b="1" dirty="0">
                <a:latin typeface="Palatino Linotype" pitchFamily="18" charset="0"/>
              </a:rPr>
              <a:t>Diagnostics:</a:t>
            </a:r>
          </a:p>
          <a:p>
            <a:pPr marL="285750" indent="-285750">
              <a:lnSpc>
                <a:spcPct val="150000"/>
              </a:lnSpc>
              <a:buFont typeface="Wingdings" pitchFamily="2" charset="2"/>
              <a:buChar char="v"/>
            </a:pPr>
            <a:r>
              <a:rPr lang="en" dirty="0" err="1">
                <a:latin typeface="Palatino Linotype" pitchFamily="18" charset="0"/>
              </a:rPr>
              <a:t>Endoscopy </a:t>
            </a:r>
            <a:r>
              <a:rPr lang="en" dirty="0">
                <a:latin typeface="Palatino Linotype" pitchFamily="18" charset="0"/>
              </a:rPr>
              <a:t>with delay, after 24-48 h with minimal air </a:t>
            </a:r>
            <a:r>
              <a:rPr lang="en" dirty="0" err="1">
                <a:latin typeface="Palatino Linotype" pitchFamily="18" charset="0"/>
              </a:rPr>
              <a:t>insufflation </a:t>
            </a:r>
            <a:r>
              <a:rPr lang="en" dirty="0">
                <a:latin typeface="Palatino Linotype" pitchFamily="18" charset="0"/>
              </a:rPr>
              <a:t>or after three weeks</a:t>
            </a:r>
          </a:p>
          <a:p>
            <a:pPr marL="285750" indent="-285750">
              <a:lnSpc>
                <a:spcPct val="150000"/>
              </a:lnSpc>
              <a:buFont typeface="Wingdings" pitchFamily="2" charset="2"/>
              <a:buChar char="v"/>
            </a:pPr>
            <a:r>
              <a:rPr lang="en" dirty="0" err="1">
                <a:latin typeface="Palatino Linotype" pitchFamily="18" charset="0"/>
              </a:rPr>
              <a:t>Radiological </a:t>
            </a:r>
            <a:r>
              <a:rPr lang="en" dirty="0">
                <a:latin typeface="Palatino Linotype" pitchFamily="18" charset="0"/>
              </a:rPr>
              <a:t>examinations (for perforation)</a:t>
            </a:r>
          </a:p>
          <a:p>
            <a:pPr marL="285750" indent="-285750">
              <a:lnSpc>
                <a:spcPct val="150000"/>
              </a:lnSpc>
              <a:buFont typeface="Wingdings" pitchFamily="2" charset="2"/>
              <a:buChar char="v"/>
            </a:pPr>
            <a:r>
              <a:rPr lang="en" dirty="0">
                <a:latin typeface="Palatino Linotype" pitchFamily="18" charset="0"/>
              </a:rPr>
              <a:t>CT (for perforation)</a:t>
            </a:r>
          </a:p>
          <a:p>
            <a:r>
              <a:rPr lang="en" b="1" dirty="0">
                <a:latin typeface="Palatino Linotype" pitchFamily="18" charset="0"/>
              </a:rPr>
              <a:t>Bases</a:t>
            </a:r>
          </a:p>
          <a:p>
            <a:pPr marL="285750" indent="-285750">
              <a:buFont typeface="Wingdings" pitchFamily="2" charset="2"/>
              <a:buChar char="v"/>
            </a:pPr>
            <a:r>
              <a:rPr lang="en" dirty="0">
                <a:latin typeface="Palatino Linotype" pitchFamily="18" charset="0"/>
              </a:rPr>
              <a:t>In seconds , </a:t>
            </a:r>
            <a:r>
              <a:rPr lang="en" dirty="0" err="1">
                <a:latin typeface="Palatino Linotype" pitchFamily="18" charset="0"/>
              </a:rPr>
              <a:t>they penetrate </a:t>
            </a:r>
            <a:r>
              <a:rPr lang="en" dirty="0">
                <a:latin typeface="Palatino Linotype" pitchFamily="18" charset="0"/>
              </a:rPr>
              <a:t>through the wall of the esophagus, destroying </a:t>
            </a:r>
            <a:r>
              <a:rPr lang="en" dirty="0" err="1">
                <a:latin typeface="Palatino Linotype" pitchFamily="18" charset="0"/>
              </a:rPr>
              <a:t>the lipoprotein </a:t>
            </a:r>
            <a:r>
              <a:rPr lang="en" dirty="0">
                <a:latin typeface="Palatino Linotype" pitchFamily="18" charset="0"/>
              </a:rPr>
              <a:t>layer of cellular structures </a:t>
            </a:r>
            <a:r>
              <a:rPr lang="en" dirty="0" err="1">
                <a:latin typeface="Palatino Linotype" pitchFamily="18" charset="0"/>
              </a:rPr>
              <a:t>by sampling</a:t>
            </a:r>
            <a:r>
              <a:rPr lang="en" dirty="0">
                <a:latin typeface="Palatino Linotype" pitchFamily="18" charset="0"/>
              </a:rPr>
              <a:t> </a:t>
            </a:r>
            <a:r>
              <a:rPr lang="en" dirty="0" err="1">
                <a:latin typeface="Palatino Linotype" pitchFamily="18" charset="0"/>
              </a:rPr>
              <a:t>liquefaction</a:t>
            </a:r>
            <a:r>
              <a:rPr lang="en" dirty="0">
                <a:latin typeface="Palatino Linotype" pitchFamily="18" charset="0"/>
              </a:rPr>
              <a:t> </a:t>
            </a:r>
            <a:r>
              <a:rPr lang="en" dirty="0" err="1">
                <a:latin typeface="Palatino Linotype" pitchFamily="18" charset="0"/>
              </a:rPr>
              <a:t>necrosis </a:t>
            </a:r>
            <a:r>
              <a:rPr lang="en" dirty="0">
                <a:latin typeface="Palatino Linotype" pitchFamily="18" charset="0"/>
              </a:rPr>
              <a:t>, </a:t>
            </a:r>
            <a:r>
              <a:rPr lang="en" dirty="0" err="1">
                <a:latin typeface="Palatino Linotype" pitchFamily="18" charset="0"/>
              </a:rPr>
              <a:t>saponification </a:t>
            </a:r>
            <a:r>
              <a:rPr lang="en" dirty="0">
                <a:latin typeface="Palatino Linotype" pitchFamily="18" charset="0"/>
              </a:rPr>
              <a:t>and </a:t>
            </a:r>
            <a:r>
              <a:rPr lang="en" dirty="0" err="1">
                <a:latin typeface="Palatino Linotype" pitchFamily="18" charset="0"/>
              </a:rPr>
              <a:t>necrosis </a:t>
            </a:r>
            <a:r>
              <a:rPr lang="en" dirty="0">
                <a:latin typeface="Palatino Linotype" pitchFamily="18" charset="0"/>
              </a:rPr>
              <a:t>of all layers of the esophagus wall</a:t>
            </a:r>
          </a:p>
          <a:p>
            <a:pPr marL="285750" indent="-285750">
              <a:buFont typeface="Wingdings" pitchFamily="2" charset="2"/>
              <a:buChar char="v"/>
            </a:pPr>
            <a:r>
              <a:rPr lang="en" dirty="0">
                <a:latin typeface="Palatino Linotype" pitchFamily="18" charset="0"/>
              </a:rPr>
              <a:t>Odorless and tasteless, they disturb the defensive reflex of expelling </a:t>
            </a:r>
            <a:r>
              <a:rPr lang="en" dirty="0" err="1">
                <a:latin typeface="Palatino Linotype" pitchFamily="18" charset="0"/>
              </a:rPr>
              <a:t>the agent</a:t>
            </a:r>
            <a:endParaRPr lang="x-none" dirty="0">
              <a:latin typeface="Palatino Linotype" pitchFamily="18" charset="0"/>
            </a:endParaRPr>
          </a:p>
          <a:p>
            <a:r>
              <a:rPr lang="en" b="1" dirty="0">
                <a:latin typeface="Palatino Linotype" pitchFamily="18" charset="0"/>
              </a:rPr>
              <a:t>Acids</a:t>
            </a:r>
          </a:p>
          <a:p>
            <a:pPr marL="285750" indent="-285750">
              <a:buFont typeface="Wingdings" pitchFamily="2" charset="2"/>
              <a:buChar char="v"/>
            </a:pPr>
            <a:r>
              <a:rPr lang="en" dirty="0">
                <a:latin typeface="Palatino Linotype" pitchFamily="18" charset="0"/>
              </a:rPr>
              <a:t>Pain in the oral cavity, a good defensive reflex to expel </a:t>
            </a:r>
            <a:r>
              <a:rPr lang="en" dirty="0" err="1">
                <a:latin typeface="Palatino Linotype" pitchFamily="18" charset="0"/>
              </a:rPr>
              <a:t>the agent</a:t>
            </a:r>
            <a:endParaRPr lang="x-none" dirty="0">
              <a:latin typeface="Palatino Linotype" pitchFamily="18" charset="0"/>
            </a:endParaRPr>
          </a:p>
          <a:p>
            <a:pPr marL="285750" indent="-285750">
              <a:buFont typeface="Wingdings" pitchFamily="2" charset="2"/>
              <a:buChar char="v"/>
            </a:pPr>
            <a:r>
              <a:rPr lang="en" dirty="0" err="1">
                <a:latin typeface="Palatino Linotype" pitchFamily="18" charset="0"/>
              </a:rPr>
              <a:t>Coagulation</a:t>
            </a:r>
            <a:r>
              <a:rPr lang="en" dirty="0">
                <a:latin typeface="Palatino Linotype" pitchFamily="18" charset="0"/>
              </a:rPr>
              <a:t> </a:t>
            </a:r>
            <a:r>
              <a:rPr lang="en" dirty="0" err="1">
                <a:latin typeface="Palatino Linotype" pitchFamily="18" charset="0"/>
              </a:rPr>
              <a:t>necrosis </a:t>
            </a:r>
            <a:r>
              <a:rPr lang="en" dirty="0">
                <a:latin typeface="Palatino Linotype" pitchFamily="18" charset="0"/>
              </a:rPr>
              <a:t>with the formation of </a:t>
            </a:r>
            <a:r>
              <a:rPr lang="en" dirty="0" err="1">
                <a:latin typeface="Palatino Linotype" pitchFamily="18" charset="0"/>
              </a:rPr>
              <a:t>a protective </a:t>
            </a:r>
            <a:r>
              <a:rPr lang="en" dirty="0">
                <a:latin typeface="Palatino Linotype" pitchFamily="18" charset="0"/>
              </a:rPr>
              <a:t>surface layer that hinders deeper penetration</a:t>
            </a:r>
            <a:endParaRPr lang="en-US" dirty="0">
              <a:latin typeface="Palatino Linotype" pitchFamily="18" charset="0"/>
            </a:endParaRPr>
          </a:p>
          <a:p>
            <a:r>
              <a:rPr lang="en" b="1" dirty="0">
                <a:latin typeface="Palatino Linotype" pitchFamily="18" charset="0"/>
              </a:rPr>
              <a:t>Therapy:</a:t>
            </a:r>
          </a:p>
          <a:p>
            <a:pPr marL="285750" indent="-285750">
              <a:buFont typeface="Wingdings" pitchFamily="2" charset="2"/>
              <a:buChar char="v"/>
            </a:pPr>
            <a:r>
              <a:rPr lang="en" dirty="0" err="1">
                <a:latin typeface="Palatino Linotype" pitchFamily="18" charset="0"/>
              </a:rPr>
              <a:t>Nasogastric </a:t>
            </a:r>
            <a:r>
              <a:rPr lang="en" dirty="0">
                <a:latin typeface="Palatino Linotype" pitchFamily="18" charset="0"/>
              </a:rPr>
              <a:t>( </a:t>
            </a:r>
            <a:r>
              <a:rPr lang="en" dirty="0" err="1">
                <a:latin typeface="Palatino Linotype" pitchFamily="18" charset="0"/>
              </a:rPr>
              <a:t>enteral </a:t>
            </a:r>
            <a:r>
              <a:rPr lang="en" dirty="0">
                <a:latin typeface="Palatino Linotype" pitchFamily="18" charset="0"/>
              </a:rPr>
              <a:t>tube), tube feeding after 24 hours, if after 48 hours he swallows saliva without difficulty, start with liquid by mouth, remove the tube</a:t>
            </a:r>
          </a:p>
          <a:p>
            <a:pPr marL="285750" indent="-285750">
              <a:buFont typeface="Wingdings" pitchFamily="2" charset="2"/>
              <a:buChar char="v"/>
            </a:pPr>
            <a:r>
              <a:rPr lang="en" dirty="0" err="1">
                <a:latin typeface="Palatino Linotype" pitchFamily="18" charset="0"/>
              </a:rPr>
              <a:t>Dilation </a:t>
            </a:r>
            <a:r>
              <a:rPr lang="en" dirty="0">
                <a:latin typeface="Palatino Linotype" pitchFamily="18" charset="0"/>
              </a:rPr>
              <a:t>program </a:t>
            </a:r>
            <a:r>
              <a:rPr lang="en" dirty="0" err="1">
                <a:latin typeface="Palatino Linotype" pitchFamily="18" charset="0"/>
              </a:rPr>
              <a:t>strictures </a:t>
            </a:r>
            <a:r>
              <a:rPr lang="en" dirty="0">
                <a:latin typeface="Palatino Linotype" pitchFamily="18" charset="0"/>
              </a:rPr>
              <a:t>after 3-4 weeks</a:t>
            </a:r>
          </a:p>
          <a:p>
            <a:pPr marL="285750" indent="-285750">
              <a:buFont typeface="Wingdings" pitchFamily="2" charset="2"/>
              <a:buChar char="v"/>
            </a:pPr>
            <a:r>
              <a:rPr lang="en" dirty="0" err="1">
                <a:latin typeface="Palatino Linotype" pitchFamily="18" charset="0"/>
              </a:rPr>
              <a:t>antibiotics </a:t>
            </a:r>
            <a:r>
              <a:rPr lang="en" dirty="0">
                <a:latin typeface="Palatino Linotype" pitchFamily="18" charset="0"/>
              </a:rPr>
              <a:t>, </a:t>
            </a:r>
            <a:r>
              <a:rPr lang="en" dirty="0" err="1">
                <a:latin typeface="Palatino Linotype" pitchFamily="18" charset="0"/>
              </a:rPr>
              <a:t>analgesics </a:t>
            </a:r>
            <a:r>
              <a:rPr lang="en" dirty="0">
                <a:latin typeface="Palatino Linotype" pitchFamily="18" charset="0"/>
              </a:rPr>
              <a:t>, PPIs, </a:t>
            </a:r>
            <a:r>
              <a:rPr lang="en" dirty="0" err="1">
                <a:latin typeface="Palatino Linotype" pitchFamily="18" charset="0"/>
              </a:rPr>
              <a:t>corticosteroids </a:t>
            </a:r>
            <a:r>
              <a:rPr lang="en" dirty="0">
                <a:latin typeface="Palatino Linotype" pitchFamily="18" charset="0"/>
              </a:rPr>
              <a:t>? (prevention </a:t>
            </a:r>
            <a:r>
              <a:rPr lang="en" dirty="0" err="1">
                <a:latin typeface="Palatino Linotype" pitchFamily="18" charset="0"/>
              </a:rPr>
              <a:t>of stenoses </a:t>
            </a:r>
            <a:r>
              <a:rPr lang="en" dirty="0">
                <a:latin typeface="Palatino Linotype" pitchFamily="18" charset="0"/>
              </a:rPr>
              <a:t>)</a:t>
            </a:r>
          </a:p>
        </p:txBody>
      </p:sp>
    </p:spTree>
    <p:extLst>
      <p:ext uri="{BB962C8B-B14F-4D97-AF65-F5344CB8AC3E}">
        <p14:creationId xmlns="" xmlns:p14="http://schemas.microsoft.com/office/powerpoint/2010/main" val="28597523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 sz="2800" b="1" dirty="0">
                <a:latin typeface="Palatino Linotype" pitchFamily="18" charset="0"/>
              </a:rPr>
              <a:t>PEPTIC ULCER OF ESOPHAGUS </a:t>
            </a:r>
            <a:r>
              <a:rPr lang="x-none" sz="2800" b="1" dirty="0">
                <a:latin typeface="Palatino Linotype" pitchFamily="18" charset="0"/>
              </a:rPr>
              <a:t/>
            </a:r>
            <a:br>
              <a:rPr lang="x-none" sz="2800" b="1" dirty="0">
                <a:latin typeface="Palatino Linotype" pitchFamily="18" charset="0"/>
              </a:rPr>
            </a:br>
            <a:r>
              <a:rPr lang="en" sz="2800" b="1" dirty="0" err="1">
                <a:latin typeface="Palatino Linotype" pitchFamily="18" charset="0"/>
              </a:rPr>
              <a:t>Ulcer</a:t>
            </a:r>
            <a:r>
              <a:rPr lang="en" sz="2800" b="1" dirty="0">
                <a:latin typeface="Palatino Linotype" pitchFamily="18" charset="0"/>
              </a:rPr>
              <a:t> </a:t>
            </a:r>
            <a:r>
              <a:rPr lang="en" sz="2800" b="1" dirty="0" err="1">
                <a:latin typeface="Palatino Linotype" pitchFamily="18" charset="0"/>
              </a:rPr>
              <a:t>pepticum</a:t>
            </a:r>
            <a:r>
              <a:rPr lang="en" sz="2800" b="1" dirty="0">
                <a:latin typeface="Palatino Linotype" pitchFamily="18" charset="0"/>
              </a:rPr>
              <a:t> </a:t>
            </a:r>
            <a:r>
              <a:rPr lang="en" sz="2800" b="1" dirty="0" err="1">
                <a:latin typeface="Palatino Linotype" pitchFamily="18" charset="0"/>
              </a:rPr>
              <a:t>oesophagei</a:t>
            </a:r>
            <a:endParaRPr lang="x-none" sz="2800" b="1" dirty="0">
              <a:latin typeface="Palatino Linotype" pitchFamily="18" charset="0"/>
            </a:endParaRPr>
          </a:p>
        </p:txBody>
      </p:sp>
      <p:sp>
        <p:nvSpPr>
          <p:cNvPr id="3" name="TextBox 2"/>
          <p:cNvSpPr txBox="1"/>
          <p:nvPr/>
        </p:nvSpPr>
        <p:spPr>
          <a:xfrm>
            <a:off x="0" y="1295400"/>
            <a:ext cx="9144000" cy="5078313"/>
          </a:xfrm>
          <a:prstGeom prst="rect">
            <a:avLst/>
          </a:prstGeom>
          <a:noFill/>
        </p:spPr>
        <p:txBody>
          <a:bodyPr wrap="square" rtlCol="0">
            <a:spAutoFit/>
          </a:bodyPr>
          <a:lstStyle/>
          <a:p>
            <a:pPr>
              <a:lnSpc>
                <a:spcPct val="150000"/>
              </a:lnSpc>
            </a:pPr>
            <a:r>
              <a:rPr lang="en" dirty="0">
                <a:latin typeface="Palatino Linotype" pitchFamily="18" charset="0"/>
              </a:rPr>
              <a:t>Rarer compared to </a:t>
            </a:r>
            <a:r>
              <a:rPr lang="en" dirty="0" err="1">
                <a:latin typeface="Palatino Linotype" pitchFamily="18" charset="0"/>
              </a:rPr>
              <a:t>localization </a:t>
            </a:r>
            <a:r>
              <a:rPr lang="en" dirty="0">
                <a:latin typeface="Palatino Linotype" pitchFamily="18" charset="0"/>
              </a:rPr>
              <a:t>in the stomach (1:10) and </a:t>
            </a:r>
            <a:r>
              <a:rPr lang="en" dirty="0" err="1">
                <a:latin typeface="Palatino Linotype" pitchFamily="18" charset="0"/>
              </a:rPr>
              <a:t>bulbus</a:t>
            </a:r>
            <a:r>
              <a:rPr lang="en" dirty="0">
                <a:latin typeface="Palatino Linotype" pitchFamily="18" charset="0"/>
              </a:rPr>
              <a:t> </a:t>
            </a:r>
            <a:r>
              <a:rPr lang="en" dirty="0" err="1">
                <a:latin typeface="Palatino Linotype" pitchFamily="18" charset="0"/>
              </a:rPr>
              <a:t>duodenum </a:t>
            </a:r>
            <a:r>
              <a:rPr lang="en" dirty="0">
                <a:latin typeface="Palatino Linotype" pitchFamily="18" charset="0"/>
              </a:rPr>
              <a:t>(1:30)</a:t>
            </a:r>
          </a:p>
          <a:p>
            <a:pPr marL="285750" indent="-285750">
              <a:lnSpc>
                <a:spcPct val="150000"/>
              </a:lnSpc>
              <a:buFont typeface="Wingdings" pitchFamily="2" charset="2"/>
              <a:buChar char="v"/>
            </a:pPr>
            <a:r>
              <a:rPr lang="en" dirty="0">
                <a:latin typeface="Palatino Linotype" pitchFamily="18" charset="0"/>
              </a:rPr>
              <a:t>Due to the action of aggressive agents with gastric juice ( </a:t>
            </a:r>
            <a:r>
              <a:rPr lang="en" dirty="0" err="1">
                <a:latin typeface="Palatino Linotype" pitchFamily="18" charset="0"/>
              </a:rPr>
              <a:t>HCl </a:t>
            </a:r>
            <a:r>
              <a:rPr lang="en" dirty="0">
                <a:latin typeface="Palatino Linotype" pitchFamily="18" charset="0"/>
              </a:rPr>
              <a:t>, pepsin, ...) that reach </a:t>
            </a:r>
            <a:r>
              <a:rPr lang="en" dirty="0" err="1">
                <a:latin typeface="Palatino Linotype" pitchFamily="18" charset="0"/>
              </a:rPr>
              <a:t>the distal part of the esophagus through the reflux mechanism </a:t>
            </a:r>
            <a:r>
              <a:rPr lang="en" dirty="0">
                <a:latin typeface="Palatino Linotype" pitchFamily="18" charset="0"/>
              </a:rPr>
              <a:t>(two reasons):</a:t>
            </a:r>
          </a:p>
          <a:p>
            <a:pPr marL="342900" indent="-342900">
              <a:lnSpc>
                <a:spcPct val="150000"/>
              </a:lnSpc>
              <a:buFont typeface="+mj-lt"/>
              <a:buAutoNum type="arabicPeriod"/>
            </a:pPr>
            <a:r>
              <a:rPr lang="en" dirty="0">
                <a:latin typeface="Palatino Linotype" pitchFamily="18" charset="0"/>
              </a:rPr>
              <a:t>Decreased tone in DES and/or</a:t>
            </a:r>
          </a:p>
          <a:p>
            <a:pPr marL="342900" indent="-342900">
              <a:lnSpc>
                <a:spcPct val="150000"/>
              </a:lnSpc>
              <a:buFont typeface="+mj-lt"/>
              <a:buAutoNum type="arabicPeriod"/>
            </a:pPr>
            <a:r>
              <a:rPr lang="en" dirty="0">
                <a:latin typeface="Palatino Linotype" pitchFamily="18" charset="0"/>
              </a:rPr>
              <a:t>Increased pressure under </a:t>
            </a:r>
            <a:r>
              <a:rPr lang="en" dirty="0" err="1">
                <a:latin typeface="Palatino Linotype" pitchFamily="18" charset="0"/>
              </a:rPr>
              <a:t>the cardia </a:t>
            </a:r>
            <a:r>
              <a:rPr lang="en" dirty="0">
                <a:latin typeface="Palatino Linotype" pitchFamily="18" charset="0"/>
              </a:rPr>
              <a:t>(stomach, abdomen)</a:t>
            </a:r>
          </a:p>
          <a:p>
            <a:pPr marL="285750" indent="-285750">
              <a:lnSpc>
                <a:spcPct val="150000"/>
              </a:lnSpc>
              <a:buFont typeface="Wingdings" pitchFamily="2" charset="2"/>
              <a:buChar char="v"/>
            </a:pPr>
            <a:r>
              <a:rPr lang="en" dirty="0" err="1">
                <a:latin typeface="Palatino Linotype" pitchFamily="18" charset="0"/>
              </a:rPr>
              <a:t>Pathogenetic </a:t>
            </a:r>
            <a:r>
              <a:rPr lang="en" dirty="0">
                <a:latin typeface="Palatino Linotype" pitchFamily="18" charset="0"/>
              </a:rPr>
              <a:t>conditions fulfilled in: </a:t>
            </a:r>
            <a:r>
              <a:rPr lang="en" dirty="0" err="1">
                <a:latin typeface="Palatino Linotype" pitchFamily="18" charset="0"/>
              </a:rPr>
              <a:t>diaphragmatic</a:t>
            </a:r>
            <a:r>
              <a:rPr lang="en" dirty="0">
                <a:latin typeface="Palatino Linotype" pitchFamily="18" charset="0"/>
              </a:rPr>
              <a:t> </a:t>
            </a:r>
            <a:r>
              <a:rPr lang="en" dirty="0" err="1">
                <a:latin typeface="Palatino Linotype" pitchFamily="18" charset="0"/>
              </a:rPr>
              <a:t>hiatal </a:t>
            </a:r>
            <a:r>
              <a:rPr lang="en" dirty="0">
                <a:latin typeface="Palatino Linotype" pitchFamily="18" charset="0"/>
              </a:rPr>
              <a:t>hernia, gastric </a:t>
            </a:r>
            <a:r>
              <a:rPr lang="en" dirty="0" err="1">
                <a:latin typeface="Palatino Linotype" pitchFamily="18" charset="0"/>
              </a:rPr>
              <a:t>volvulus </a:t>
            </a:r>
            <a:r>
              <a:rPr lang="en" dirty="0">
                <a:latin typeface="Palatino Linotype" pitchFamily="18" charset="0"/>
              </a:rPr>
              <a:t>, </a:t>
            </a:r>
            <a:r>
              <a:rPr lang="en" dirty="0" err="1">
                <a:latin typeface="Palatino Linotype" pitchFamily="18" charset="0"/>
              </a:rPr>
              <a:t>stenosis</a:t>
            </a:r>
            <a:r>
              <a:rPr lang="en" dirty="0">
                <a:latin typeface="Palatino Linotype" pitchFamily="18" charset="0"/>
              </a:rPr>
              <a:t> </a:t>
            </a:r>
            <a:r>
              <a:rPr lang="en" dirty="0" err="1">
                <a:latin typeface="Palatino Linotype" pitchFamily="18" charset="0"/>
              </a:rPr>
              <a:t>pylorus </a:t>
            </a:r>
            <a:r>
              <a:rPr lang="en" dirty="0">
                <a:latin typeface="Palatino Linotype" pitchFamily="18" charset="0"/>
              </a:rPr>
              <a:t>, persistent vomiting, </a:t>
            </a:r>
            <a:r>
              <a:rPr lang="en" dirty="0" err="1">
                <a:latin typeface="Palatino Linotype" pitchFamily="18" charset="0"/>
              </a:rPr>
              <a:t>resection</a:t>
            </a:r>
            <a:r>
              <a:rPr lang="en" dirty="0">
                <a:latin typeface="Palatino Linotype" pitchFamily="18" charset="0"/>
              </a:rPr>
              <a:t> </a:t>
            </a:r>
            <a:r>
              <a:rPr lang="en" dirty="0" err="1">
                <a:latin typeface="Palatino Linotype" pitchFamily="18" charset="0"/>
              </a:rPr>
              <a:t>cardia </a:t>
            </a:r>
            <a:r>
              <a:rPr lang="en" dirty="0">
                <a:latin typeface="Palatino Linotype" pitchFamily="18" charset="0"/>
              </a:rPr>
              <a:t>, tumors in the abdomen, long-standing </a:t>
            </a:r>
            <a:r>
              <a:rPr lang="en" dirty="0" err="1">
                <a:latin typeface="Palatino Linotype" pitchFamily="18" charset="0"/>
              </a:rPr>
              <a:t>nasogastric </a:t>
            </a:r>
            <a:r>
              <a:rPr lang="en" dirty="0">
                <a:latin typeface="Palatino Linotype" pitchFamily="18" charset="0"/>
              </a:rPr>
              <a:t>tubes, abuse </a:t>
            </a:r>
            <a:r>
              <a:rPr lang="en" dirty="0" err="1">
                <a:latin typeface="Palatino Linotype" pitchFamily="18" charset="0"/>
              </a:rPr>
              <a:t>of concentrated </a:t>
            </a:r>
            <a:r>
              <a:rPr lang="en" dirty="0">
                <a:latin typeface="Palatino Linotype" pitchFamily="18" charset="0"/>
              </a:rPr>
              <a:t>alcoholic beverages, tobacco</a:t>
            </a:r>
          </a:p>
          <a:p>
            <a:pPr>
              <a:lnSpc>
                <a:spcPct val="150000"/>
              </a:lnSpc>
            </a:pPr>
            <a:r>
              <a:rPr lang="en" b="1" dirty="0" err="1">
                <a:latin typeface="Palatino Linotype" pitchFamily="18" charset="0"/>
              </a:rPr>
              <a:t>Predisposition </a:t>
            </a:r>
            <a:r>
              <a:rPr lang="en" b="1" dirty="0">
                <a:latin typeface="Palatino Linotype" pitchFamily="18" charset="0"/>
              </a:rPr>
              <a:t>:</a:t>
            </a:r>
            <a:r>
              <a:rPr lang="en" dirty="0">
                <a:latin typeface="Palatino Linotype" pitchFamily="18" charset="0"/>
              </a:rPr>
              <a:t> </a:t>
            </a:r>
            <a:r>
              <a:rPr lang="en" dirty="0" err="1">
                <a:latin typeface="Palatino Linotype" pitchFamily="18" charset="0"/>
              </a:rPr>
              <a:t>untreated</a:t>
            </a:r>
            <a:r>
              <a:rPr lang="en" dirty="0">
                <a:latin typeface="Palatino Linotype" pitchFamily="18" charset="0"/>
              </a:rPr>
              <a:t> </a:t>
            </a:r>
            <a:r>
              <a:rPr lang="en" dirty="0" err="1">
                <a:latin typeface="Palatino Linotype" pitchFamily="18" charset="0"/>
              </a:rPr>
              <a:t>reflux</a:t>
            </a:r>
            <a:r>
              <a:rPr lang="en" dirty="0">
                <a:latin typeface="Palatino Linotype" pitchFamily="18" charset="0"/>
              </a:rPr>
              <a:t> </a:t>
            </a:r>
            <a:r>
              <a:rPr lang="en" dirty="0" err="1">
                <a:latin typeface="Palatino Linotype" pitchFamily="18" charset="0"/>
              </a:rPr>
              <a:t>esophagitis </a:t>
            </a:r>
            <a:r>
              <a:rPr lang="en" dirty="0">
                <a:latin typeface="Palatino Linotype" pitchFamily="18" charset="0"/>
              </a:rPr>
              <a:t>and </a:t>
            </a:r>
            <a:r>
              <a:rPr lang="en" dirty="0" err="1">
                <a:latin typeface="Palatino Linotype" pitchFamily="18" charset="0"/>
              </a:rPr>
              <a:t>Barrett's</a:t>
            </a:r>
            <a:r>
              <a:rPr lang="en" dirty="0">
                <a:latin typeface="Palatino Linotype" pitchFamily="18" charset="0"/>
              </a:rPr>
              <a:t> </a:t>
            </a:r>
            <a:r>
              <a:rPr lang="en" dirty="0" err="1">
                <a:latin typeface="Palatino Linotype" pitchFamily="18" charset="0"/>
              </a:rPr>
              <a:t>mucosa</a:t>
            </a:r>
            <a:endParaRPr lang="x-none" dirty="0">
              <a:latin typeface="Palatino Linotype" pitchFamily="18" charset="0"/>
            </a:endParaRPr>
          </a:p>
          <a:p>
            <a:pPr>
              <a:lnSpc>
                <a:spcPct val="150000"/>
              </a:lnSpc>
            </a:pPr>
            <a:r>
              <a:rPr lang="en" b="1" dirty="0">
                <a:latin typeface="Palatino Linotype" pitchFamily="18" charset="0"/>
              </a:rPr>
              <a:t>LOCATION:</a:t>
            </a:r>
            <a:r>
              <a:rPr lang="en" dirty="0">
                <a:latin typeface="Palatino Linotype" pitchFamily="18" charset="0"/>
              </a:rPr>
              <a:t> </a:t>
            </a:r>
            <a:r>
              <a:rPr lang="en" dirty="0" err="1">
                <a:latin typeface="Palatino Linotype" pitchFamily="18" charset="0"/>
              </a:rPr>
              <a:t>the distal </a:t>
            </a:r>
            <a:r>
              <a:rPr lang="en" dirty="0">
                <a:latin typeface="Palatino Linotype" pitchFamily="18" charset="0"/>
              </a:rPr>
              <a:t>part of the esophagus, in the region </a:t>
            </a:r>
            <a:r>
              <a:rPr lang="en" dirty="0" err="1">
                <a:latin typeface="Palatino Linotype" pitchFamily="18" charset="0"/>
              </a:rPr>
              <a:t>of the cardia </a:t>
            </a:r>
            <a:r>
              <a:rPr lang="en" dirty="0">
                <a:latin typeface="Palatino Linotype" pitchFamily="18" charset="0"/>
              </a:rPr>
              <a:t>or 2-3 cm above it,</a:t>
            </a:r>
          </a:p>
          <a:p>
            <a:pPr>
              <a:lnSpc>
                <a:spcPct val="150000"/>
              </a:lnSpc>
            </a:pPr>
            <a:r>
              <a:rPr lang="en" dirty="0" err="1">
                <a:latin typeface="Palatino Linotype" pitchFamily="18" charset="0"/>
              </a:rPr>
              <a:t>solitary </a:t>
            </a:r>
            <a:r>
              <a:rPr lang="en" dirty="0">
                <a:latin typeface="Palatino Linotype" pitchFamily="18" charset="0"/>
              </a:rPr>
              <a:t>, affects </a:t>
            </a:r>
            <a:r>
              <a:rPr lang="en" dirty="0" err="1">
                <a:latin typeface="Palatino Linotype" pitchFamily="18" charset="0"/>
              </a:rPr>
              <a:t>the mucosa </a:t>
            </a:r>
            <a:r>
              <a:rPr lang="en" dirty="0">
                <a:latin typeface="Palatino Linotype" pitchFamily="18" charset="0"/>
              </a:rPr>
              <a:t>and </a:t>
            </a:r>
            <a:r>
              <a:rPr lang="en" dirty="0" err="1">
                <a:latin typeface="Palatino Linotype" pitchFamily="18" charset="0"/>
              </a:rPr>
              <a:t>submucosa </a:t>
            </a:r>
            <a:r>
              <a:rPr lang="en" dirty="0">
                <a:latin typeface="Palatino Linotype" pitchFamily="18" charset="0"/>
              </a:rPr>
              <a:t>(rarely the muscle layer)</a:t>
            </a:r>
          </a:p>
        </p:txBody>
      </p:sp>
    </p:spTree>
    <p:extLst>
      <p:ext uri="{BB962C8B-B14F-4D97-AF65-F5344CB8AC3E}">
        <p14:creationId xmlns="" xmlns:p14="http://schemas.microsoft.com/office/powerpoint/2010/main" val="22499530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0421" y="0"/>
            <a:ext cx="8610600" cy="7482754"/>
          </a:xfrm>
          <a:prstGeom prst="rect">
            <a:avLst/>
          </a:prstGeom>
          <a:noFill/>
        </p:spPr>
        <p:txBody>
          <a:bodyPr wrap="square" rtlCol="0">
            <a:spAutoFit/>
          </a:bodyPr>
          <a:lstStyle/>
          <a:p>
            <a:pPr>
              <a:lnSpc>
                <a:spcPct val="150000"/>
              </a:lnSpc>
            </a:pPr>
            <a:r>
              <a:rPr lang="en" sz="1600" b="1" dirty="0">
                <a:latin typeface="Palatino Linotype" pitchFamily="18" charset="0"/>
              </a:rPr>
              <a:t>Clinical picture:</a:t>
            </a:r>
          </a:p>
          <a:p>
            <a:pPr marL="285750" indent="-285750">
              <a:lnSpc>
                <a:spcPct val="150000"/>
              </a:lnSpc>
              <a:buFont typeface="Wingdings" pitchFamily="2" charset="2"/>
              <a:buChar char="v"/>
            </a:pPr>
            <a:r>
              <a:rPr lang="en" sz="1600" dirty="0">
                <a:latin typeface="Palatino Linotype" pitchFamily="18" charset="0"/>
              </a:rPr>
              <a:t>pain under the sternum</a:t>
            </a:r>
          </a:p>
          <a:p>
            <a:pPr marL="285750" indent="-285750">
              <a:lnSpc>
                <a:spcPct val="150000"/>
              </a:lnSpc>
              <a:buFont typeface="Wingdings" pitchFamily="2" charset="2"/>
              <a:buChar char="v"/>
            </a:pPr>
            <a:r>
              <a:rPr lang="en" sz="1600" dirty="0">
                <a:latin typeface="Palatino Linotype" pitchFamily="18" charset="0"/>
              </a:rPr>
              <a:t>pain behind the sternum (burning, burning), independent of eating, mainly at night and when lying on a low headboard with </a:t>
            </a:r>
            <a:r>
              <a:rPr lang="en" sz="1600" dirty="0" err="1">
                <a:latin typeface="Palatino Linotype" pitchFamily="18" charset="0"/>
              </a:rPr>
              <a:t>propagation </a:t>
            </a:r>
            <a:r>
              <a:rPr lang="en" sz="1600" dirty="0">
                <a:latin typeface="Palatino Linotype" pitchFamily="18" charset="0"/>
              </a:rPr>
              <a:t>to the neck, lower jaw, shoulders, arms, between the shoulder blades</a:t>
            </a:r>
          </a:p>
          <a:p>
            <a:pPr marL="285750" indent="-285750">
              <a:lnSpc>
                <a:spcPct val="150000"/>
              </a:lnSpc>
              <a:buFont typeface="Wingdings" pitchFamily="2" charset="2"/>
              <a:buChar char="v"/>
            </a:pPr>
            <a:r>
              <a:rPr lang="en" sz="1600" dirty="0">
                <a:latin typeface="Palatino Linotype" pitchFamily="18" charset="0"/>
              </a:rPr>
              <a:t>sometimes difficult and painful swallowing of solid and liquid food</a:t>
            </a:r>
          </a:p>
          <a:p>
            <a:pPr marL="285750" indent="-285750">
              <a:lnSpc>
                <a:spcPct val="150000"/>
              </a:lnSpc>
              <a:buFont typeface="Wingdings" pitchFamily="2" charset="2"/>
              <a:buChar char="v"/>
            </a:pPr>
            <a:r>
              <a:rPr lang="en" sz="1600" dirty="0">
                <a:latin typeface="Palatino Linotype" pitchFamily="18" charset="0"/>
              </a:rPr>
              <a:t>mustard</a:t>
            </a:r>
          </a:p>
          <a:p>
            <a:pPr marL="285750" indent="-285750">
              <a:lnSpc>
                <a:spcPct val="150000"/>
              </a:lnSpc>
              <a:buFont typeface="Wingdings" pitchFamily="2" charset="2"/>
              <a:buChar char="v"/>
            </a:pPr>
            <a:r>
              <a:rPr lang="en" sz="1600" dirty="0" err="1">
                <a:latin typeface="Palatino Linotype" pitchFamily="18" charset="0"/>
              </a:rPr>
              <a:t>esophageal </a:t>
            </a:r>
            <a:r>
              <a:rPr lang="en" sz="1600" dirty="0">
                <a:latin typeface="Palatino Linotype" pitchFamily="18" charset="0"/>
              </a:rPr>
              <a:t>vomiting</a:t>
            </a:r>
          </a:p>
          <a:p>
            <a:pPr>
              <a:lnSpc>
                <a:spcPct val="150000"/>
              </a:lnSpc>
            </a:pPr>
            <a:r>
              <a:rPr lang="en" sz="1600" b="1" dirty="0">
                <a:latin typeface="Palatino Linotype" pitchFamily="18" charset="0"/>
              </a:rPr>
              <a:t>Objective review:</a:t>
            </a:r>
          </a:p>
          <a:p>
            <a:pPr marL="285750" indent="-285750">
              <a:lnSpc>
                <a:spcPct val="150000"/>
              </a:lnSpc>
              <a:buFont typeface="Wingdings" pitchFamily="2" charset="2"/>
              <a:buChar char="v"/>
            </a:pPr>
            <a:r>
              <a:rPr lang="en" sz="1600" dirty="0" err="1">
                <a:latin typeface="Palatino Linotype" pitchFamily="18" charset="0"/>
              </a:rPr>
              <a:t>Palpatory </a:t>
            </a:r>
            <a:r>
              <a:rPr lang="en" sz="1600" dirty="0">
                <a:latin typeface="Palatino Linotype" pitchFamily="18" charset="0"/>
              </a:rPr>
              <a:t>painful sensitivity in </a:t>
            </a:r>
            <a:r>
              <a:rPr lang="en" sz="1600" dirty="0" err="1">
                <a:latin typeface="Palatino Linotype" pitchFamily="18" charset="0"/>
              </a:rPr>
              <a:t>the epigastrium </a:t>
            </a:r>
            <a:r>
              <a:rPr lang="en" sz="1600" dirty="0">
                <a:latin typeface="Palatino Linotype" pitchFamily="18" charset="0"/>
              </a:rPr>
              <a:t>- below </a:t>
            </a:r>
            <a:r>
              <a:rPr lang="en" sz="1600" dirty="0" err="1">
                <a:latin typeface="Palatino Linotype" pitchFamily="18" charset="0"/>
              </a:rPr>
              <a:t>the xiphoid</a:t>
            </a:r>
            <a:endParaRPr lang="x-none" sz="1600" dirty="0">
              <a:latin typeface="Palatino Linotype" pitchFamily="18" charset="0"/>
            </a:endParaRPr>
          </a:p>
          <a:p>
            <a:pPr>
              <a:lnSpc>
                <a:spcPct val="150000"/>
              </a:lnSpc>
            </a:pPr>
            <a:r>
              <a:rPr lang="en" sz="1600" b="1" dirty="0">
                <a:latin typeface="Palatino Linotype" pitchFamily="18" charset="0"/>
              </a:rPr>
              <a:t>Diagnosis:</a:t>
            </a:r>
          </a:p>
          <a:p>
            <a:pPr marL="285750" indent="-285750">
              <a:lnSpc>
                <a:spcPct val="150000"/>
              </a:lnSpc>
              <a:buFont typeface="Wingdings" pitchFamily="2" charset="2"/>
              <a:buChar char="v"/>
            </a:pPr>
            <a:r>
              <a:rPr lang="en" sz="1600" dirty="0" err="1">
                <a:latin typeface="Palatino Linotype" pitchFamily="18" charset="0"/>
              </a:rPr>
              <a:t>radiological </a:t>
            </a:r>
            <a:r>
              <a:rPr lang="en" sz="1600" dirty="0">
                <a:latin typeface="Palatino Linotype" pitchFamily="18" charset="0"/>
              </a:rPr>
              <a:t>examinations</a:t>
            </a:r>
          </a:p>
          <a:p>
            <a:pPr marL="285750" indent="-285750">
              <a:lnSpc>
                <a:spcPct val="150000"/>
              </a:lnSpc>
              <a:buFont typeface="Wingdings" pitchFamily="2" charset="2"/>
              <a:buChar char="v"/>
            </a:pPr>
            <a:r>
              <a:rPr lang="en" sz="1600" dirty="0" err="1">
                <a:latin typeface="Palatino Linotype" pitchFamily="18" charset="0"/>
              </a:rPr>
              <a:t>endoscopic </a:t>
            </a:r>
            <a:r>
              <a:rPr lang="en" sz="1600" dirty="0">
                <a:latin typeface="Palatino Linotype" pitchFamily="18" charset="0"/>
              </a:rPr>
              <a:t>examinations (visualization, targeted biopsy</a:t>
            </a:r>
          </a:p>
          <a:p>
            <a:pPr>
              <a:lnSpc>
                <a:spcPct val="150000"/>
              </a:lnSpc>
            </a:pPr>
            <a:r>
              <a:rPr lang="en" sz="1600" b="1" dirty="0">
                <a:latin typeface="Palatino Linotype" pitchFamily="18" charset="0"/>
              </a:rPr>
              <a:t>Therapy:</a:t>
            </a:r>
          </a:p>
          <a:p>
            <a:pPr marL="285750" indent="-285750">
              <a:lnSpc>
                <a:spcPct val="150000"/>
              </a:lnSpc>
              <a:buFont typeface="Wingdings" pitchFamily="2" charset="2"/>
              <a:buChar char="v"/>
            </a:pPr>
            <a:r>
              <a:rPr lang="en" sz="1600" dirty="0">
                <a:latin typeface="Palatino Linotype" pitchFamily="18" charset="0"/>
              </a:rPr>
              <a:t>antacids</a:t>
            </a:r>
          </a:p>
          <a:p>
            <a:pPr marL="285750" indent="-285750">
              <a:lnSpc>
                <a:spcPct val="150000"/>
              </a:lnSpc>
              <a:buFont typeface="Wingdings" pitchFamily="2" charset="2"/>
              <a:buChar char="v"/>
            </a:pPr>
            <a:r>
              <a:rPr lang="en" sz="1600" dirty="0" err="1">
                <a:latin typeface="Palatino Linotype" pitchFamily="18" charset="0"/>
              </a:rPr>
              <a:t>metoclopramide</a:t>
            </a: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H2 </a:t>
            </a:r>
            <a:r>
              <a:rPr lang="en" sz="1600" baseline="-25000" dirty="0">
                <a:latin typeface="Palatino Linotype" pitchFamily="18" charset="0"/>
              </a:rPr>
              <a:t>_</a:t>
            </a:r>
            <a:r>
              <a:rPr lang="en" sz="1600" dirty="0">
                <a:latin typeface="Palatino Linotype" pitchFamily="18" charset="0"/>
              </a:rPr>
              <a:t> </a:t>
            </a:r>
            <a:r>
              <a:rPr lang="en" sz="1600" dirty="0" err="1">
                <a:latin typeface="Palatino Linotype" pitchFamily="18" charset="0"/>
              </a:rPr>
              <a:t>blockers</a:t>
            </a: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IPP</a:t>
            </a:r>
          </a:p>
          <a:p>
            <a:pPr>
              <a:lnSpc>
                <a:spcPct val="150000"/>
              </a:lnSpc>
            </a:pPr>
            <a:endParaRPr lang="x-none" sz="1600" dirty="0">
              <a:latin typeface="Palatino Linotype" pitchFamily="18" charset="0"/>
            </a:endParaRPr>
          </a:p>
          <a:p>
            <a:pPr marL="285750" indent="-285750">
              <a:lnSpc>
                <a:spcPct val="150000"/>
              </a:lnSpc>
              <a:buFont typeface="Wingdings" pitchFamily="2" charset="2"/>
              <a:buChar char="v"/>
            </a:pPr>
            <a:endParaRPr lang="x-none" dirty="0">
              <a:latin typeface="Palatino Linotype" pitchFamily="18" charset="0"/>
            </a:endParaRPr>
          </a:p>
        </p:txBody>
      </p:sp>
    </p:spTree>
    <p:extLst>
      <p:ext uri="{BB962C8B-B14F-4D97-AF65-F5344CB8AC3E}">
        <p14:creationId xmlns="" xmlns:p14="http://schemas.microsoft.com/office/powerpoint/2010/main" val="40829778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81000"/>
            <a:ext cx="9144000" cy="6463308"/>
          </a:xfrm>
          <a:prstGeom prst="rect">
            <a:avLst/>
          </a:prstGeom>
          <a:noFill/>
        </p:spPr>
        <p:txBody>
          <a:bodyPr wrap="square" rtlCol="0">
            <a:spAutoFit/>
          </a:bodyPr>
          <a:lstStyle/>
          <a:p>
            <a:r>
              <a:rPr lang="en" b="1" dirty="0">
                <a:latin typeface="Palatino Linotype" pitchFamily="18" charset="0"/>
              </a:rPr>
              <a:t>Clinical picture:</a:t>
            </a:r>
          </a:p>
          <a:p>
            <a:pPr marL="285750" indent="-285750">
              <a:buFont typeface="Wingdings" pitchFamily="2" charset="2"/>
              <a:buChar char="v"/>
            </a:pPr>
            <a:r>
              <a:rPr lang="en" dirty="0">
                <a:latin typeface="Palatino Linotype" pitchFamily="18" charset="0"/>
              </a:rPr>
              <a:t>clinical signs of esophageal </a:t>
            </a:r>
            <a:r>
              <a:rPr lang="en" dirty="0" err="1">
                <a:latin typeface="Palatino Linotype" pitchFamily="18" charset="0"/>
              </a:rPr>
              <a:t>reflux </a:t>
            </a:r>
            <a:r>
              <a:rPr lang="en" dirty="0">
                <a:latin typeface="Palatino Linotype" pitchFamily="18" charset="0"/>
              </a:rPr>
              <a:t>disease and/or </a:t>
            </a:r>
            <a:r>
              <a:rPr lang="en" dirty="0" err="1">
                <a:latin typeface="Palatino Linotype" pitchFamily="18" charset="0"/>
              </a:rPr>
              <a:t>sliding</a:t>
            </a:r>
            <a:r>
              <a:rPr lang="en" dirty="0">
                <a:latin typeface="Palatino Linotype" pitchFamily="18" charset="0"/>
              </a:rPr>
              <a:t> </a:t>
            </a:r>
            <a:r>
              <a:rPr lang="en" dirty="0" err="1">
                <a:latin typeface="Palatino Linotype" pitchFamily="18" charset="0"/>
              </a:rPr>
              <a:t>hiatal </a:t>
            </a:r>
            <a:r>
              <a:rPr lang="en" dirty="0">
                <a:latin typeface="Palatino Linotype" pitchFamily="18" charset="0"/>
              </a:rPr>
              <a:t>hernias</a:t>
            </a:r>
          </a:p>
          <a:p>
            <a:pPr marL="285750" indent="-285750">
              <a:buFont typeface="Wingdings" pitchFamily="2" charset="2"/>
              <a:buChar char="v"/>
            </a:pPr>
            <a:r>
              <a:rPr lang="en" dirty="0" err="1">
                <a:latin typeface="Palatino Linotype" pitchFamily="18" charset="0"/>
              </a:rPr>
              <a:t>dysphagia</a:t>
            </a:r>
            <a:endParaRPr lang="x-none" dirty="0">
              <a:latin typeface="Palatino Linotype" pitchFamily="18" charset="0"/>
            </a:endParaRPr>
          </a:p>
          <a:p>
            <a:pPr marL="285750" indent="-285750">
              <a:buFont typeface="Wingdings" pitchFamily="2" charset="2"/>
              <a:buChar char="v"/>
            </a:pPr>
            <a:r>
              <a:rPr lang="en" dirty="0" err="1">
                <a:latin typeface="Palatino Linotype" pitchFamily="18" charset="0"/>
              </a:rPr>
              <a:t>odynophagia</a:t>
            </a:r>
            <a:endParaRPr lang="x-none" dirty="0">
              <a:latin typeface="Palatino Linotype" pitchFamily="18" charset="0"/>
            </a:endParaRPr>
          </a:p>
          <a:p>
            <a:pPr marL="285750" indent="-285750">
              <a:buFont typeface="Wingdings" pitchFamily="2" charset="2"/>
              <a:buChar char="v"/>
            </a:pPr>
            <a:r>
              <a:rPr lang="en" dirty="0">
                <a:latin typeface="Palatino Linotype" pitchFamily="18" charset="0"/>
              </a:rPr>
              <a:t>mustard</a:t>
            </a:r>
          </a:p>
          <a:p>
            <a:pPr marL="285750" indent="-285750">
              <a:buFont typeface="Wingdings" pitchFamily="2" charset="2"/>
              <a:buChar char="v"/>
            </a:pPr>
            <a:r>
              <a:rPr lang="en" dirty="0" err="1">
                <a:latin typeface="Palatino Linotype" pitchFamily="18" charset="0"/>
              </a:rPr>
              <a:t>regurgitation</a:t>
            </a:r>
            <a:endParaRPr lang="x-none" dirty="0">
              <a:latin typeface="Palatino Linotype" pitchFamily="18" charset="0"/>
            </a:endParaRPr>
          </a:p>
          <a:p>
            <a:pPr marL="285750" indent="-285750">
              <a:buFont typeface="Wingdings" pitchFamily="2" charset="2"/>
              <a:buChar char="v"/>
            </a:pPr>
            <a:r>
              <a:rPr lang="en" dirty="0">
                <a:latin typeface="Palatino Linotype" pitchFamily="18" charset="0"/>
              </a:rPr>
              <a:t>belching</a:t>
            </a:r>
          </a:p>
          <a:p>
            <a:pPr marL="285750" indent="-285750">
              <a:buFont typeface="Wingdings" pitchFamily="2" charset="2"/>
              <a:buChar char="v"/>
            </a:pPr>
            <a:r>
              <a:rPr lang="en" dirty="0" err="1">
                <a:latin typeface="Palatino Linotype" pitchFamily="18" charset="0"/>
              </a:rPr>
              <a:t>esophageal </a:t>
            </a:r>
            <a:r>
              <a:rPr lang="en" dirty="0">
                <a:latin typeface="Palatino Linotype" pitchFamily="18" charset="0"/>
              </a:rPr>
              <a:t>vomiting</a:t>
            </a:r>
          </a:p>
          <a:p>
            <a:pPr marL="285750" indent="-285750">
              <a:buFont typeface="Wingdings" pitchFamily="2" charset="2"/>
              <a:buChar char="v"/>
            </a:pPr>
            <a:endParaRPr lang="x-none" dirty="0">
              <a:latin typeface="Palatino Linotype" pitchFamily="18" charset="0"/>
            </a:endParaRPr>
          </a:p>
          <a:p>
            <a:r>
              <a:rPr lang="en" b="1" dirty="0">
                <a:latin typeface="Palatino Linotype" pitchFamily="18" charset="0"/>
              </a:rPr>
              <a:t>Diagnosis:</a:t>
            </a:r>
          </a:p>
          <a:p>
            <a:pPr marL="285750" indent="-285750">
              <a:buFont typeface="Wingdings" pitchFamily="2" charset="2"/>
              <a:buChar char="v"/>
            </a:pPr>
            <a:r>
              <a:rPr lang="en" dirty="0" err="1">
                <a:latin typeface="Palatino Linotype" pitchFamily="18" charset="0"/>
              </a:rPr>
              <a:t>radiological </a:t>
            </a:r>
            <a:r>
              <a:rPr lang="en" dirty="0">
                <a:latin typeface="Palatino Linotype" pitchFamily="18" charset="0"/>
              </a:rPr>
              <a:t>examination</a:t>
            </a:r>
          </a:p>
          <a:p>
            <a:pPr marL="285750" indent="-285750">
              <a:buFont typeface="Wingdings" pitchFamily="2" charset="2"/>
              <a:buChar char="v"/>
            </a:pPr>
            <a:r>
              <a:rPr lang="en" dirty="0" err="1">
                <a:latin typeface="Palatino Linotype" pitchFamily="18" charset="0"/>
              </a:rPr>
              <a:t>endoscopy</a:t>
            </a:r>
            <a:endParaRPr lang="x-none" dirty="0">
              <a:latin typeface="Palatino Linotype" pitchFamily="18" charset="0"/>
            </a:endParaRPr>
          </a:p>
          <a:p>
            <a:pPr marL="285750" indent="-285750">
              <a:buFont typeface="Wingdings" pitchFamily="2" charset="2"/>
              <a:buChar char="v"/>
            </a:pPr>
            <a:r>
              <a:rPr lang="en" dirty="0" err="1">
                <a:latin typeface="Palatino Linotype" pitchFamily="18" charset="0"/>
              </a:rPr>
              <a:t>histopathology</a:t>
            </a:r>
            <a:endParaRPr lang="x-none" dirty="0">
              <a:latin typeface="Palatino Linotype" pitchFamily="18" charset="0"/>
            </a:endParaRPr>
          </a:p>
          <a:p>
            <a:pPr marL="285750" indent="-285750">
              <a:buFont typeface="Wingdings" pitchFamily="2" charset="2"/>
              <a:buChar char="v"/>
            </a:pPr>
            <a:endParaRPr lang="x-none" b="1" dirty="0">
              <a:latin typeface="Palatino Linotype" pitchFamily="18" charset="0"/>
            </a:endParaRPr>
          </a:p>
          <a:p>
            <a:r>
              <a:rPr lang="en" b="1" dirty="0">
                <a:latin typeface="Palatino Linotype" pitchFamily="18" charset="0"/>
              </a:rPr>
              <a:t>Complications:</a:t>
            </a:r>
          </a:p>
          <a:p>
            <a:pPr marL="285750" indent="-285750">
              <a:buFont typeface="Wingdings" pitchFamily="2" charset="2"/>
              <a:buChar char="v"/>
            </a:pPr>
            <a:r>
              <a:rPr lang="en" dirty="0" err="1">
                <a:latin typeface="Palatino Linotype" pitchFamily="18" charset="0"/>
              </a:rPr>
              <a:t>peptic</a:t>
            </a:r>
            <a:r>
              <a:rPr lang="en" dirty="0">
                <a:latin typeface="Palatino Linotype" pitchFamily="18" charset="0"/>
              </a:rPr>
              <a:t> </a:t>
            </a:r>
            <a:r>
              <a:rPr lang="en" dirty="0" err="1">
                <a:latin typeface="Palatino Linotype" pitchFamily="18" charset="0"/>
              </a:rPr>
              <a:t>ulceration</a:t>
            </a:r>
            <a:endParaRPr lang="x-none" dirty="0">
              <a:latin typeface="Palatino Linotype" pitchFamily="18" charset="0"/>
            </a:endParaRPr>
          </a:p>
          <a:p>
            <a:pPr marL="285750" indent="-285750">
              <a:buFont typeface="Wingdings" pitchFamily="2" charset="2"/>
              <a:buChar char="v"/>
            </a:pPr>
            <a:r>
              <a:rPr lang="en" dirty="0" err="1">
                <a:latin typeface="Palatino Linotype" pitchFamily="18" charset="0"/>
              </a:rPr>
              <a:t>adenocarcinoma</a:t>
            </a:r>
            <a:endParaRPr lang="x-none" dirty="0">
              <a:latin typeface="Palatino Linotype" pitchFamily="18" charset="0"/>
            </a:endParaRPr>
          </a:p>
          <a:p>
            <a:pPr marL="285750" indent="-285750">
              <a:buFont typeface="Wingdings" pitchFamily="2" charset="2"/>
              <a:buChar char="v"/>
            </a:pPr>
            <a:r>
              <a:rPr lang="en" dirty="0" err="1">
                <a:latin typeface="Palatino Linotype" pitchFamily="18" charset="0"/>
              </a:rPr>
              <a:t>manifest </a:t>
            </a:r>
            <a:r>
              <a:rPr lang="en" dirty="0">
                <a:latin typeface="Palatino Linotype" pitchFamily="18" charset="0"/>
              </a:rPr>
              <a:t>bleeding</a:t>
            </a:r>
          </a:p>
          <a:p>
            <a:endParaRPr lang="x-none" dirty="0">
              <a:latin typeface="Palatino Linotype" pitchFamily="18" charset="0"/>
            </a:endParaRPr>
          </a:p>
          <a:p>
            <a:r>
              <a:rPr lang="en" b="1" dirty="0">
                <a:latin typeface="Palatino Linotype" pitchFamily="18" charset="0"/>
              </a:rPr>
              <a:t>Therapy:</a:t>
            </a:r>
          </a:p>
          <a:p>
            <a:pPr marL="285750" indent="-285750">
              <a:buFont typeface="Wingdings" pitchFamily="2" charset="2"/>
              <a:buChar char="v"/>
            </a:pPr>
            <a:r>
              <a:rPr lang="en" dirty="0">
                <a:latin typeface="Palatino Linotype" pitchFamily="18" charset="0"/>
              </a:rPr>
              <a:t>conservative therapy </a:t>
            </a:r>
            <a:r>
              <a:rPr lang="en" dirty="0" err="1">
                <a:latin typeface="Palatino Linotype" pitchFamily="18" charset="0"/>
              </a:rPr>
              <a:t>of reflux </a:t>
            </a:r>
            <a:r>
              <a:rPr lang="en" dirty="0">
                <a:latin typeface="Palatino Linotype" pitchFamily="18" charset="0"/>
              </a:rPr>
              <a:t>disease of the esophagus (with regular check-ups)</a:t>
            </a:r>
          </a:p>
          <a:p>
            <a:pPr marL="285750" indent="-285750">
              <a:buFont typeface="Wingdings" pitchFamily="2" charset="2"/>
              <a:buChar char="v"/>
            </a:pPr>
            <a:r>
              <a:rPr lang="en" dirty="0">
                <a:latin typeface="Palatino Linotype" pitchFamily="18" charset="0"/>
              </a:rPr>
              <a:t>surgery</a:t>
            </a:r>
          </a:p>
          <a:p>
            <a:pPr marL="285750" indent="-285750">
              <a:buFont typeface="Wingdings" pitchFamily="2" charset="2"/>
              <a:buChar char="v"/>
            </a:pPr>
            <a:endParaRPr lang="x-none" dirty="0">
              <a:latin typeface="Palatino Linotype" pitchFamily="18" charset="0"/>
            </a:endParaRPr>
          </a:p>
        </p:txBody>
      </p:sp>
      <p:pic>
        <p:nvPicPr>
          <p:cNvPr id="3" name="Picture 2" descr="View of Barrett"/>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48200" y="1295400"/>
            <a:ext cx="3352800" cy="3357562"/>
          </a:xfrm>
          <a:prstGeom prst="rect">
            <a:avLst/>
          </a:prstGeom>
          <a:noFill/>
          <a:ln>
            <a:noFill/>
          </a:ln>
        </p:spPr>
      </p:pic>
    </p:spTree>
    <p:extLst>
      <p:ext uri="{BB962C8B-B14F-4D97-AF65-F5344CB8AC3E}">
        <p14:creationId xmlns="" xmlns:p14="http://schemas.microsoft.com/office/powerpoint/2010/main" val="39314817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 sz="3200" b="1" dirty="0">
                <a:latin typeface="Palatino Linotype" pitchFamily="18" charset="0"/>
              </a:rPr>
              <a:t>FUNCTIONAL DYSPEPSIA</a:t>
            </a:r>
            <a:r>
              <a:rPr lang="x-none" sz="3200" b="1" dirty="0">
                <a:latin typeface="Palatino Linotype" pitchFamily="18" charset="0"/>
              </a:rPr>
              <a:t/>
            </a:r>
            <a:br>
              <a:rPr lang="x-none" sz="3200" b="1" dirty="0">
                <a:latin typeface="Palatino Linotype" pitchFamily="18" charset="0"/>
              </a:rPr>
            </a:br>
            <a:endParaRPr lang="x-none" sz="3200" b="1" dirty="0">
              <a:latin typeface="Palatino Linotype"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282700" y="762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22730468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15"/>
          <p:cNvSpPr txBox="1">
            <a:spLocks noChangeArrowheads="1"/>
          </p:cNvSpPr>
          <p:nvPr/>
        </p:nvSpPr>
        <p:spPr bwMode="auto">
          <a:xfrm>
            <a:off x="6516688" y="476250"/>
            <a:ext cx="184150"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Times New Roman" pitchFamily="18" charset="0"/>
                <a:cs typeface="Times New Roman" pitchFamily="18" charset="0"/>
              </a:defRPr>
            </a:lvl1pPr>
            <a:lvl2pPr marL="742950" indent="-285750" eaLnBrk="0" hangingPunct="0">
              <a:defRPr sz="3200">
                <a:solidFill>
                  <a:schemeClr val="tx1"/>
                </a:solidFill>
                <a:latin typeface="Times New Roman" pitchFamily="18" charset="0"/>
                <a:cs typeface="Times New Roman" pitchFamily="18" charset="0"/>
              </a:defRPr>
            </a:lvl2pPr>
            <a:lvl3pPr marL="1143000" indent="-228600" eaLnBrk="0" hangingPunct="0">
              <a:defRPr sz="3200">
                <a:solidFill>
                  <a:schemeClr val="tx1"/>
                </a:solidFill>
                <a:latin typeface="Times New Roman" pitchFamily="18" charset="0"/>
                <a:cs typeface="Times New Roman" pitchFamily="18" charset="0"/>
              </a:defRPr>
            </a:lvl3pPr>
            <a:lvl4pPr marL="1600200" indent="-228600" eaLnBrk="0" hangingPunct="0">
              <a:defRPr sz="3200">
                <a:solidFill>
                  <a:schemeClr val="tx1"/>
                </a:solidFill>
                <a:latin typeface="Times New Roman" pitchFamily="18" charset="0"/>
                <a:cs typeface="Times New Roman" pitchFamily="18" charset="0"/>
              </a:defRPr>
            </a:lvl4pPr>
            <a:lvl5pPr marL="2057400" indent="-228600" eaLnBrk="0" hangingPunct="0">
              <a:defRPr sz="32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32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32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32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3200">
                <a:solidFill>
                  <a:schemeClr val="tx1"/>
                </a:solidFill>
                <a:latin typeface="Times New Roman" pitchFamily="18" charset="0"/>
                <a:cs typeface="Times New Roman" pitchFamily="18" charset="0"/>
              </a:defRPr>
            </a:lvl9pPr>
          </a:lstStyle>
          <a:p>
            <a:endParaRPr lang="x-none" sz="2800" b="1">
              <a:solidFill>
                <a:schemeClr val="accent2"/>
              </a:solidFill>
              <a:latin typeface="Tahoma" pitchFamily="34" charset="0"/>
              <a:cs typeface="Arial" pitchFamily="34" charset="0"/>
            </a:endParaRPr>
          </a:p>
        </p:txBody>
      </p:sp>
      <p:graphicFrame>
        <p:nvGraphicFramePr>
          <p:cNvPr id="6147" name="Chart 4"/>
          <p:cNvGraphicFramePr>
            <a:graphicFrameLocks/>
          </p:cNvGraphicFramePr>
          <p:nvPr>
            <p:extLst>
              <p:ext uri="{D42A27DB-BD31-4B8C-83A1-F6EECF244321}">
                <p14:modId xmlns="" xmlns:p14="http://schemas.microsoft.com/office/powerpoint/2010/main" val="4123467208"/>
              </p:ext>
            </p:extLst>
          </p:nvPr>
        </p:nvGraphicFramePr>
        <p:xfrm>
          <a:off x="67670" y="1443251"/>
          <a:ext cx="4732930" cy="3505200"/>
        </p:xfrm>
        <a:graphic>
          <a:graphicData uri="http://schemas.openxmlformats.org/presentationml/2006/ole">
            <p:oleObj spid="_x0000_s1051" name="Chart" r:id="rId4" imgW="6324735" imgH="3505082" progId="">
              <p:embed/>
            </p:oleObj>
          </a:graphicData>
        </a:graphic>
      </p:graphicFrame>
      <p:sp>
        <p:nvSpPr>
          <p:cNvPr id="6152" name="TextBox 7"/>
          <p:cNvSpPr txBox="1">
            <a:spLocks noChangeArrowheads="1"/>
          </p:cNvSpPr>
          <p:nvPr/>
        </p:nvSpPr>
        <p:spPr bwMode="auto">
          <a:xfrm>
            <a:off x="38100" y="230355"/>
            <a:ext cx="9144000" cy="1015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cs typeface="Times New Roman" pitchFamily="18" charset="0"/>
              </a:defRPr>
            </a:lvl1pPr>
            <a:lvl2pPr marL="742950" indent="-285750" eaLnBrk="0" hangingPunct="0">
              <a:defRPr sz="3200">
                <a:solidFill>
                  <a:schemeClr val="tx1"/>
                </a:solidFill>
                <a:latin typeface="Times New Roman" pitchFamily="18" charset="0"/>
                <a:cs typeface="Times New Roman" pitchFamily="18" charset="0"/>
              </a:defRPr>
            </a:lvl2pPr>
            <a:lvl3pPr marL="1143000" indent="-228600" eaLnBrk="0" hangingPunct="0">
              <a:defRPr sz="3200">
                <a:solidFill>
                  <a:schemeClr val="tx1"/>
                </a:solidFill>
                <a:latin typeface="Times New Roman" pitchFamily="18" charset="0"/>
                <a:cs typeface="Times New Roman" pitchFamily="18" charset="0"/>
              </a:defRPr>
            </a:lvl3pPr>
            <a:lvl4pPr marL="1600200" indent="-228600" eaLnBrk="0" hangingPunct="0">
              <a:defRPr sz="3200">
                <a:solidFill>
                  <a:schemeClr val="tx1"/>
                </a:solidFill>
                <a:latin typeface="Times New Roman" pitchFamily="18" charset="0"/>
                <a:cs typeface="Times New Roman" pitchFamily="18" charset="0"/>
              </a:defRPr>
            </a:lvl4pPr>
            <a:lvl5pPr marL="2057400" indent="-228600" eaLnBrk="0" hangingPunct="0">
              <a:defRPr sz="32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32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32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32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3200">
                <a:solidFill>
                  <a:schemeClr val="tx1"/>
                </a:solidFill>
                <a:latin typeface="Times New Roman" pitchFamily="18" charset="0"/>
                <a:cs typeface="Times New Roman" pitchFamily="18" charset="0"/>
              </a:defRPr>
            </a:lvl9pPr>
          </a:lstStyle>
          <a:p>
            <a:pPr eaLnBrk="1" hangingPunct="1">
              <a:lnSpc>
                <a:spcPct val="150000"/>
              </a:lnSpc>
            </a:pPr>
            <a:r>
              <a:rPr lang="en" sz="2000" b="1" dirty="0">
                <a:latin typeface="Palatino Linotype" pitchFamily="18" charset="0"/>
                <a:cs typeface="Arial" pitchFamily="34" charset="0"/>
              </a:rPr>
              <a:t>Dyspepsia </a:t>
            </a:r>
            <a:r>
              <a:rPr lang="en" sz="2000" dirty="0">
                <a:latin typeface="Palatino Linotype" pitchFamily="18" charset="0"/>
                <a:cs typeface="Arial" pitchFamily="34" charset="0"/>
              </a:rPr>
              <a:t>: pain or discomfort in </a:t>
            </a:r>
            <a:r>
              <a:rPr lang="en" sz="2000" dirty="0" err="1">
                <a:latin typeface="Palatino Linotype" pitchFamily="18" charset="0"/>
                <a:cs typeface="Arial" pitchFamily="34" charset="0"/>
              </a:rPr>
              <a:t>the epigastrium </a:t>
            </a:r>
            <a:r>
              <a:rPr lang="en" sz="2000" dirty="0">
                <a:latin typeface="Palatino Linotype" pitchFamily="18" charset="0"/>
                <a:cs typeface="Arial" pitchFamily="34" charset="0"/>
              </a:rPr>
              <a:t>, episodic or constant</a:t>
            </a:r>
            <a:endParaRPr lang="sr-Latn-CS" sz="2000" dirty="0">
              <a:latin typeface="Palatino Linotype" pitchFamily="18" charset="0"/>
              <a:cs typeface="Arial" pitchFamily="34" charset="0"/>
            </a:endParaRPr>
          </a:p>
        </p:txBody>
      </p:sp>
      <p:sp>
        <p:nvSpPr>
          <p:cNvPr id="2" name="Rectangle 1"/>
          <p:cNvSpPr/>
          <p:nvPr/>
        </p:nvSpPr>
        <p:spPr>
          <a:xfrm>
            <a:off x="152400" y="1600200"/>
            <a:ext cx="13716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1600" dirty="0">
                <a:latin typeface="Palatino Linotype" pitchFamily="18" charset="0"/>
              </a:rPr>
              <a:t>Organic</a:t>
            </a:r>
          </a:p>
        </p:txBody>
      </p:sp>
      <p:sp>
        <p:nvSpPr>
          <p:cNvPr id="3" name="Rectangle 2"/>
          <p:cNvSpPr/>
          <p:nvPr/>
        </p:nvSpPr>
        <p:spPr>
          <a:xfrm>
            <a:off x="3124201" y="4114800"/>
            <a:ext cx="1676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1600" dirty="0">
                <a:latin typeface="Palatino Linotype" pitchFamily="18" charset="0"/>
              </a:rPr>
              <a:t>Functional</a:t>
            </a:r>
          </a:p>
        </p:txBody>
      </p:sp>
      <p:pic>
        <p:nvPicPr>
          <p:cNvPr id="7" name="Picture 2" descr="Korice dispepsija krace"/>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5181600" y="1296060"/>
            <a:ext cx="3660458" cy="4648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372659164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0" y="0"/>
            <a:ext cx="9144000" cy="779463"/>
          </a:xfrm>
        </p:spPr>
        <p:txBody>
          <a:bodyPr wrap="square" numCol="1" anchorCtr="0" compatLnSpc="1">
            <a:prstTxWarp prst="textNoShape">
              <a:avLst/>
            </a:prstTxWarp>
            <a:normAutofit/>
          </a:bodyPr>
          <a:lstStyle/>
          <a:p>
            <a:pPr eaLnBrk="1" fontAlgn="auto" hangingPunct="1">
              <a:spcAft>
                <a:spcPts val="0"/>
              </a:spcAft>
              <a:defRPr/>
            </a:pPr>
            <a:r>
              <a:rPr lang="en" altLang="en-US" sz="2800" b="1" dirty="0">
                <a:latin typeface="Palatino Linotype" pitchFamily="18" charset="0"/>
                <a:ea typeface="Arial Unicode MS" pitchFamily="34" charset="-128"/>
                <a:cs typeface="Arial Unicode MS" pitchFamily="34" charset="-128"/>
              </a:rPr>
              <a:t>Symptoms of functional dyspepsia</a:t>
            </a:r>
            <a:endParaRPr lang="sr-Latn-CS" altLang="en-US" sz="2800" b="1" dirty="0">
              <a:latin typeface="Palatino Linotype" pitchFamily="18" charset="0"/>
              <a:ea typeface="Arial Unicode MS" pitchFamily="34" charset="-128"/>
              <a:cs typeface="Arial Unicode MS" pitchFamily="34" charset="-128"/>
            </a:endParaRPr>
          </a:p>
        </p:txBody>
      </p:sp>
      <p:sp>
        <p:nvSpPr>
          <p:cNvPr id="9219" name="Content Placeholder 2"/>
          <p:cNvSpPr>
            <a:spLocks noGrp="1"/>
          </p:cNvSpPr>
          <p:nvPr>
            <p:ph idx="1"/>
          </p:nvPr>
        </p:nvSpPr>
        <p:spPr>
          <a:xfrm>
            <a:off x="40943" y="685800"/>
            <a:ext cx="5257800" cy="4824413"/>
          </a:xfrm>
        </p:spPr>
        <p:txBody>
          <a:bodyPr>
            <a:normAutofit/>
          </a:bodyPr>
          <a:lstStyle/>
          <a:p>
            <a:pPr>
              <a:lnSpc>
                <a:spcPct val="150000"/>
              </a:lnSpc>
            </a:pPr>
            <a:r>
              <a:rPr lang="en" altLang="en-US" sz="1800" dirty="0">
                <a:latin typeface="Palatino Linotype" pitchFamily="18" charset="0"/>
              </a:rPr>
              <a:t>Pain/discomfort in the epigastrium-90%</a:t>
            </a:r>
          </a:p>
          <a:p>
            <a:pPr>
              <a:lnSpc>
                <a:spcPct val="150000"/>
              </a:lnSpc>
            </a:pPr>
            <a:r>
              <a:rPr lang="en" altLang="en-US" sz="1800" dirty="0">
                <a:latin typeface="Palatino Linotype" pitchFamily="18" charset="0"/>
              </a:rPr>
              <a:t>Postprandial bloating-75%</a:t>
            </a:r>
          </a:p>
          <a:p>
            <a:pPr>
              <a:lnSpc>
                <a:spcPct val="150000"/>
              </a:lnSpc>
            </a:pPr>
            <a:r>
              <a:rPr lang="en" altLang="en-US" sz="1800" dirty="0">
                <a:latin typeface="Palatino Linotype" pitchFamily="18" charset="0"/>
              </a:rPr>
              <a:t>Flatulence-75%</a:t>
            </a:r>
          </a:p>
          <a:p>
            <a:pPr>
              <a:lnSpc>
                <a:spcPct val="150000"/>
              </a:lnSpc>
            </a:pPr>
            <a:r>
              <a:rPr lang="en" altLang="en-US" sz="1800" dirty="0">
                <a:latin typeface="Palatino Linotype" pitchFamily="18" charset="0"/>
              </a:rPr>
              <a:t>Postprandial nausea-50%</a:t>
            </a:r>
          </a:p>
          <a:p>
            <a:pPr>
              <a:lnSpc>
                <a:spcPct val="150000"/>
              </a:lnSpc>
            </a:pPr>
            <a:r>
              <a:rPr lang="en" altLang="en-US" sz="1800" dirty="0">
                <a:latin typeface="Palatino Linotype" pitchFamily="18" charset="0"/>
              </a:rPr>
              <a:t>Early satiety-50%</a:t>
            </a:r>
          </a:p>
          <a:p>
            <a:pPr>
              <a:lnSpc>
                <a:spcPct val="150000"/>
              </a:lnSpc>
            </a:pPr>
            <a:r>
              <a:rPr lang="en" altLang="en-US" sz="1800" dirty="0">
                <a:latin typeface="Palatino Linotype" pitchFamily="18" charset="0"/>
              </a:rPr>
              <a:t>Burp-45%</a:t>
            </a:r>
          </a:p>
          <a:p>
            <a:pPr>
              <a:lnSpc>
                <a:spcPct val="150000"/>
              </a:lnSpc>
            </a:pPr>
            <a:r>
              <a:rPr lang="en" altLang="en-US" sz="1800" dirty="0">
                <a:latin typeface="Palatino Linotype" pitchFamily="18" charset="0"/>
              </a:rPr>
              <a:t>Weight loss-30%</a:t>
            </a:r>
          </a:p>
          <a:p>
            <a:pPr>
              <a:lnSpc>
                <a:spcPct val="150000"/>
              </a:lnSpc>
            </a:pPr>
            <a:r>
              <a:rPr lang="en" altLang="en-US" sz="1800" dirty="0">
                <a:latin typeface="Palatino Linotype" pitchFamily="18" charset="0"/>
              </a:rPr>
              <a:t>Nausea and vomiting-20%</a:t>
            </a:r>
            <a:endParaRPr lang="sr-Latn-CS" altLang="en-US" sz="1800" dirty="0">
              <a:latin typeface="Palatino Linotype" pitchFamily="18" charset="0"/>
            </a:endParaRPr>
          </a:p>
        </p:txBody>
      </p:sp>
      <p:sp>
        <p:nvSpPr>
          <p:cNvPr id="2" name="Rectangle 1"/>
          <p:cNvSpPr/>
          <p:nvPr/>
        </p:nvSpPr>
        <p:spPr>
          <a:xfrm>
            <a:off x="4191000" y="2057400"/>
            <a:ext cx="4876800" cy="4247317"/>
          </a:xfrm>
          <a:prstGeom prst="rect">
            <a:avLst/>
          </a:prstGeom>
        </p:spPr>
        <p:txBody>
          <a:bodyPr wrap="square">
            <a:spAutoFit/>
          </a:bodyPr>
          <a:lstStyle/>
          <a:p>
            <a:pPr marL="285750" indent="-285750">
              <a:lnSpc>
                <a:spcPct val="150000"/>
              </a:lnSpc>
              <a:spcBef>
                <a:spcPct val="0"/>
              </a:spcBef>
              <a:buFont typeface="Arial" pitchFamily="34" charset="0"/>
              <a:buChar char="•"/>
            </a:pPr>
            <a:r>
              <a:rPr lang="en" dirty="0">
                <a:latin typeface="Palatino Linotype" pitchFamily="18" charset="0"/>
                <a:cs typeface="Times New Roman" pitchFamily="18" charset="0"/>
              </a:rPr>
              <a:t>Pain or discomfort localized in the right and left hypochondrium, pain between the shoulder blades, lumbar pain radiating to the back</a:t>
            </a:r>
          </a:p>
          <a:p>
            <a:pPr marL="285750" indent="-285750">
              <a:lnSpc>
                <a:spcPct val="150000"/>
              </a:lnSpc>
              <a:spcBef>
                <a:spcPct val="0"/>
              </a:spcBef>
              <a:buFont typeface="Arial" pitchFamily="34" charset="0"/>
              <a:buChar char="•"/>
            </a:pPr>
            <a:r>
              <a:rPr lang="en" dirty="0">
                <a:latin typeface="Palatino Linotype" pitchFamily="18" charset="0"/>
                <a:cs typeface="Times New Roman" pitchFamily="18" charset="0"/>
              </a:rPr>
              <a:t>The diagnosis is not even made for patients with: itching, jaundice, elevated body temperature and other symptoms and signs that may indicate another, especially organic disease</a:t>
            </a:r>
          </a:p>
        </p:txBody>
      </p:sp>
      <p:sp>
        <p:nvSpPr>
          <p:cNvPr id="3" name="Rectangle 2"/>
          <p:cNvSpPr/>
          <p:nvPr/>
        </p:nvSpPr>
        <p:spPr>
          <a:xfrm>
            <a:off x="4343400" y="1688068"/>
            <a:ext cx="4014240" cy="369332"/>
          </a:xfrm>
          <a:prstGeom prst="rect">
            <a:avLst/>
          </a:prstGeom>
        </p:spPr>
        <p:txBody>
          <a:bodyPr wrap="none">
            <a:spAutoFit/>
          </a:bodyPr>
          <a:lstStyle/>
          <a:p>
            <a:r>
              <a:rPr lang="en" b="1" dirty="0">
                <a:latin typeface="Palatino Linotype" pitchFamily="18" charset="0"/>
              </a:rPr>
              <a:t>What are not symptoms of dyspepsia ?</a:t>
            </a:r>
            <a:endParaRPr lang="x-none" dirty="0"/>
          </a:p>
        </p:txBody>
      </p:sp>
    </p:spTree>
    <p:extLst>
      <p:ext uri="{BB962C8B-B14F-4D97-AF65-F5344CB8AC3E}">
        <p14:creationId xmlns="" xmlns:p14="http://schemas.microsoft.com/office/powerpoint/2010/main" val="151584270"/>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524000"/>
            <a:ext cx="8991600" cy="2841625"/>
          </a:xfrm>
        </p:spPr>
        <p:txBody>
          <a:bodyPr>
            <a:normAutofit/>
          </a:bodyPr>
          <a:lstStyle/>
          <a:p>
            <a:pPr lvl="0">
              <a:defRPr/>
            </a:pPr>
            <a:r>
              <a:rPr lang="en" sz="2800" b="1" dirty="0">
                <a:latin typeface="Palatino Linotype" pitchFamily="18" charset="0"/>
                <a:cs typeface="Arial" pitchFamily="34" charset="0"/>
              </a:rPr>
              <a:t>MOTILITY DISORDERS OF THE ESOPHAGUS</a:t>
            </a:r>
            <a:endParaRPr lang="x-none" sz="2800" b="1" dirty="0">
              <a:latin typeface="Palatino Linotype"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282700" y="762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415181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52400" y="1137"/>
            <a:ext cx="8675687" cy="608463"/>
          </a:xfrm>
        </p:spPr>
        <p:txBody>
          <a:bodyPr wrap="square" numCol="1" anchorCtr="0" compatLnSpc="1">
            <a:prstTxWarp prst="textNoShape">
              <a:avLst/>
            </a:prstTxWarp>
            <a:normAutofit fontScale="90000"/>
          </a:bodyPr>
          <a:lstStyle/>
          <a:p>
            <a:pPr eaLnBrk="1" fontAlgn="auto" hangingPunct="1">
              <a:spcAft>
                <a:spcPts val="0"/>
              </a:spcAft>
              <a:defRPr/>
            </a:pPr>
            <a:r>
              <a:rPr lang="en" altLang="en-US" sz="3600" b="1" dirty="0">
                <a:latin typeface="Palatino Linotype" pitchFamily="18" charset="0"/>
              </a:rPr>
              <a:t>What are the other possible causes of the symptoms ?</a:t>
            </a:r>
          </a:p>
        </p:txBody>
      </p:sp>
      <p:sp>
        <p:nvSpPr>
          <p:cNvPr id="13315" name="Content Placeholder 2"/>
          <p:cNvSpPr>
            <a:spLocks noGrp="1"/>
          </p:cNvSpPr>
          <p:nvPr>
            <p:ph idx="1"/>
          </p:nvPr>
        </p:nvSpPr>
        <p:spPr>
          <a:xfrm>
            <a:off x="0" y="533400"/>
            <a:ext cx="4386262" cy="4389438"/>
          </a:xfrm>
        </p:spPr>
        <p:txBody>
          <a:bodyPr rtlCol="0">
            <a:normAutofit/>
          </a:bodyPr>
          <a:lstStyle/>
          <a:p>
            <a:pPr>
              <a:defRPr/>
            </a:pPr>
            <a:endParaRPr lang="ru-RU" altLang="en-US" sz="1800" dirty="0">
              <a:latin typeface="Palatino Linotype" pitchFamily="18" charset="0"/>
            </a:endParaRPr>
          </a:p>
          <a:p>
            <a:pPr>
              <a:defRPr/>
            </a:pPr>
            <a:r>
              <a:rPr lang="en" altLang="en-US" sz="1800" dirty="0">
                <a:latin typeface="Palatino Linotype" pitchFamily="18" charset="0"/>
              </a:rPr>
              <a:t>Cardio vascular</a:t>
            </a:r>
          </a:p>
          <a:p>
            <a:pPr>
              <a:defRPr/>
            </a:pPr>
            <a:r>
              <a:rPr lang="en" altLang="en-US" sz="1800" dirty="0">
                <a:latin typeface="Palatino Linotype" pitchFamily="18" charset="0"/>
              </a:rPr>
              <a:t>Hepatobiliary</a:t>
            </a:r>
          </a:p>
          <a:p>
            <a:pPr>
              <a:defRPr/>
            </a:pPr>
            <a:r>
              <a:rPr lang="en" altLang="en-US" sz="1800" dirty="0">
                <a:latin typeface="Palatino Linotype" pitchFamily="18" charset="0"/>
              </a:rPr>
              <a:t>Caused by drugs</a:t>
            </a:r>
          </a:p>
          <a:p>
            <a:pPr>
              <a:defRPr/>
            </a:pPr>
            <a:r>
              <a:rPr lang="en" altLang="en-US" sz="1800" dirty="0">
                <a:latin typeface="Palatino Linotype" pitchFamily="18" charset="0"/>
              </a:rPr>
              <a:t>Life habits</a:t>
            </a:r>
          </a:p>
          <a:p>
            <a:pPr>
              <a:defRPr/>
            </a:pPr>
            <a:r>
              <a:rPr lang="en" altLang="en-US" sz="1800" dirty="0">
                <a:latin typeface="Palatino Linotype" pitchFamily="18" charset="0"/>
              </a:rPr>
              <a:t>Improper diet</a:t>
            </a:r>
          </a:p>
        </p:txBody>
      </p:sp>
      <p:sp>
        <p:nvSpPr>
          <p:cNvPr id="4" name="Right Brace 3"/>
          <p:cNvSpPr/>
          <p:nvPr/>
        </p:nvSpPr>
        <p:spPr>
          <a:xfrm>
            <a:off x="2708892" y="762000"/>
            <a:ext cx="1371600" cy="1828800"/>
          </a:xfrm>
          <a:prstGeom prst="rightBrace">
            <a:avLst>
              <a:gd name="adj1" fmla="val 8333"/>
              <a:gd name="adj2" fmla="val 50000"/>
            </a:avLst>
          </a:pr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sr-Latn-CS" dirty="0">
              <a:solidFill>
                <a:srgbClr val="FFFF00"/>
              </a:solidFill>
              <a:latin typeface="Arial Rounded MT Bold" panose="020F0704030504030204" pitchFamily="34" charset="0"/>
            </a:endParaRPr>
          </a:p>
        </p:txBody>
      </p:sp>
      <p:sp>
        <p:nvSpPr>
          <p:cNvPr id="13317" name="TextBox 4"/>
          <p:cNvSpPr txBox="1">
            <a:spLocks noChangeArrowheads="1"/>
          </p:cNvSpPr>
          <p:nvPr/>
        </p:nvSpPr>
        <p:spPr bwMode="auto">
          <a:xfrm>
            <a:off x="4191000" y="1476345"/>
            <a:ext cx="362743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itchFamily="34" charset="0"/>
                <a:ea typeface="MS PGothic" pitchFamily="34" charset="-128"/>
              </a:defRPr>
            </a:lvl1pPr>
            <a:lvl2pPr marL="742950" indent="-285750">
              <a:defRPr b="1">
                <a:solidFill>
                  <a:schemeClr val="tx1"/>
                </a:solidFill>
                <a:latin typeface="Arial" pitchFamily="34" charset="0"/>
                <a:ea typeface="MS PGothic" pitchFamily="34" charset="-128"/>
              </a:defRPr>
            </a:lvl2pPr>
            <a:lvl3pPr marL="1143000" indent="-228600">
              <a:defRPr b="1">
                <a:solidFill>
                  <a:schemeClr val="tx1"/>
                </a:solidFill>
                <a:latin typeface="Arial" pitchFamily="34" charset="0"/>
                <a:ea typeface="MS PGothic" pitchFamily="34" charset="-128"/>
              </a:defRPr>
            </a:lvl3pPr>
            <a:lvl4pPr marL="1600200" indent="-228600">
              <a:defRPr b="1">
                <a:solidFill>
                  <a:schemeClr val="tx1"/>
                </a:solidFill>
                <a:latin typeface="Arial" pitchFamily="34" charset="0"/>
                <a:ea typeface="MS PGothic" pitchFamily="34" charset="-128"/>
              </a:defRPr>
            </a:lvl4pPr>
            <a:lvl5pPr marL="2057400" indent="-228600">
              <a:defRPr b="1">
                <a:solidFill>
                  <a:schemeClr val="tx1"/>
                </a:solidFill>
                <a:latin typeface="Arial" pitchFamily="34" charset="0"/>
                <a:ea typeface="MS PGothic" pitchFamily="34" charset="-128"/>
              </a:defRPr>
            </a:lvl5pPr>
            <a:lvl6pPr marL="2514600" indent="-228600" eaLnBrk="0" fontAlgn="base" hangingPunct="0">
              <a:spcBef>
                <a:spcPct val="0"/>
              </a:spcBef>
              <a:spcAft>
                <a:spcPct val="0"/>
              </a:spcAft>
              <a:defRPr b="1">
                <a:solidFill>
                  <a:schemeClr val="tx1"/>
                </a:solidFill>
                <a:latin typeface="Arial" pitchFamily="34" charset="0"/>
                <a:ea typeface="MS PGothic" pitchFamily="34" charset="-128"/>
              </a:defRPr>
            </a:lvl6pPr>
            <a:lvl7pPr marL="2971800" indent="-228600" eaLnBrk="0" fontAlgn="base" hangingPunct="0">
              <a:spcBef>
                <a:spcPct val="0"/>
              </a:spcBef>
              <a:spcAft>
                <a:spcPct val="0"/>
              </a:spcAft>
              <a:defRPr b="1">
                <a:solidFill>
                  <a:schemeClr val="tx1"/>
                </a:solidFill>
                <a:latin typeface="Arial" pitchFamily="34" charset="0"/>
                <a:ea typeface="MS PGothic" pitchFamily="34" charset="-128"/>
              </a:defRPr>
            </a:lvl7pPr>
            <a:lvl8pPr marL="3429000" indent="-228600" eaLnBrk="0" fontAlgn="base" hangingPunct="0">
              <a:spcBef>
                <a:spcPct val="0"/>
              </a:spcBef>
              <a:spcAft>
                <a:spcPct val="0"/>
              </a:spcAft>
              <a:defRPr b="1">
                <a:solidFill>
                  <a:schemeClr val="tx1"/>
                </a:solidFill>
                <a:latin typeface="Arial" pitchFamily="34" charset="0"/>
                <a:ea typeface="MS PGothic" pitchFamily="34" charset="-128"/>
              </a:defRPr>
            </a:lvl8pPr>
            <a:lvl9pPr marL="3886200" indent="-228600" eaLnBrk="0" fontAlgn="base" hangingPunct="0">
              <a:spcBef>
                <a:spcPct val="0"/>
              </a:spcBef>
              <a:spcAft>
                <a:spcPct val="0"/>
              </a:spcAft>
              <a:defRPr b="1">
                <a:solidFill>
                  <a:schemeClr val="tx1"/>
                </a:solidFill>
                <a:latin typeface="Arial" pitchFamily="34" charset="0"/>
                <a:ea typeface="MS PGothic" pitchFamily="34" charset="-128"/>
              </a:defRPr>
            </a:lvl9pPr>
          </a:lstStyle>
          <a:p>
            <a:pPr algn="ctr"/>
            <a:r>
              <a:rPr lang="en" altLang="en-US" sz="2000" dirty="0">
                <a:latin typeface="Palatino Linotype" pitchFamily="18" charset="0"/>
              </a:rPr>
              <a:t>Treat the cause</a:t>
            </a:r>
            <a:endParaRPr lang="sr-Latn-CS" altLang="en-US" sz="2000" dirty="0">
              <a:latin typeface="Palatino Linotype" pitchFamily="18" charset="0"/>
            </a:endParaRPr>
          </a:p>
        </p:txBody>
      </p:sp>
      <p:sp>
        <p:nvSpPr>
          <p:cNvPr id="2" name="TextBox 1"/>
          <p:cNvSpPr txBox="1"/>
          <p:nvPr/>
        </p:nvSpPr>
        <p:spPr>
          <a:xfrm>
            <a:off x="2590800" y="2819400"/>
            <a:ext cx="4634602" cy="4001095"/>
          </a:xfrm>
          <a:prstGeom prst="rect">
            <a:avLst/>
          </a:prstGeom>
          <a:noFill/>
        </p:spPr>
        <p:txBody>
          <a:bodyPr wrap="none" rtlCol="0">
            <a:spAutoFit/>
          </a:bodyPr>
          <a:lstStyle/>
          <a:p>
            <a:r>
              <a:rPr lang="en" sz="2000" b="1" dirty="0">
                <a:latin typeface="Palatino Linotype" pitchFamily="18" charset="0"/>
              </a:rPr>
              <a:t>Drugs associated with dyspepsia</a:t>
            </a:r>
          </a:p>
          <a:p>
            <a:pPr marL="285750" indent="-285750">
              <a:lnSpc>
                <a:spcPct val="150000"/>
              </a:lnSpc>
              <a:buFont typeface="Arial" pitchFamily="34" charset="0"/>
              <a:buChar char="•"/>
            </a:pPr>
            <a:r>
              <a:rPr lang="en" altLang="en-US" dirty="0">
                <a:latin typeface="Palatino Linotype" pitchFamily="18" charset="0"/>
              </a:rPr>
              <a:t>NSAIDs/ASA/COX2</a:t>
            </a:r>
          </a:p>
          <a:p>
            <a:pPr marL="285750" indent="-285750">
              <a:lnSpc>
                <a:spcPct val="150000"/>
              </a:lnSpc>
              <a:buFont typeface="Arial" pitchFamily="34" charset="0"/>
              <a:buChar char="•"/>
            </a:pPr>
            <a:r>
              <a:rPr lang="en" altLang="en-US" dirty="0" err="1">
                <a:latin typeface="Palatino Linotype" pitchFamily="18" charset="0"/>
              </a:rPr>
              <a:t>Corticosteroids</a:t>
            </a:r>
            <a:r>
              <a:rPr lang="en" altLang="en-US" dirty="0">
                <a:latin typeface="Palatino Linotype" pitchFamily="18" charset="0"/>
              </a:rPr>
              <a:t> </a:t>
            </a:r>
            <a:endParaRPr lang="sr-Latn-CS" altLang="en-US" dirty="0">
              <a:latin typeface="Palatino Linotype" pitchFamily="18" charset="0"/>
            </a:endParaRPr>
          </a:p>
          <a:p>
            <a:pPr marL="285750" indent="-285750">
              <a:lnSpc>
                <a:spcPct val="150000"/>
              </a:lnSpc>
              <a:buFont typeface="Arial" pitchFamily="34" charset="0"/>
              <a:buChar char="•"/>
            </a:pPr>
            <a:r>
              <a:rPr lang="en" altLang="en-US" dirty="0">
                <a:latin typeface="Palatino Linotype" pitchFamily="18" charset="0"/>
              </a:rPr>
              <a:t>Iron</a:t>
            </a:r>
            <a:endParaRPr lang="sr-Latn-CS" altLang="en-US" dirty="0">
              <a:latin typeface="Palatino Linotype" pitchFamily="18" charset="0"/>
            </a:endParaRPr>
          </a:p>
          <a:p>
            <a:pPr marL="285750" indent="-285750">
              <a:lnSpc>
                <a:spcPct val="150000"/>
              </a:lnSpc>
              <a:buFont typeface="Arial" pitchFamily="34" charset="0"/>
              <a:buChar char="•"/>
            </a:pPr>
            <a:r>
              <a:rPr lang="en" altLang="en-US" dirty="0">
                <a:latin typeface="Palatino Linotype" pitchFamily="18" charset="0"/>
              </a:rPr>
              <a:t>Potassium</a:t>
            </a:r>
            <a:endParaRPr lang="sr-Latn-CS" altLang="en-US" dirty="0">
              <a:latin typeface="Palatino Linotype" pitchFamily="18" charset="0"/>
            </a:endParaRPr>
          </a:p>
          <a:p>
            <a:pPr marL="285750" indent="-285750">
              <a:lnSpc>
                <a:spcPct val="150000"/>
              </a:lnSpc>
              <a:buFont typeface="Arial" pitchFamily="34" charset="0"/>
              <a:buChar char="•"/>
            </a:pPr>
            <a:r>
              <a:rPr lang="en" altLang="en-US" dirty="0">
                <a:latin typeface="Palatino Linotype" pitchFamily="18" charset="0"/>
              </a:rPr>
              <a:t>Theophylline</a:t>
            </a:r>
            <a:endParaRPr lang="sr-Latn-CS" altLang="en-US" dirty="0">
              <a:latin typeface="Palatino Linotype" pitchFamily="18" charset="0"/>
            </a:endParaRPr>
          </a:p>
          <a:p>
            <a:pPr marL="285750" indent="-285750">
              <a:lnSpc>
                <a:spcPct val="150000"/>
              </a:lnSpc>
              <a:buFont typeface="Arial" pitchFamily="34" charset="0"/>
              <a:buChar char="•"/>
            </a:pPr>
            <a:r>
              <a:rPr lang="en" altLang="en-US" dirty="0" err="1">
                <a:latin typeface="Palatino Linotype" pitchFamily="18" charset="0"/>
              </a:rPr>
              <a:t>Metformin </a:t>
            </a:r>
            <a:r>
              <a:rPr lang="en" altLang="en-US" dirty="0">
                <a:latin typeface="Palatino Linotype" pitchFamily="18" charset="0"/>
              </a:rPr>
              <a:t>( </a:t>
            </a:r>
            <a:r>
              <a:rPr lang="en" altLang="en-US" dirty="0" err="1">
                <a:latin typeface="Palatino Linotype" pitchFamily="18" charset="0"/>
              </a:rPr>
              <a:t>Gluformin® </a:t>
            </a:r>
            <a:r>
              <a:rPr lang="en" altLang="en-US" dirty="0">
                <a:latin typeface="Palatino Linotype" pitchFamily="18" charset="0"/>
              </a:rPr>
              <a:t>)</a:t>
            </a:r>
          </a:p>
          <a:p>
            <a:pPr marL="285750" indent="-285750">
              <a:lnSpc>
                <a:spcPct val="150000"/>
              </a:lnSpc>
              <a:buFont typeface="Arial" pitchFamily="34" charset="0"/>
              <a:buChar char="•"/>
            </a:pPr>
            <a:r>
              <a:rPr lang="en" altLang="en-US" dirty="0" err="1">
                <a:latin typeface="Palatino Linotype" pitchFamily="18" charset="0"/>
              </a:rPr>
              <a:t>Antibiotics </a:t>
            </a:r>
            <a:r>
              <a:rPr lang="en" altLang="en-US" dirty="0">
                <a:latin typeface="Palatino Linotype" pitchFamily="18" charset="0"/>
              </a:rPr>
              <a:t>( </a:t>
            </a:r>
            <a:r>
              <a:rPr lang="en" altLang="en-US" dirty="0" err="1">
                <a:latin typeface="Palatino Linotype" pitchFamily="18" charset="0"/>
              </a:rPr>
              <a:t>erythromycin </a:t>
            </a:r>
            <a:r>
              <a:rPr lang="en" altLang="en-US" dirty="0">
                <a:latin typeface="Palatino Linotype" pitchFamily="18" charset="0"/>
              </a:rPr>
              <a:t>)</a:t>
            </a:r>
          </a:p>
          <a:p>
            <a:pPr marL="285750" indent="-285750">
              <a:lnSpc>
                <a:spcPct val="150000"/>
              </a:lnSpc>
              <a:buFont typeface="Arial" pitchFamily="34" charset="0"/>
              <a:buChar char="•"/>
            </a:pPr>
            <a:r>
              <a:rPr lang="en" altLang="en-US" dirty="0" err="1">
                <a:latin typeface="Palatino Linotype" pitchFamily="18" charset="0"/>
              </a:rPr>
              <a:t>Orlistat</a:t>
            </a:r>
            <a:r>
              <a:rPr lang="en" altLang="en-US" dirty="0">
                <a:latin typeface="Palatino Linotype" pitchFamily="18" charset="0"/>
              </a:rPr>
              <a:t> ( </a:t>
            </a:r>
            <a:r>
              <a:rPr lang="en" altLang="en-US" dirty="0" err="1">
                <a:latin typeface="Palatino Linotype" pitchFamily="18" charset="0"/>
              </a:rPr>
              <a:t>Xenical® </a:t>
            </a:r>
            <a:r>
              <a:rPr lang="en" altLang="en-US" dirty="0">
                <a:latin typeface="Palatino Linotype" pitchFamily="18" charset="0"/>
              </a:rPr>
              <a:t>)</a:t>
            </a:r>
          </a:p>
          <a:p>
            <a:endParaRPr lang="x-none" dirty="0"/>
          </a:p>
        </p:txBody>
      </p:sp>
    </p:spTree>
    <p:extLst>
      <p:ext uri="{BB962C8B-B14F-4D97-AF65-F5344CB8AC3E}">
        <p14:creationId xmlns="" xmlns:p14="http://schemas.microsoft.com/office/powerpoint/2010/main" val="3790967835"/>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563562"/>
          </a:xfrm>
        </p:spPr>
        <p:txBody>
          <a:bodyPr>
            <a:normAutofit/>
          </a:bodyPr>
          <a:lstStyle/>
          <a:p>
            <a:r>
              <a:rPr lang="en" altLang="en-US" sz="2800" b="1" dirty="0">
                <a:latin typeface="Palatino Linotype" pitchFamily="18" charset="0"/>
              </a:rPr>
              <a:t>Reduce the factors that lead to dyspepsia</a:t>
            </a:r>
            <a:endParaRPr lang="x-none" sz="2800" dirty="0"/>
          </a:p>
        </p:txBody>
      </p:sp>
      <p:sp>
        <p:nvSpPr>
          <p:cNvPr id="3" name="Rectangle 2"/>
          <p:cNvSpPr/>
          <p:nvPr/>
        </p:nvSpPr>
        <p:spPr>
          <a:xfrm>
            <a:off x="14785" y="1066800"/>
            <a:ext cx="7086600" cy="1569660"/>
          </a:xfrm>
          <a:prstGeom prst="rect">
            <a:avLst/>
          </a:prstGeom>
        </p:spPr>
        <p:txBody>
          <a:bodyPr wrap="square">
            <a:spAutoFit/>
          </a:bodyPr>
          <a:lstStyle/>
          <a:p>
            <a:pPr marL="285750" indent="-285750">
              <a:lnSpc>
                <a:spcPct val="150000"/>
              </a:lnSpc>
              <a:buFont typeface="Arial" pitchFamily="34" charset="0"/>
              <a:buChar char="•"/>
            </a:pPr>
            <a:r>
              <a:rPr lang="en" sz="1600" dirty="0">
                <a:latin typeface="Palatino Linotype" pitchFamily="18" charset="0"/>
              </a:rPr>
              <a:t>Smoking, alcohol and caffeine</a:t>
            </a:r>
          </a:p>
          <a:p>
            <a:pPr marL="285750" indent="-285750">
              <a:lnSpc>
                <a:spcPct val="150000"/>
              </a:lnSpc>
              <a:buFont typeface="Arial" pitchFamily="34" charset="0"/>
              <a:buChar char="•"/>
            </a:pPr>
            <a:r>
              <a:rPr lang="en" sz="1600" dirty="0">
                <a:latin typeface="Palatino Linotype" pitchFamily="18" charset="0"/>
              </a:rPr>
              <a:t>Reduce body weight</a:t>
            </a:r>
          </a:p>
          <a:p>
            <a:pPr marL="285750" indent="-285750">
              <a:lnSpc>
                <a:spcPct val="150000"/>
              </a:lnSpc>
              <a:buFont typeface="Arial" pitchFamily="34" charset="0"/>
              <a:buChar char="•"/>
            </a:pPr>
            <a:r>
              <a:rPr lang="en" sz="1600" dirty="0">
                <a:latin typeface="Palatino Linotype" pitchFamily="18" charset="0"/>
              </a:rPr>
              <a:t>What drugs are used?</a:t>
            </a:r>
          </a:p>
          <a:p>
            <a:pPr marL="285750" indent="-285750">
              <a:lnSpc>
                <a:spcPct val="150000"/>
              </a:lnSpc>
              <a:buFont typeface="Arial" pitchFamily="34" charset="0"/>
              <a:buChar char="•"/>
            </a:pPr>
            <a:r>
              <a:rPr lang="en" sz="1600" dirty="0">
                <a:latin typeface="Palatino Linotype" pitchFamily="18" charset="0"/>
              </a:rPr>
              <a:t>Reduce stress</a:t>
            </a:r>
          </a:p>
        </p:txBody>
      </p:sp>
      <p:sp>
        <p:nvSpPr>
          <p:cNvPr id="4" name="Content Placeholder 7"/>
          <p:cNvSpPr txBox="1">
            <a:spLocks/>
          </p:cNvSpPr>
          <p:nvPr/>
        </p:nvSpPr>
        <p:spPr>
          <a:xfrm>
            <a:off x="152400" y="3629025"/>
            <a:ext cx="8229600" cy="1323975"/>
          </a:xfrm>
          <a:prstGeom prst="rect">
            <a:avLst/>
          </a:prstGeom>
          <a:solidFill>
            <a:srgbClr val="002060"/>
          </a:solidFill>
          <a:ln cap="flat">
            <a:solidFill>
              <a:srgbClr val="A481DD"/>
            </a:solidFill>
            <a:miter lim="800000"/>
            <a:headEnd/>
            <a:tailEnd/>
          </a:ln>
          <a:effectLst>
            <a:outerShdw blurRad="40000" dist="23000" dir="5400000" rotWithShape="0">
              <a:srgbClr val="000000">
                <a:alpha val="34998"/>
              </a:srgbClr>
            </a:outerShdw>
          </a:effectLst>
        </p:spPr>
        <p:txBody>
          <a:bodyPr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buFont typeface="Arial" pitchFamily="34" charset="0"/>
              <a:buNone/>
              <a:defRPr/>
            </a:pPr>
            <a:r>
              <a:rPr lang="en" altLang="en-US" sz="2400" b="1">
                <a:solidFill>
                  <a:schemeClr val="bg1"/>
                </a:solidFill>
                <a:latin typeface="Palatino Linotype" pitchFamily="18" charset="0"/>
              </a:rPr>
              <a:t>Low doses of PPIs or H </a:t>
            </a:r>
            <a:r>
              <a:rPr lang="en" altLang="en-US" sz="2400" b="1" baseline="-25000">
                <a:solidFill>
                  <a:schemeClr val="bg1"/>
                </a:solidFill>
                <a:latin typeface="Palatino Linotype" pitchFamily="18" charset="0"/>
              </a:rPr>
              <a:t>2 </a:t>
            </a:r>
            <a:r>
              <a:rPr lang="en" altLang="en-US" sz="2400" b="1">
                <a:solidFill>
                  <a:schemeClr val="bg1"/>
                </a:solidFill>
                <a:latin typeface="Palatino Linotype" pitchFamily="18" charset="0"/>
              </a:rPr>
              <a:t>blockers for a month</a:t>
            </a:r>
            <a:endParaRPr lang="sr-Latn-CS" altLang="en-US" sz="2400" b="1" dirty="0">
              <a:solidFill>
                <a:schemeClr val="bg1"/>
              </a:solidFill>
              <a:latin typeface="Palatino Linotype" pitchFamily="18" charset="0"/>
            </a:endParaRPr>
          </a:p>
        </p:txBody>
      </p:sp>
      <p:sp>
        <p:nvSpPr>
          <p:cNvPr id="5" name="TextBox 4"/>
          <p:cNvSpPr txBox="1"/>
          <p:nvPr/>
        </p:nvSpPr>
        <p:spPr>
          <a:xfrm>
            <a:off x="3406486" y="1219200"/>
            <a:ext cx="5710218" cy="1938992"/>
          </a:xfrm>
          <a:prstGeom prst="rect">
            <a:avLst/>
          </a:prstGeom>
          <a:noFill/>
        </p:spPr>
        <p:txBody>
          <a:bodyPr wrap="none" rtlCol="0">
            <a:spAutoFit/>
          </a:bodyPr>
          <a:lstStyle/>
          <a:p>
            <a:pPr marL="285750" indent="-285750">
              <a:lnSpc>
                <a:spcPct val="150000"/>
              </a:lnSpc>
              <a:buFont typeface="Arial" pitchFamily="34" charset="0"/>
              <a:buChar char="•"/>
            </a:pPr>
            <a:r>
              <a:rPr lang="en" sz="1600" dirty="0">
                <a:latin typeface="Palatino Linotype" pitchFamily="18" charset="0"/>
              </a:rPr>
              <a:t>Avoid tight clothing</a:t>
            </a:r>
          </a:p>
          <a:p>
            <a:pPr marL="285750" indent="-285750">
              <a:lnSpc>
                <a:spcPct val="150000"/>
              </a:lnSpc>
              <a:buFont typeface="Arial" pitchFamily="34" charset="0"/>
              <a:buChar char="•"/>
            </a:pPr>
            <a:r>
              <a:rPr lang="en" sz="1600" dirty="0">
                <a:latin typeface="Palatino Linotype" pitchFamily="18" charset="0"/>
              </a:rPr>
              <a:t>Do not sleep after a meal</a:t>
            </a:r>
          </a:p>
          <a:p>
            <a:pPr marL="285750" indent="-285750">
              <a:lnSpc>
                <a:spcPct val="150000"/>
              </a:lnSpc>
              <a:buFont typeface="Arial" pitchFamily="34" charset="0"/>
              <a:buChar char="•"/>
            </a:pPr>
            <a:r>
              <a:rPr lang="en" sz="1600" dirty="0">
                <a:latin typeface="Palatino Linotype" pitchFamily="18" charset="0"/>
              </a:rPr>
              <a:t>Sleep on a higher headboard</a:t>
            </a:r>
          </a:p>
          <a:p>
            <a:pPr marL="285750" indent="-285750">
              <a:lnSpc>
                <a:spcPct val="150000"/>
              </a:lnSpc>
              <a:buFont typeface="Arial" pitchFamily="34" charset="0"/>
              <a:buChar char="•"/>
            </a:pPr>
            <a:r>
              <a:rPr lang="en" sz="1600" dirty="0">
                <a:latin typeface="Palatino Linotype" pitchFamily="18" charset="0"/>
              </a:rPr>
              <a:t>Smaller and more frequent meals</a:t>
            </a:r>
          </a:p>
          <a:p>
            <a:pPr marL="285750" indent="-285750">
              <a:lnSpc>
                <a:spcPct val="150000"/>
              </a:lnSpc>
              <a:buFont typeface="Arial" pitchFamily="34" charset="0"/>
              <a:buChar char="•"/>
            </a:pPr>
            <a:r>
              <a:rPr lang="en" sz="1600" dirty="0">
                <a:latin typeface="Palatino Linotype" pitchFamily="18" charset="0"/>
              </a:rPr>
              <a:t>Avoid foods that are unpleasant and cause symptoms</a:t>
            </a:r>
          </a:p>
        </p:txBody>
      </p:sp>
      <p:sp>
        <p:nvSpPr>
          <p:cNvPr id="6" name="Rectangle 5"/>
          <p:cNvSpPr/>
          <p:nvPr/>
        </p:nvSpPr>
        <p:spPr>
          <a:xfrm>
            <a:off x="21608" y="3158192"/>
            <a:ext cx="9095095" cy="461665"/>
          </a:xfrm>
          <a:prstGeom prst="rect">
            <a:avLst/>
          </a:prstGeom>
        </p:spPr>
        <p:txBody>
          <a:bodyPr wrap="square">
            <a:spAutoFit/>
          </a:bodyPr>
          <a:lstStyle/>
          <a:p>
            <a:pPr algn="ctr"/>
            <a:r>
              <a:rPr lang="en" altLang="en-US" sz="2400" b="1" dirty="0" err="1">
                <a:latin typeface="Palatino Linotype" pitchFamily="18" charset="0"/>
              </a:rPr>
              <a:t>Drug </a:t>
            </a:r>
            <a:r>
              <a:rPr lang="en" altLang="en-US" sz="2400" b="1" dirty="0">
                <a:latin typeface="Palatino Linotype" pitchFamily="18" charset="0"/>
              </a:rPr>
              <a:t>therapy of dyspepsia</a:t>
            </a:r>
            <a:endParaRPr lang="x-none" sz="2400" dirty="0"/>
          </a:p>
        </p:txBody>
      </p:sp>
      <p:sp>
        <p:nvSpPr>
          <p:cNvPr id="7" name="Rectangle 6"/>
          <p:cNvSpPr/>
          <p:nvPr/>
        </p:nvSpPr>
        <p:spPr>
          <a:xfrm>
            <a:off x="152400" y="5105400"/>
            <a:ext cx="8839200" cy="2123658"/>
          </a:xfrm>
          <a:prstGeom prst="rect">
            <a:avLst/>
          </a:prstGeom>
        </p:spPr>
        <p:txBody>
          <a:bodyPr wrap="square">
            <a:spAutoFit/>
          </a:bodyPr>
          <a:lstStyle/>
          <a:p>
            <a:r>
              <a:rPr lang="en" altLang="en-US" b="1" dirty="0">
                <a:latin typeface="Palatino Linotype" pitchFamily="18" charset="0"/>
              </a:rPr>
              <a:t>Improvement after 7 days indicates longer remission</a:t>
            </a:r>
          </a:p>
          <a:p>
            <a:pPr marL="285750" indent="-285750">
              <a:lnSpc>
                <a:spcPct val="150000"/>
              </a:lnSpc>
              <a:buFont typeface="Arial" pitchFamily="34" charset="0"/>
              <a:buChar char="•"/>
            </a:pPr>
            <a:r>
              <a:rPr lang="en" altLang="en-US" sz="1600" dirty="0">
                <a:latin typeface="Palatino Linotype" pitchFamily="18" charset="0"/>
              </a:rPr>
              <a:t>If the symptoms still persist, give small doses of PPIs or H </a:t>
            </a:r>
            <a:r>
              <a:rPr lang="en" altLang="en-US" sz="1600" baseline="-25000" dirty="0">
                <a:latin typeface="Palatino Linotype" pitchFamily="18" charset="0"/>
              </a:rPr>
              <a:t>2 </a:t>
            </a:r>
            <a:r>
              <a:rPr lang="en" altLang="en-US" sz="1600" dirty="0">
                <a:latin typeface="Palatino Linotype" pitchFamily="18" charset="0"/>
              </a:rPr>
              <a:t>blockers as needed (after or before the onset of symptoms)</a:t>
            </a:r>
          </a:p>
          <a:p>
            <a:pPr marL="285750" indent="-285750">
              <a:lnSpc>
                <a:spcPct val="150000"/>
              </a:lnSpc>
              <a:buFont typeface="Arial" pitchFamily="34" charset="0"/>
              <a:buChar char="•"/>
            </a:pPr>
            <a:r>
              <a:rPr lang="en" altLang="en-US" sz="1600" dirty="0">
                <a:latin typeface="Palatino Linotype" pitchFamily="18" charset="0"/>
              </a:rPr>
              <a:t>If the symptoms persist despite the previous measures, testing for the presence of H. pylori in the stomach</a:t>
            </a:r>
          </a:p>
          <a:p>
            <a:endParaRPr lang="ru-RU" altLang="en-US" b="1" dirty="0">
              <a:latin typeface="Palatino Linotype" pitchFamily="18" charset="0"/>
            </a:endParaRPr>
          </a:p>
        </p:txBody>
      </p:sp>
    </p:spTree>
    <p:extLst>
      <p:ext uri="{BB962C8B-B14F-4D97-AF65-F5344CB8AC3E}">
        <p14:creationId xmlns="" xmlns:p14="http://schemas.microsoft.com/office/powerpoint/2010/main" val="17131130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 sz="3600" b="1" dirty="0">
                <a:latin typeface="Palatino Linotype" pitchFamily="18" charset="0"/>
              </a:rPr>
              <a:t>CHRONIC ESOPHAGITIS </a:t>
            </a:r>
            <a:r>
              <a:rPr lang="en-US" sz="3600" b="1" dirty="0">
                <a:latin typeface="Palatino Linotype" pitchFamily="18" charset="0"/>
              </a:rPr>
              <a:t/>
            </a:r>
            <a:br>
              <a:rPr lang="en-US" sz="3600" b="1" dirty="0">
                <a:latin typeface="Palatino Linotype" pitchFamily="18" charset="0"/>
              </a:rPr>
            </a:br>
            <a:r>
              <a:rPr lang="en" sz="3600" b="1" dirty="0">
                <a:latin typeface="Palatino Linotype" pitchFamily="18" charset="0"/>
              </a:rPr>
              <a:t>( </a:t>
            </a:r>
            <a:r>
              <a:rPr lang="en" sz="3600" b="1" dirty="0" err="1">
                <a:latin typeface="Palatino Linotype" pitchFamily="18" charset="0"/>
              </a:rPr>
              <a:t>Esophagitis</a:t>
            </a:r>
            <a:r>
              <a:rPr lang="en" sz="3600" b="1" dirty="0">
                <a:latin typeface="Palatino Linotype" pitchFamily="18" charset="0"/>
              </a:rPr>
              <a:t> </a:t>
            </a:r>
            <a:r>
              <a:rPr lang="en" sz="3600" b="1" dirty="0" err="1">
                <a:latin typeface="Palatino Linotype" pitchFamily="18" charset="0"/>
              </a:rPr>
              <a:t>chronicle </a:t>
            </a:r>
            <a:r>
              <a:rPr lang="en" sz="3600" b="1" dirty="0">
                <a:latin typeface="Palatino Linotype" pitchFamily="18" charset="0"/>
              </a:rPr>
              <a:t>)</a:t>
            </a:r>
            <a:endParaRPr lang="x-none" sz="3600" dirty="0"/>
          </a:p>
        </p:txBody>
      </p:sp>
      <p:pic>
        <p:nvPicPr>
          <p:cNvPr id="4" name="Picture 3"/>
          <p:cNvPicPr>
            <a:picLocks noChangeAspect="1" noChangeArrowheads="1"/>
          </p:cNvPicPr>
          <p:nvPr/>
        </p:nvPicPr>
        <p:blipFill>
          <a:blip r:embed="rId2" cstate="print"/>
          <a:srcRect/>
          <a:stretch>
            <a:fillRect/>
          </a:stretch>
        </p:blipFill>
        <p:spPr bwMode="auto">
          <a:xfrm>
            <a:off x="1282700" y="762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26373378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 sz="3600" b="1" dirty="0">
                <a:latin typeface="Palatino Linotype" pitchFamily="18" charset="0"/>
              </a:rPr>
              <a:t>CHRONIC ESOPHAGITIS ( </a:t>
            </a:r>
            <a:r>
              <a:rPr lang="en" sz="3600" b="1" dirty="0" err="1">
                <a:latin typeface="Palatino Linotype" pitchFamily="18" charset="0"/>
              </a:rPr>
              <a:t>Oesophagitis</a:t>
            </a:r>
            <a:r>
              <a:rPr lang="en" sz="3600" b="1" dirty="0">
                <a:latin typeface="Palatino Linotype" pitchFamily="18" charset="0"/>
              </a:rPr>
              <a:t> </a:t>
            </a:r>
            <a:r>
              <a:rPr lang="en" sz="3600" b="1" dirty="0" err="1">
                <a:latin typeface="Palatino Linotype" pitchFamily="18" charset="0"/>
              </a:rPr>
              <a:t>chronicle </a:t>
            </a:r>
            <a:r>
              <a:rPr lang="en" sz="3600" b="1" dirty="0">
                <a:latin typeface="Palatino Linotype" pitchFamily="18" charset="0"/>
              </a:rPr>
              <a:t>)</a:t>
            </a:r>
            <a:endParaRPr lang="x-none" sz="3600" dirty="0"/>
          </a:p>
        </p:txBody>
      </p:sp>
      <p:sp>
        <p:nvSpPr>
          <p:cNvPr id="3" name="TextBox 2"/>
          <p:cNvSpPr txBox="1"/>
          <p:nvPr/>
        </p:nvSpPr>
        <p:spPr>
          <a:xfrm>
            <a:off x="76200" y="1363352"/>
            <a:ext cx="8458200" cy="3831818"/>
          </a:xfrm>
          <a:prstGeom prst="rect">
            <a:avLst/>
          </a:prstGeom>
          <a:noFill/>
        </p:spPr>
        <p:txBody>
          <a:bodyPr wrap="square" rtlCol="0">
            <a:spAutoFit/>
          </a:bodyPr>
          <a:lstStyle/>
          <a:p>
            <a:pPr>
              <a:lnSpc>
                <a:spcPct val="150000"/>
              </a:lnSpc>
            </a:pPr>
            <a:r>
              <a:rPr lang="en" b="1" dirty="0">
                <a:latin typeface="Palatino Linotype" pitchFamily="18" charset="0"/>
              </a:rPr>
              <a:t>ETIOLOGY:</a:t>
            </a:r>
          </a:p>
          <a:p>
            <a:pPr marL="285750" indent="-285750">
              <a:lnSpc>
                <a:spcPct val="150000"/>
              </a:lnSpc>
              <a:buFont typeface="Arial" pitchFamily="34" charset="0"/>
              <a:buChar char="•"/>
            </a:pPr>
            <a:r>
              <a:rPr lang="en" dirty="0">
                <a:latin typeface="Palatino Linotype" pitchFamily="18" charset="0"/>
              </a:rPr>
              <a:t>Biological - bacteria, fungi, viruses</a:t>
            </a:r>
          </a:p>
          <a:p>
            <a:pPr marL="285750" indent="-285750">
              <a:lnSpc>
                <a:spcPct val="150000"/>
              </a:lnSpc>
              <a:buFont typeface="Arial" pitchFamily="34" charset="0"/>
              <a:buChar char="•"/>
            </a:pPr>
            <a:r>
              <a:rPr lang="en" dirty="0" err="1">
                <a:latin typeface="Palatino Linotype" pitchFamily="18" charset="0"/>
              </a:rPr>
              <a:t>Inflammatory </a:t>
            </a:r>
            <a:r>
              <a:rPr lang="en" dirty="0">
                <a:latin typeface="Palatino Linotype" pitchFamily="18" charset="0"/>
              </a:rPr>
              <a:t>averages in neighboring organs</a:t>
            </a:r>
          </a:p>
          <a:p>
            <a:pPr marL="285750" indent="-285750">
              <a:lnSpc>
                <a:spcPct val="150000"/>
              </a:lnSpc>
              <a:buFont typeface="Arial" pitchFamily="34" charset="0"/>
              <a:buChar char="•"/>
            </a:pPr>
            <a:r>
              <a:rPr lang="en" dirty="0">
                <a:latin typeface="Palatino Linotype" pitchFamily="18" charset="0"/>
              </a:rPr>
              <a:t>Chemical-gastric, </a:t>
            </a:r>
            <a:r>
              <a:rPr lang="en" dirty="0" err="1">
                <a:latin typeface="Palatino Linotype" pitchFamily="18" charset="0"/>
              </a:rPr>
              <a:t>acidopeptic </a:t>
            </a:r>
            <a:r>
              <a:rPr lang="en" dirty="0">
                <a:latin typeface="Palatino Linotype" pitchFamily="18" charset="0"/>
              </a:rPr>
              <a:t>, </a:t>
            </a:r>
            <a:r>
              <a:rPr lang="en" dirty="0" err="1">
                <a:latin typeface="Palatino Linotype" pitchFamily="18" charset="0"/>
              </a:rPr>
              <a:t>bilioduodenal</a:t>
            </a:r>
            <a:r>
              <a:rPr lang="en" dirty="0">
                <a:latin typeface="Palatino Linotype" pitchFamily="18" charset="0"/>
              </a:rPr>
              <a:t> </a:t>
            </a:r>
            <a:r>
              <a:rPr lang="en" dirty="0" err="1">
                <a:latin typeface="Palatino Linotype" pitchFamily="18" charset="0"/>
              </a:rPr>
              <a:t>reflex</a:t>
            </a:r>
            <a:endParaRPr lang="x-none" dirty="0">
              <a:latin typeface="Palatino Linotype" pitchFamily="18" charset="0"/>
            </a:endParaRPr>
          </a:p>
          <a:p>
            <a:pPr marL="285750" indent="-285750">
              <a:lnSpc>
                <a:spcPct val="150000"/>
              </a:lnSpc>
              <a:buFont typeface="Arial" pitchFamily="34" charset="0"/>
              <a:buChar char="•"/>
            </a:pPr>
            <a:r>
              <a:rPr lang="en" dirty="0">
                <a:latin typeface="Palatino Linotype" pitchFamily="18" charset="0"/>
              </a:rPr>
              <a:t>Physically traumatic - hard and spicy food</a:t>
            </a:r>
          </a:p>
          <a:p>
            <a:pPr marL="285750" indent="-285750">
              <a:lnSpc>
                <a:spcPct val="150000"/>
              </a:lnSpc>
              <a:buFont typeface="Arial" pitchFamily="34" charset="0"/>
              <a:buChar char="•"/>
            </a:pPr>
            <a:r>
              <a:rPr lang="en" dirty="0">
                <a:latin typeface="Palatino Linotype" pitchFamily="18" charset="0"/>
              </a:rPr>
              <a:t>Chronic venous stasis-cardiac </a:t>
            </a:r>
            <a:r>
              <a:rPr lang="en" dirty="0" err="1">
                <a:latin typeface="Palatino Linotype" pitchFamily="18" charset="0"/>
              </a:rPr>
              <a:t>decompensation </a:t>
            </a:r>
            <a:r>
              <a:rPr lang="en" dirty="0">
                <a:latin typeface="Palatino Linotype" pitchFamily="18" charset="0"/>
              </a:rPr>
              <a:t>, </a:t>
            </a:r>
            <a:r>
              <a:rPr lang="en" dirty="0" err="1">
                <a:latin typeface="Palatino Linotype" pitchFamily="18" charset="0"/>
              </a:rPr>
              <a:t>portal </a:t>
            </a:r>
            <a:r>
              <a:rPr lang="en" dirty="0">
                <a:latin typeface="Palatino Linotype" pitchFamily="18" charset="0"/>
              </a:rPr>
              <a:t>hypertension</a:t>
            </a:r>
          </a:p>
          <a:p>
            <a:pPr marL="285750" indent="-285750">
              <a:lnSpc>
                <a:spcPct val="150000"/>
              </a:lnSpc>
              <a:buFont typeface="Arial" pitchFamily="34" charset="0"/>
              <a:buChar char="•"/>
            </a:pPr>
            <a:r>
              <a:rPr lang="en" dirty="0">
                <a:latin typeface="Palatino Linotype" pitchFamily="18" charset="0"/>
              </a:rPr>
              <a:t>Abuse of alcohol and tobacco, presence of other diseases ( </a:t>
            </a:r>
            <a:r>
              <a:rPr lang="en" dirty="0" err="1">
                <a:latin typeface="Palatino Linotype" pitchFamily="18" charset="0"/>
              </a:rPr>
              <a:t>idiopathic</a:t>
            </a:r>
            <a:r>
              <a:rPr lang="en" dirty="0">
                <a:latin typeface="Palatino Linotype" pitchFamily="18" charset="0"/>
              </a:rPr>
              <a:t> </a:t>
            </a:r>
            <a:r>
              <a:rPr lang="en" dirty="0" err="1">
                <a:latin typeface="Palatino Linotype" pitchFamily="18" charset="0"/>
              </a:rPr>
              <a:t>ulcerative</a:t>
            </a:r>
            <a:r>
              <a:rPr lang="en" dirty="0">
                <a:latin typeface="Palatino Linotype" pitchFamily="18" charset="0"/>
              </a:rPr>
              <a:t> </a:t>
            </a:r>
            <a:r>
              <a:rPr lang="en" dirty="0" err="1">
                <a:latin typeface="Palatino Linotype" pitchFamily="18" charset="0"/>
              </a:rPr>
              <a:t>esophagitis </a:t>
            </a:r>
            <a:r>
              <a:rPr lang="en" dirty="0">
                <a:latin typeface="Palatino Linotype" pitchFamily="18" charset="0"/>
              </a:rPr>
              <a:t>, </a:t>
            </a:r>
            <a:r>
              <a:rPr lang="en" dirty="0" err="1">
                <a:latin typeface="Palatino Linotype" pitchFamily="18" charset="0"/>
              </a:rPr>
              <a:t>Crohn's </a:t>
            </a:r>
            <a:r>
              <a:rPr lang="en" dirty="0">
                <a:latin typeface="Palatino Linotype" pitchFamily="18" charset="0"/>
              </a:rPr>
              <a:t>disease in the esophagus, iron and vitamin B deficiency, </a:t>
            </a:r>
            <a:r>
              <a:rPr lang="en" dirty="0" err="1">
                <a:latin typeface="Palatino Linotype" pitchFamily="18" charset="0"/>
              </a:rPr>
              <a:t>Plummer </a:t>
            </a:r>
            <a:r>
              <a:rPr lang="en" dirty="0">
                <a:latin typeface="Palatino Linotype" pitchFamily="18" charset="0"/>
              </a:rPr>
              <a:t>- </a:t>
            </a:r>
            <a:r>
              <a:rPr lang="en" dirty="0" err="1">
                <a:latin typeface="Palatino Linotype" pitchFamily="18" charset="0"/>
              </a:rPr>
              <a:t>Vinson </a:t>
            </a:r>
            <a:r>
              <a:rPr lang="en" dirty="0">
                <a:latin typeface="Palatino Linotype" pitchFamily="18" charset="0"/>
              </a:rPr>
              <a:t>syndrome)</a:t>
            </a:r>
          </a:p>
        </p:txBody>
      </p:sp>
    </p:spTree>
    <p:extLst>
      <p:ext uri="{BB962C8B-B14F-4D97-AF65-F5344CB8AC3E}">
        <p14:creationId xmlns="" xmlns:p14="http://schemas.microsoft.com/office/powerpoint/2010/main" val="36195040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 b="1" dirty="0" err="1">
                <a:latin typeface="Palatino Linotype" pitchFamily="18" charset="0"/>
              </a:rPr>
              <a:t>Gastroesophageal</a:t>
            </a:r>
            <a:r>
              <a:rPr lang="en" b="1" dirty="0">
                <a:latin typeface="Palatino Linotype" pitchFamily="18" charset="0"/>
              </a:rPr>
              <a:t> </a:t>
            </a:r>
            <a:r>
              <a:rPr lang="en" b="1" dirty="0" err="1">
                <a:latin typeface="Palatino Linotype" pitchFamily="18" charset="0"/>
              </a:rPr>
              <a:t>reflux </a:t>
            </a:r>
            <a:r>
              <a:rPr lang="en" b="1" dirty="0">
                <a:latin typeface="Palatino Linotype" pitchFamily="18" charset="0"/>
              </a:rPr>
              <a:t>disease</a:t>
            </a:r>
          </a:p>
        </p:txBody>
      </p:sp>
      <p:pic>
        <p:nvPicPr>
          <p:cNvPr id="4" name="Picture 3"/>
          <p:cNvPicPr>
            <a:picLocks noChangeAspect="1" noChangeArrowheads="1"/>
          </p:cNvPicPr>
          <p:nvPr/>
        </p:nvPicPr>
        <p:blipFill>
          <a:blip r:embed="rId2" cstate="print"/>
          <a:srcRect/>
          <a:stretch>
            <a:fillRect/>
          </a:stretch>
        </p:blipFill>
        <p:spPr bwMode="auto">
          <a:xfrm>
            <a:off x="1282700" y="762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31236900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381000"/>
            <a:ext cx="8305800" cy="3373809"/>
          </a:xfrm>
          <a:prstGeom prst="rect">
            <a:avLst/>
          </a:prstGeom>
          <a:noFill/>
        </p:spPr>
        <p:txBody>
          <a:bodyPr wrap="square" rtlCol="0">
            <a:spAutoFit/>
          </a:bodyPr>
          <a:lstStyle/>
          <a:p>
            <a:pPr marL="285750" indent="-285750">
              <a:lnSpc>
                <a:spcPct val="150000"/>
              </a:lnSpc>
              <a:buFont typeface="Wingdings" pitchFamily="2" charset="2"/>
              <a:buChar char="v"/>
            </a:pPr>
            <a:r>
              <a:rPr lang="en" dirty="0">
                <a:latin typeface="Palatino Linotype" pitchFamily="18" charset="0"/>
              </a:rPr>
              <a:t>GERD is a pathological condition caused </a:t>
            </a:r>
            <a:r>
              <a:rPr lang="en" dirty="0" err="1">
                <a:latin typeface="Palatino Linotype" pitchFamily="18" charset="0"/>
              </a:rPr>
              <a:t>by the reflux </a:t>
            </a:r>
            <a:r>
              <a:rPr lang="en" dirty="0">
                <a:latin typeface="Palatino Linotype" pitchFamily="18" charset="0"/>
              </a:rPr>
              <a:t>of gastrointestinal contents into the esophagus, mouth and respiratory tract with a different spectrum of symptoms and signs of the disease that do not always </a:t>
            </a:r>
            <a:r>
              <a:rPr lang="en" dirty="0" err="1">
                <a:latin typeface="Palatino Linotype" pitchFamily="18" charset="0"/>
              </a:rPr>
              <a:t>correlate </a:t>
            </a:r>
            <a:r>
              <a:rPr lang="en" dirty="0">
                <a:latin typeface="Palatino Linotype" pitchFamily="18" charset="0"/>
              </a:rPr>
              <a:t>with the degree of damage </a:t>
            </a:r>
            <a:r>
              <a:rPr lang="en" dirty="0" err="1">
                <a:latin typeface="Palatino Linotype" pitchFamily="18" charset="0"/>
              </a:rPr>
              <a:t>to the mucosa </a:t>
            </a:r>
            <a:r>
              <a:rPr lang="en" dirty="0">
                <a:latin typeface="Palatino Linotype" pitchFamily="18" charset="0"/>
              </a:rPr>
              <a:t>of the esophagus</a:t>
            </a:r>
          </a:p>
          <a:p>
            <a:pPr marL="285750" indent="-285750">
              <a:lnSpc>
                <a:spcPct val="150000"/>
              </a:lnSpc>
              <a:buFont typeface="Wingdings" pitchFamily="2" charset="2"/>
              <a:buChar char="v"/>
            </a:pPr>
            <a:r>
              <a:rPr lang="en" dirty="0">
                <a:latin typeface="Palatino Linotype" pitchFamily="18" charset="0"/>
              </a:rPr>
              <a:t>The name GERD includes all persons who are at risk for organic complications of the esophagus and </a:t>
            </a:r>
            <a:r>
              <a:rPr lang="en" dirty="0" err="1">
                <a:latin typeface="Palatino Linotype" pitchFamily="18" charset="0"/>
              </a:rPr>
              <a:t>bronchopulmonary </a:t>
            </a:r>
            <a:r>
              <a:rPr lang="en" dirty="0">
                <a:latin typeface="Palatino Linotype" pitchFamily="18" charset="0"/>
              </a:rPr>
              <a:t>system due to </a:t>
            </a:r>
            <a:r>
              <a:rPr lang="en" dirty="0" err="1">
                <a:latin typeface="Palatino Linotype" pitchFamily="18" charset="0"/>
              </a:rPr>
              <a:t>reflux </a:t>
            </a:r>
            <a:r>
              <a:rPr lang="en" dirty="0">
                <a:latin typeface="Palatino Linotype" pitchFamily="18" charset="0"/>
              </a:rPr>
              <a:t>and those persons who have significantly impaired quality of life due to </a:t>
            </a:r>
            <a:r>
              <a:rPr lang="en" dirty="0" err="1">
                <a:latin typeface="Palatino Linotype" pitchFamily="18" charset="0"/>
              </a:rPr>
              <a:t>reflux </a:t>
            </a:r>
            <a:r>
              <a:rPr lang="en" dirty="0">
                <a:latin typeface="Palatino Linotype" pitchFamily="18" charset="0"/>
              </a:rPr>
              <a:t>symptoms .</a:t>
            </a:r>
            <a:endParaRPr lang="x-none" dirty="0"/>
          </a:p>
        </p:txBody>
      </p:sp>
      <p:pic>
        <p:nvPicPr>
          <p:cNvPr id="3" name="Picture 6" descr="ANd9GcS2_4HYha-WUKpqM38_kUN9zfAUs5V0qPEZR5q4leSRS-CLhhQcEdQHrjk">
            <a:hlinkClick r:id="rId2"/>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66800" y="4191000"/>
            <a:ext cx="1944688" cy="2089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40442116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161" y="27801"/>
            <a:ext cx="9324987" cy="3416320"/>
          </a:xfrm>
          <a:prstGeom prst="rect">
            <a:avLst/>
          </a:prstGeom>
          <a:noFill/>
        </p:spPr>
        <p:txBody>
          <a:bodyPr wrap="square" rtlCol="0">
            <a:spAutoFit/>
          </a:bodyPr>
          <a:lstStyle/>
          <a:p>
            <a:r>
              <a:rPr lang="en" b="1" dirty="0" err="1">
                <a:latin typeface="Palatino Linotype" pitchFamily="18" charset="0"/>
              </a:rPr>
              <a:t>Pathophysiology</a:t>
            </a:r>
            <a:endParaRPr lang="x-none" b="1" dirty="0">
              <a:latin typeface="Palatino Linotype" pitchFamily="18" charset="0"/>
            </a:endParaRPr>
          </a:p>
          <a:p>
            <a:endParaRPr lang="x-none" b="1" dirty="0"/>
          </a:p>
          <a:p>
            <a:r>
              <a:rPr lang="en" dirty="0">
                <a:latin typeface="Palatino Linotype" pitchFamily="18" charset="0"/>
              </a:rPr>
              <a:t>Esophagus is a closed muscular tube, which opens when food enters the esophagus from the mouth, the passage of food into the stomach is enabled by propulsive </a:t>
            </a:r>
            <a:r>
              <a:rPr lang="en" dirty="0" err="1">
                <a:latin typeface="Palatino Linotype" pitchFamily="18" charset="0"/>
              </a:rPr>
              <a:t>peristaltic </a:t>
            </a:r>
            <a:r>
              <a:rPr lang="en" dirty="0">
                <a:latin typeface="Palatino Linotype" pitchFamily="18" charset="0"/>
              </a:rPr>
              <a:t>waves of the esophagus</a:t>
            </a:r>
          </a:p>
          <a:p>
            <a:endParaRPr lang="x-none" dirty="0">
              <a:latin typeface="Palatino Linotype" pitchFamily="18" charset="0"/>
            </a:endParaRPr>
          </a:p>
          <a:p>
            <a:pPr marL="285750" indent="-285750">
              <a:buFont typeface="Wingdings" pitchFamily="2" charset="2"/>
              <a:buChar char="v"/>
            </a:pPr>
            <a:r>
              <a:rPr lang="en" dirty="0">
                <a:latin typeface="Palatino Linotype" pitchFamily="18" charset="0"/>
              </a:rPr>
              <a:t>Lower esophageal </a:t>
            </a:r>
            <a:r>
              <a:rPr lang="en" dirty="0" err="1">
                <a:latin typeface="Palatino Linotype" pitchFamily="18" charset="0"/>
              </a:rPr>
              <a:t>sphincter</a:t>
            </a:r>
          </a:p>
          <a:p>
            <a:pPr marL="285750" indent="-285750">
              <a:buFont typeface="Wingdings" pitchFamily="2" charset="2"/>
              <a:buChar char="v"/>
            </a:pPr>
            <a:r>
              <a:rPr lang="en" dirty="0" err="1">
                <a:latin typeface="Palatino Linotype" pitchFamily="18" charset="0"/>
              </a:rPr>
              <a:t>Istraabdominal </a:t>
            </a:r>
            <a:r>
              <a:rPr lang="en" dirty="0">
                <a:latin typeface="Palatino Linotype" pitchFamily="18" charset="0"/>
              </a:rPr>
              <a:t>part of the esophagus</a:t>
            </a:r>
          </a:p>
          <a:p>
            <a:pPr marL="285750" indent="-285750">
              <a:buFont typeface="Wingdings" pitchFamily="2" charset="2"/>
              <a:buChar char="v"/>
            </a:pPr>
            <a:r>
              <a:rPr lang="en" dirty="0" err="1">
                <a:latin typeface="Palatino Linotype" pitchFamily="18" charset="0"/>
              </a:rPr>
              <a:t>Diaphragmatic </a:t>
            </a:r>
            <a:r>
              <a:rPr lang="en" dirty="0">
                <a:latin typeface="Palatino Linotype" pitchFamily="18" charset="0"/>
              </a:rPr>
              <a:t>fibers</a:t>
            </a:r>
          </a:p>
          <a:p>
            <a:pPr marL="285750" indent="-285750">
              <a:buFont typeface="Wingdings" pitchFamily="2" charset="2"/>
              <a:buChar char="v"/>
            </a:pPr>
            <a:r>
              <a:rPr lang="en" dirty="0" err="1">
                <a:latin typeface="Palatino Linotype" pitchFamily="18" charset="0"/>
              </a:rPr>
              <a:t>Freno</a:t>
            </a:r>
            <a:r>
              <a:rPr lang="en" dirty="0">
                <a:latin typeface="Palatino Linotype" pitchFamily="18" charset="0"/>
              </a:rPr>
              <a:t> </a:t>
            </a:r>
            <a:r>
              <a:rPr lang="en" dirty="0" err="1">
                <a:latin typeface="Palatino Linotype" pitchFamily="18" charset="0"/>
              </a:rPr>
              <a:t>esophageal </a:t>
            </a:r>
            <a:r>
              <a:rPr lang="en" dirty="0">
                <a:latin typeface="Palatino Linotype" pitchFamily="18" charset="0"/>
              </a:rPr>
              <a:t>ligament</a:t>
            </a:r>
          </a:p>
          <a:p>
            <a:pPr marL="285750" indent="-285750">
              <a:buFont typeface="Wingdings" pitchFamily="2" charset="2"/>
              <a:buChar char="v"/>
            </a:pPr>
            <a:r>
              <a:rPr lang="en" dirty="0" err="1">
                <a:latin typeface="Palatino Linotype" pitchFamily="18" charset="0"/>
              </a:rPr>
              <a:t>His </a:t>
            </a:r>
            <a:r>
              <a:rPr lang="en" dirty="0">
                <a:latin typeface="Palatino Linotype" pitchFamily="18" charset="0"/>
              </a:rPr>
              <a:t>beam</a:t>
            </a:r>
          </a:p>
          <a:p>
            <a:pPr marL="285750" indent="-285750">
              <a:buFont typeface="Wingdings" pitchFamily="2" charset="2"/>
              <a:buChar char="v"/>
            </a:pPr>
            <a:endParaRPr lang="x-none" dirty="0"/>
          </a:p>
        </p:txBody>
      </p:sp>
      <p:sp>
        <p:nvSpPr>
          <p:cNvPr id="3" name="Right Brace 2"/>
          <p:cNvSpPr/>
          <p:nvPr/>
        </p:nvSpPr>
        <p:spPr>
          <a:xfrm>
            <a:off x="4114800" y="1735961"/>
            <a:ext cx="384048" cy="137433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x-none"/>
          </a:p>
        </p:txBody>
      </p:sp>
      <p:sp>
        <p:nvSpPr>
          <p:cNvPr id="4" name="TextBox 3"/>
          <p:cNvSpPr txBox="1"/>
          <p:nvPr/>
        </p:nvSpPr>
        <p:spPr>
          <a:xfrm>
            <a:off x="4587886" y="2238464"/>
            <a:ext cx="3716082" cy="369332"/>
          </a:xfrm>
          <a:prstGeom prst="rect">
            <a:avLst/>
          </a:prstGeom>
          <a:noFill/>
        </p:spPr>
        <p:txBody>
          <a:bodyPr wrap="none" rtlCol="0">
            <a:spAutoFit/>
          </a:bodyPr>
          <a:lstStyle/>
          <a:p>
            <a:r>
              <a:rPr lang="en" b="1" dirty="0">
                <a:solidFill>
                  <a:srgbClr val="FF0000"/>
                </a:solidFill>
                <a:latin typeface="Palatino Linotype" pitchFamily="18" charset="0"/>
              </a:rPr>
              <a:t>ANTI-REFLUX BARRIER</a:t>
            </a:r>
          </a:p>
        </p:txBody>
      </p:sp>
      <p:sp>
        <p:nvSpPr>
          <p:cNvPr id="5" name="TextBox 4"/>
          <p:cNvSpPr txBox="1"/>
          <p:nvPr/>
        </p:nvSpPr>
        <p:spPr>
          <a:xfrm>
            <a:off x="79248" y="3110300"/>
            <a:ext cx="8839200" cy="1754326"/>
          </a:xfrm>
          <a:prstGeom prst="rect">
            <a:avLst/>
          </a:prstGeom>
          <a:noFill/>
        </p:spPr>
        <p:txBody>
          <a:bodyPr wrap="square" rtlCol="0">
            <a:spAutoFit/>
          </a:bodyPr>
          <a:lstStyle/>
          <a:p>
            <a:r>
              <a:rPr lang="en" dirty="0">
                <a:latin typeface="Palatino Linotype" pitchFamily="18" charset="0"/>
              </a:rPr>
              <a:t>r of the lower esophageal </a:t>
            </a:r>
            <a:r>
              <a:rPr lang="en" dirty="0" err="1">
                <a:latin typeface="Palatino Linotype" pitchFamily="18" charset="0"/>
              </a:rPr>
              <a:t>sphincter </a:t>
            </a:r>
            <a:r>
              <a:rPr lang="en" dirty="0">
                <a:latin typeface="Palatino Linotype" pitchFamily="18" charset="0"/>
              </a:rPr>
              <a:t>10-30 </a:t>
            </a:r>
            <a:r>
              <a:rPr lang="en" dirty="0" err="1">
                <a:latin typeface="Palatino Linotype" pitchFamily="18" charset="0"/>
              </a:rPr>
              <a:t>mmHg</a:t>
            </a:r>
            <a:endParaRPr lang="x-none" dirty="0">
              <a:latin typeface="Palatino Linotype" pitchFamily="18" charset="0"/>
            </a:endParaRPr>
          </a:p>
          <a:p>
            <a:r>
              <a:rPr lang="en" dirty="0">
                <a:latin typeface="Palatino Linotype" pitchFamily="18" charset="0"/>
              </a:rPr>
              <a:t>r in the stomach 10 </a:t>
            </a:r>
            <a:r>
              <a:rPr lang="en" dirty="0" err="1">
                <a:latin typeface="Palatino Linotype" pitchFamily="18" charset="0"/>
              </a:rPr>
              <a:t>mmHg</a:t>
            </a:r>
            <a:endParaRPr lang="x-none" dirty="0">
              <a:latin typeface="Palatino Linotype" pitchFamily="18" charset="0"/>
            </a:endParaRPr>
          </a:p>
          <a:p>
            <a:endParaRPr lang="x-none" dirty="0"/>
          </a:p>
          <a:p>
            <a:endParaRPr lang="x-none" dirty="0"/>
          </a:p>
          <a:p>
            <a:endParaRPr lang="x-none" dirty="0"/>
          </a:p>
          <a:p>
            <a:endParaRPr lang="x-none" dirty="0"/>
          </a:p>
        </p:txBody>
      </p:sp>
      <p:sp>
        <p:nvSpPr>
          <p:cNvPr id="11" name="TextBox 10"/>
          <p:cNvSpPr txBox="1"/>
          <p:nvPr/>
        </p:nvSpPr>
        <p:spPr>
          <a:xfrm>
            <a:off x="5426365" y="4902200"/>
            <a:ext cx="184731" cy="646331"/>
          </a:xfrm>
          <a:prstGeom prst="rect">
            <a:avLst/>
          </a:prstGeom>
          <a:noFill/>
        </p:spPr>
        <p:txBody>
          <a:bodyPr wrap="none" rtlCol="0">
            <a:spAutoFit/>
          </a:bodyPr>
          <a:lstStyle/>
          <a:p>
            <a:endParaRPr lang="x-none" dirty="0"/>
          </a:p>
          <a:p>
            <a:endParaRPr lang="x-none" dirty="0"/>
          </a:p>
        </p:txBody>
      </p:sp>
      <p:sp>
        <p:nvSpPr>
          <p:cNvPr id="6" name="TextBox 5"/>
          <p:cNvSpPr txBox="1"/>
          <p:nvPr/>
        </p:nvSpPr>
        <p:spPr>
          <a:xfrm>
            <a:off x="0" y="3733800"/>
            <a:ext cx="9144000" cy="3000821"/>
          </a:xfrm>
          <a:prstGeom prst="rect">
            <a:avLst/>
          </a:prstGeom>
          <a:noFill/>
        </p:spPr>
        <p:txBody>
          <a:bodyPr wrap="square" rtlCol="0">
            <a:spAutoFit/>
          </a:bodyPr>
          <a:lstStyle/>
          <a:p>
            <a:pPr>
              <a:lnSpc>
                <a:spcPct val="150000"/>
              </a:lnSpc>
            </a:pPr>
            <a:r>
              <a:rPr lang="en" sz="1400" b="1" dirty="0">
                <a:solidFill>
                  <a:srgbClr val="FF0000"/>
                </a:solidFill>
                <a:latin typeface="Palatino Linotype" pitchFamily="18" charset="0"/>
              </a:rPr>
              <a:t>Defense mechanisms of the esophageal </a:t>
            </a:r>
            <a:r>
              <a:rPr lang="en" sz="1400" b="1" dirty="0" err="1">
                <a:solidFill>
                  <a:srgbClr val="FF0000"/>
                </a:solidFill>
                <a:latin typeface="Palatino Linotype" pitchFamily="18" charset="0"/>
              </a:rPr>
              <a:t>mucosa </a:t>
            </a:r>
            <a:r>
              <a:rPr lang="en" sz="1400" b="1" dirty="0">
                <a:solidFill>
                  <a:srgbClr val="FF0000"/>
                </a:solidFill>
                <a:latin typeface="Palatino Linotype" pitchFamily="18" charset="0"/>
              </a:rPr>
              <a:t>against esophageal </a:t>
            </a:r>
            <a:r>
              <a:rPr lang="en" sz="1400" b="1" dirty="0" err="1">
                <a:solidFill>
                  <a:srgbClr val="FF0000"/>
                </a:solidFill>
                <a:latin typeface="Palatino Linotype" pitchFamily="18" charset="0"/>
              </a:rPr>
              <a:t>acidification</a:t>
            </a:r>
          </a:p>
          <a:p>
            <a:pPr>
              <a:lnSpc>
                <a:spcPct val="150000"/>
              </a:lnSpc>
            </a:pPr>
            <a:r>
              <a:rPr lang="en" sz="1400" b="1" dirty="0" err="1">
                <a:latin typeface="Palatino Linotype" pitchFamily="18" charset="0"/>
              </a:rPr>
              <a:t>Preepithelial </a:t>
            </a:r>
            <a:r>
              <a:rPr lang="en" sz="1400" b="1" dirty="0">
                <a:latin typeface="Palatino Linotype" pitchFamily="18" charset="0"/>
              </a:rPr>
              <a:t>- </a:t>
            </a:r>
            <a:r>
              <a:rPr lang="en" sz="1400" dirty="0">
                <a:latin typeface="Palatino Linotype" pitchFamily="18" charset="0"/>
              </a:rPr>
              <a:t>mucus and bicarbonates, </a:t>
            </a:r>
            <a:r>
              <a:rPr lang="en" sz="1400" dirty="0" err="1">
                <a:latin typeface="Palatino Linotype" pitchFamily="18" charset="0"/>
              </a:rPr>
              <a:t>epidermal </a:t>
            </a:r>
            <a:r>
              <a:rPr lang="en" sz="1400" dirty="0">
                <a:latin typeface="Palatino Linotype" pitchFamily="18" charset="0"/>
              </a:rPr>
              <a:t>growth factor, </a:t>
            </a:r>
            <a:r>
              <a:rPr lang="en" sz="1400" dirty="0" err="1">
                <a:latin typeface="Palatino Linotype" pitchFamily="18" charset="0"/>
              </a:rPr>
              <a:t>prostaglandin </a:t>
            </a:r>
            <a:r>
              <a:rPr lang="en" sz="1400" dirty="0">
                <a:latin typeface="Palatino Linotype" pitchFamily="18" charset="0"/>
              </a:rPr>
              <a:t>E2, maintain the PH gradient between the lumen and the cell surface (less developed in the esophagus, the PH gradient in the esophagus is minimal or absent).</a:t>
            </a:r>
          </a:p>
          <a:p>
            <a:pPr>
              <a:lnSpc>
                <a:spcPct val="150000"/>
              </a:lnSpc>
            </a:pPr>
            <a:r>
              <a:rPr lang="en" sz="1400" b="1" dirty="0" err="1">
                <a:latin typeface="Palatino Linotype" pitchFamily="18" charset="0"/>
              </a:rPr>
              <a:t>Epithelial </a:t>
            </a:r>
            <a:r>
              <a:rPr lang="en" sz="1400" b="1" dirty="0">
                <a:latin typeface="Palatino Linotype" pitchFamily="18" charset="0"/>
              </a:rPr>
              <a:t>- </a:t>
            </a:r>
            <a:r>
              <a:rPr lang="en" sz="1400" dirty="0">
                <a:latin typeface="Palatino Linotype" pitchFamily="18" charset="0"/>
              </a:rPr>
              <a:t>In the GIT: integrity </a:t>
            </a:r>
            <a:r>
              <a:rPr lang="en" sz="1400" dirty="0" err="1">
                <a:latin typeface="Palatino Linotype" pitchFamily="18" charset="0"/>
              </a:rPr>
              <a:t>of the epithelium </a:t>
            </a:r>
            <a:r>
              <a:rPr lang="en" sz="1400" dirty="0">
                <a:latin typeface="Palatino Linotype" pitchFamily="18" charset="0"/>
              </a:rPr>
              <a:t>, </a:t>
            </a:r>
            <a:r>
              <a:rPr lang="en" sz="1400" dirty="0" err="1">
                <a:latin typeface="Palatino Linotype" pitchFamily="18" charset="0"/>
              </a:rPr>
              <a:t>intracellular </a:t>
            </a:r>
            <a:r>
              <a:rPr lang="en" sz="1400" dirty="0">
                <a:latin typeface="Palatino Linotype" pitchFamily="18" charset="0"/>
              </a:rPr>
              <a:t>junctions - form tight bonds (consisting of 10-15 proteins - </a:t>
            </a:r>
            <a:r>
              <a:rPr lang="en" sz="1400" dirty="0" err="1">
                <a:latin typeface="Palatino Linotype" pitchFamily="18" charset="0"/>
              </a:rPr>
              <a:t>occludin </a:t>
            </a:r>
            <a:r>
              <a:rPr lang="en" sz="1400" dirty="0">
                <a:latin typeface="Palatino Linotype" pitchFamily="18" charset="0"/>
              </a:rPr>
              <a:t>, ZO-1 protein). There are only 2 proteins in the esophagus, which is why </a:t>
            </a:r>
            <a:r>
              <a:rPr lang="en" sz="1400" dirty="0" err="1">
                <a:latin typeface="Palatino Linotype" pitchFamily="18" charset="0"/>
              </a:rPr>
              <a:t>the epithelial </a:t>
            </a:r>
            <a:r>
              <a:rPr lang="en" sz="1400" dirty="0">
                <a:latin typeface="Palatino Linotype" pitchFamily="18" charset="0"/>
              </a:rPr>
              <a:t>barrier is weak. </a:t>
            </a:r>
            <a:r>
              <a:rPr lang="en" sz="1400" dirty="0" err="1">
                <a:latin typeface="Palatino Linotype" pitchFamily="18" charset="0"/>
              </a:rPr>
              <a:t>The epithelial </a:t>
            </a:r>
            <a:r>
              <a:rPr lang="en" sz="1400" dirty="0">
                <a:latin typeface="Palatino Linotype" pitchFamily="18" charset="0"/>
              </a:rPr>
              <a:t>cells of the esophagus are connected to each other </a:t>
            </a:r>
            <a:r>
              <a:rPr lang="en" sz="1400" dirty="0" err="1">
                <a:latin typeface="Palatino Linotype" pitchFamily="18" charset="0"/>
              </a:rPr>
              <a:t>by desmosomes </a:t>
            </a:r>
            <a:r>
              <a:rPr lang="en" sz="1400" dirty="0">
                <a:latin typeface="Palatino Linotype" pitchFamily="18" charset="0"/>
              </a:rPr>
              <a:t>, which are not distributed continuously around the cell, but are distributed pointwise, leaving an open </a:t>
            </a:r>
            <a:r>
              <a:rPr lang="en" sz="1400" dirty="0" err="1">
                <a:latin typeface="Palatino Linotype" pitchFamily="18" charset="0"/>
              </a:rPr>
              <a:t>intracellular </a:t>
            </a:r>
            <a:r>
              <a:rPr lang="en" sz="1400" dirty="0">
                <a:latin typeface="Palatino Linotype" pitchFamily="18" charset="0"/>
              </a:rPr>
              <a:t>space.</a:t>
            </a:r>
          </a:p>
          <a:p>
            <a:pPr>
              <a:lnSpc>
                <a:spcPct val="150000"/>
              </a:lnSpc>
            </a:pPr>
            <a:r>
              <a:rPr lang="en" sz="1400" b="1" dirty="0" err="1">
                <a:latin typeface="Palatino Linotype" pitchFamily="18" charset="0"/>
              </a:rPr>
              <a:t>Post-epithelial </a:t>
            </a:r>
            <a:r>
              <a:rPr lang="en" sz="1400" b="1" dirty="0">
                <a:latin typeface="Palatino Linotype" pitchFamily="18" charset="0"/>
              </a:rPr>
              <a:t>- </a:t>
            </a:r>
            <a:r>
              <a:rPr lang="en" sz="1400" dirty="0">
                <a:latin typeface="Palatino Linotype" pitchFamily="18" charset="0"/>
              </a:rPr>
              <a:t>adequate blood supply to the esophagus</a:t>
            </a:r>
          </a:p>
        </p:txBody>
      </p:sp>
    </p:spTree>
    <p:extLst>
      <p:ext uri="{BB962C8B-B14F-4D97-AF65-F5344CB8AC3E}">
        <p14:creationId xmlns="" xmlns:p14="http://schemas.microsoft.com/office/powerpoint/2010/main" val="32855116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52399"/>
            <a:ext cx="9144000" cy="8125301"/>
          </a:xfrm>
          <a:prstGeom prst="rect">
            <a:avLst/>
          </a:prstGeom>
          <a:noFill/>
        </p:spPr>
        <p:txBody>
          <a:bodyPr wrap="square" rtlCol="0">
            <a:spAutoFit/>
          </a:bodyPr>
          <a:lstStyle/>
          <a:p>
            <a:r>
              <a:rPr lang="en" b="1" dirty="0">
                <a:latin typeface="Palatino Linotype" pitchFamily="18" charset="0"/>
              </a:rPr>
              <a:t>Incompetent </a:t>
            </a:r>
            <a:r>
              <a:rPr lang="en" b="1" dirty="0" err="1">
                <a:latin typeface="Palatino Linotype" pitchFamily="18" charset="0"/>
              </a:rPr>
              <a:t>antireflux </a:t>
            </a:r>
            <a:r>
              <a:rPr lang="en" b="1" dirty="0">
                <a:latin typeface="Palatino Linotype" pitchFamily="18" charset="0"/>
              </a:rPr>
              <a:t>barrier</a:t>
            </a:r>
          </a:p>
          <a:p>
            <a:pPr marL="342900" indent="-342900">
              <a:buAutoNum type="arabicPeriod"/>
            </a:pPr>
            <a:r>
              <a:rPr lang="en" dirty="0">
                <a:latin typeface="Palatino Linotype" pitchFamily="18" charset="0"/>
              </a:rPr>
              <a:t>Congenital - insufficiently developed</a:t>
            </a:r>
          </a:p>
          <a:p>
            <a:pPr marL="342900" indent="-342900">
              <a:buAutoNum type="arabicPeriod"/>
            </a:pPr>
            <a:r>
              <a:rPr lang="en" dirty="0">
                <a:latin typeface="Palatino Linotype" pitchFamily="18" charset="0"/>
              </a:rPr>
              <a:t>Acute trauma of the abdomen and </a:t>
            </a:r>
            <a:r>
              <a:rPr lang="en" dirty="0" err="1">
                <a:latin typeface="Palatino Linotype" pitchFamily="18" charset="0"/>
              </a:rPr>
              <a:t>thorax </a:t>
            </a:r>
            <a:r>
              <a:rPr lang="en" dirty="0">
                <a:latin typeface="Palatino Linotype" pitchFamily="18" charset="0"/>
              </a:rPr>
              <a:t>(traffic accident/steering wheel, blows to the abdomen,</a:t>
            </a:r>
          </a:p>
          <a:p>
            <a:r>
              <a:rPr lang="en" dirty="0">
                <a:latin typeface="Palatino Linotype" pitchFamily="18" charset="0"/>
              </a:rPr>
              <a:t>improper lifting of heavy loads, extreme stretching in athletes)</a:t>
            </a:r>
          </a:p>
          <a:p>
            <a:pPr marL="342900" indent="-342900">
              <a:buAutoNum type="arabicPeriod" startAt="3"/>
            </a:pPr>
            <a:r>
              <a:rPr lang="en" dirty="0">
                <a:latin typeface="Palatino Linotype" pitchFamily="18" charset="0"/>
              </a:rPr>
              <a:t>Chronic trauma - gradual weakening of </a:t>
            </a:r>
            <a:r>
              <a:rPr lang="en" dirty="0" err="1">
                <a:latin typeface="Palatino Linotype" pitchFamily="18" charset="0"/>
              </a:rPr>
              <a:t>the anti-reflux </a:t>
            </a:r>
            <a:r>
              <a:rPr lang="en" dirty="0">
                <a:latin typeface="Palatino Linotype" pitchFamily="18" charset="0"/>
              </a:rPr>
              <a:t>barrier due to improper lifestyle and body position (bent over, sitting), clothing (tight, corsets), diet, modern </a:t>
            </a:r>
            <a:r>
              <a:rPr lang="en" dirty="0" err="1">
                <a:latin typeface="Palatino Linotype" pitchFamily="18" charset="0"/>
              </a:rPr>
              <a:t>toilet</a:t>
            </a:r>
            <a:r>
              <a:rPr lang="en" dirty="0">
                <a:latin typeface="Palatino Linotype" pitchFamily="18" charset="0"/>
              </a:rPr>
              <a:t>  </a:t>
            </a:r>
          </a:p>
          <a:p>
            <a:r>
              <a:rPr lang="en" b="1" dirty="0">
                <a:latin typeface="Palatino Linotype" pitchFamily="18" charset="0"/>
              </a:rPr>
              <a:t>Decreased lower esophageal </a:t>
            </a:r>
            <a:r>
              <a:rPr lang="en" b="1" dirty="0" err="1">
                <a:latin typeface="Palatino Linotype" pitchFamily="18" charset="0"/>
              </a:rPr>
              <a:t>sphincter pressure</a:t>
            </a:r>
          </a:p>
          <a:p>
            <a:pPr marL="285750" indent="-285750">
              <a:buFont typeface="Wingdings" pitchFamily="2" charset="2"/>
              <a:buChar char="v"/>
            </a:pPr>
            <a:r>
              <a:rPr lang="en" dirty="0">
                <a:latin typeface="Palatino Linotype" pitchFamily="18" charset="0"/>
              </a:rPr>
              <a:t>Anatomically, a 3-4 cm long segment of the smooth muscles </a:t>
            </a:r>
            <a:r>
              <a:rPr lang="en" dirty="0" err="1">
                <a:latin typeface="Palatino Linotype" pitchFamily="18" charset="0"/>
              </a:rPr>
              <a:t>of the distal </a:t>
            </a:r>
            <a:r>
              <a:rPr lang="en" dirty="0">
                <a:latin typeface="Palatino Linotype" pitchFamily="18" charset="0"/>
              </a:rPr>
              <a:t>part of the esophagus, which contracts, at rest, lower esophageal </a:t>
            </a:r>
            <a:r>
              <a:rPr lang="en" dirty="0" err="1">
                <a:latin typeface="Palatino Linotype" pitchFamily="18" charset="0"/>
              </a:rPr>
              <a:t>sphincter </a:t>
            </a:r>
            <a:r>
              <a:rPr lang="en" dirty="0">
                <a:latin typeface="Palatino Linotype" pitchFamily="18" charset="0"/>
              </a:rPr>
              <a:t>10-30 </a:t>
            </a:r>
            <a:r>
              <a:rPr lang="en" dirty="0" err="1">
                <a:latin typeface="Palatino Linotype" pitchFamily="18" charset="0"/>
              </a:rPr>
              <a:t>mmHg </a:t>
            </a:r>
            <a:r>
              <a:rPr lang="en" dirty="0">
                <a:latin typeface="Palatino Linotype" pitchFamily="18" charset="0"/>
              </a:rPr>
              <a:t>, increases at night.</a:t>
            </a:r>
          </a:p>
          <a:p>
            <a:pPr marL="285750" indent="-285750">
              <a:buFont typeface="Wingdings" pitchFamily="2" charset="2"/>
              <a:buChar char="v"/>
            </a:pPr>
            <a:r>
              <a:rPr lang="en" dirty="0">
                <a:latin typeface="Palatino Linotype" pitchFamily="18" charset="0"/>
              </a:rPr>
              <a:t>Decreased tone of the lower esophageal </a:t>
            </a:r>
            <a:r>
              <a:rPr lang="en" dirty="0" err="1">
                <a:latin typeface="Palatino Linotype" pitchFamily="18" charset="0"/>
              </a:rPr>
              <a:t>sphincter </a:t>
            </a:r>
            <a:r>
              <a:rPr lang="en" dirty="0">
                <a:latin typeface="Palatino Linotype" pitchFamily="18" charset="0"/>
              </a:rPr>
              <a:t>, when </a:t>
            </a:r>
            <a:r>
              <a:rPr lang="en" dirty="0" err="1">
                <a:latin typeface="Palatino Linotype" pitchFamily="18" charset="0"/>
              </a:rPr>
              <a:t>intra-abdominal </a:t>
            </a:r>
            <a:r>
              <a:rPr lang="en" dirty="0">
                <a:latin typeface="Palatino Linotype" pitchFamily="18" charset="0"/>
              </a:rPr>
              <a:t>pressure increases, leads to so-called </a:t>
            </a:r>
            <a:r>
              <a:rPr lang="en" b="1" dirty="0">
                <a:latin typeface="Palatino Linotype" pitchFamily="18" charset="0"/>
              </a:rPr>
              <a:t>stress </a:t>
            </a:r>
            <a:r>
              <a:rPr lang="en" b="1" dirty="0" err="1">
                <a:latin typeface="Palatino Linotype" pitchFamily="18" charset="0"/>
              </a:rPr>
              <a:t>reflux </a:t>
            </a:r>
            <a:r>
              <a:rPr lang="en" b="1" dirty="0">
                <a:latin typeface="Palatino Linotype" pitchFamily="18" charset="0"/>
              </a:rPr>
              <a:t>.</a:t>
            </a:r>
          </a:p>
          <a:p>
            <a:pPr marL="285750" indent="-285750">
              <a:buFont typeface="Wingdings" pitchFamily="2" charset="2"/>
              <a:buChar char="v"/>
            </a:pPr>
            <a:r>
              <a:rPr lang="en" dirty="0">
                <a:latin typeface="Palatino Linotype" pitchFamily="18" charset="0"/>
              </a:rPr>
              <a:t>A decrease in the PH of the esophagus, without changes in the pressure of the lower esophageal </a:t>
            </a:r>
            <a:r>
              <a:rPr lang="en" dirty="0" err="1">
                <a:latin typeface="Palatino Linotype" pitchFamily="18" charset="0"/>
              </a:rPr>
              <a:t>sphincter </a:t>
            </a:r>
            <a:r>
              <a:rPr lang="en" dirty="0">
                <a:latin typeface="Palatino Linotype" pitchFamily="18" charset="0"/>
              </a:rPr>
              <a:t>or stomach, leads to </a:t>
            </a:r>
            <a:r>
              <a:rPr lang="en" b="1" dirty="0">
                <a:latin typeface="Palatino Linotype" pitchFamily="18" charset="0"/>
              </a:rPr>
              <a:t>a free </a:t>
            </a:r>
            <a:r>
              <a:rPr lang="en" b="1" dirty="0" err="1">
                <a:latin typeface="Palatino Linotype" pitchFamily="18" charset="0"/>
              </a:rPr>
              <a:t>reflex </a:t>
            </a:r>
            <a:r>
              <a:rPr lang="en" b="1" dirty="0">
                <a:latin typeface="Palatino Linotype" pitchFamily="18" charset="0"/>
              </a:rPr>
              <a:t>.</a:t>
            </a:r>
          </a:p>
          <a:p>
            <a:endParaRPr lang="x-none" dirty="0">
              <a:latin typeface="Palatino Linotype" pitchFamily="18" charset="0"/>
            </a:endParaRPr>
          </a:p>
          <a:p>
            <a:r>
              <a:rPr lang="en" dirty="0">
                <a:latin typeface="Palatino Linotype" pitchFamily="18" charset="0"/>
              </a:rPr>
              <a:t>Stomach </a:t>
            </a:r>
            <a:r>
              <a:rPr lang="en" dirty="0" err="1">
                <a:latin typeface="Palatino Linotype" pitchFamily="18" charset="0"/>
              </a:rPr>
              <a:t>distension</a:t>
            </a:r>
          </a:p>
          <a:p>
            <a:r>
              <a:rPr lang="en" dirty="0">
                <a:latin typeface="Palatino Linotype" pitchFamily="18" charset="0"/>
              </a:rPr>
              <a:t>Greasy food</a:t>
            </a:r>
          </a:p>
          <a:p>
            <a:r>
              <a:rPr lang="en" dirty="0">
                <a:latin typeface="Palatino Linotype" pitchFamily="18" charset="0"/>
              </a:rPr>
              <a:t>Chocolate</a:t>
            </a:r>
          </a:p>
          <a:p>
            <a:r>
              <a:rPr lang="en" dirty="0">
                <a:latin typeface="Palatino Linotype" pitchFamily="18" charset="0"/>
              </a:rPr>
              <a:t>Caffeine</a:t>
            </a:r>
          </a:p>
          <a:p>
            <a:r>
              <a:rPr lang="en" dirty="0">
                <a:latin typeface="Palatino Linotype" pitchFamily="18" charset="0"/>
              </a:rPr>
              <a:t>Alcohol</a:t>
            </a:r>
          </a:p>
          <a:p>
            <a:r>
              <a:rPr lang="en" dirty="0">
                <a:latin typeface="Palatino Linotype" pitchFamily="18" charset="0"/>
              </a:rPr>
              <a:t>Smoking</a:t>
            </a:r>
          </a:p>
          <a:p>
            <a:r>
              <a:rPr lang="en" dirty="0" err="1">
                <a:latin typeface="Palatino Linotype" pitchFamily="18" charset="0"/>
              </a:rPr>
              <a:t>Inhibitors</a:t>
            </a:r>
            <a:r>
              <a:rPr lang="en" dirty="0">
                <a:latin typeface="Palatino Linotype" pitchFamily="18" charset="0"/>
              </a:rPr>
              <a:t> </a:t>
            </a:r>
            <a:r>
              <a:rPr lang="en" dirty="0" err="1">
                <a:latin typeface="Palatino Linotype" pitchFamily="18" charset="0"/>
              </a:rPr>
              <a:t>calcium </a:t>
            </a:r>
            <a:r>
              <a:rPr lang="en" dirty="0">
                <a:latin typeface="Palatino Linotype" pitchFamily="18" charset="0"/>
              </a:rPr>
              <a:t>channels</a:t>
            </a:r>
          </a:p>
          <a:p>
            <a:pPr marL="342900" indent="-342900">
              <a:buAutoNum type="arabicPeriod" startAt="3"/>
            </a:pPr>
            <a:endParaRPr lang="x-none" dirty="0"/>
          </a:p>
          <a:p>
            <a:pPr marL="342900" indent="-342900">
              <a:buAutoNum type="arabicPeriod" startAt="3"/>
            </a:pPr>
            <a:endParaRPr lang="x-none" dirty="0"/>
          </a:p>
          <a:p>
            <a:endParaRPr lang="x-none" dirty="0"/>
          </a:p>
          <a:p>
            <a:pPr marL="342900" indent="-342900">
              <a:buAutoNum type="arabicPeriod"/>
            </a:pPr>
            <a:endParaRPr lang="x-none" dirty="0"/>
          </a:p>
          <a:p>
            <a:pPr marL="342900" indent="-342900">
              <a:buAutoNum type="arabicPeriod"/>
            </a:pPr>
            <a:endParaRPr lang="x-none" dirty="0"/>
          </a:p>
        </p:txBody>
      </p:sp>
      <p:sp>
        <p:nvSpPr>
          <p:cNvPr id="3" name="Right Brace 2"/>
          <p:cNvSpPr/>
          <p:nvPr/>
        </p:nvSpPr>
        <p:spPr>
          <a:xfrm>
            <a:off x="3962400" y="4648200"/>
            <a:ext cx="460248" cy="18288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x-none"/>
          </a:p>
        </p:txBody>
      </p:sp>
      <p:sp>
        <p:nvSpPr>
          <p:cNvPr id="4" name="TextBox 3"/>
          <p:cNvSpPr txBox="1"/>
          <p:nvPr/>
        </p:nvSpPr>
        <p:spPr>
          <a:xfrm>
            <a:off x="4572000" y="5362938"/>
            <a:ext cx="4572000" cy="369332"/>
          </a:xfrm>
          <a:prstGeom prst="rect">
            <a:avLst/>
          </a:prstGeom>
          <a:noFill/>
        </p:spPr>
        <p:txBody>
          <a:bodyPr wrap="square" rtlCol="0">
            <a:spAutoFit/>
          </a:bodyPr>
          <a:lstStyle/>
          <a:p>
            <a:r>
              <a:rPr lang="en" dirty="0">
                <a:latin typeface="Palatino Linotype" pitchFamily="18" charset="0"/>
              </a:rPr>
              <a:t>They reduce the tone of the lower esophageal </a:t>
            </a:r>
            <a:r>
              <a:rPr lang="en" dirty="0" err="1">
                <a:latin typeface="Palatino Linotype" pitchFamily="18" charset="0"/>
              </a:rPr>
              <a:t>sphincter</a:t>
            </a:r>
          </a:p>
        </p:txBody>
      </p:sp>
    </p:spTree>
    <p:extLst>
      <p:ext uri="{BB962C8B-B14F-4D97-AF65-F5344CB8AC3E}">
        <p14:creationId xmlns="" xmlns:p14="http://schemas.microsoft.com/office/powerpoint/2010/main" val="27905525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234" y="0"/>
            <a:ext cx="9124766" cy="6740307"/>
          </a:xfrm>
          <a:prstGeom prst="rect">
            <a:avLst/>
          </a:prstGeom>
          <a:noFill/>
        </p:spPr>
        <p:txBody>
          <a:bodyPr wrap="square" rtlCol="0">
            <a:spAutoFit/>
          </a:bodyPr>
          <a:lstStyle/>
          <a:p>
            <a:pPr marL="285750" indent="-285750">
              <a:lnSpc>
                <a:spcPct val="150000"/>
              </a:lnSpc>
              <a:buFont typeface="Wingdings" pitchFamily="2" charset="2"/>
              <a:buChar char="v"/>
            </a:pPr>
            <a:r>
              <a:rPr lang="en" sz="1600" b="1" dirty="0">
                <a:latin typeface="Palatino Linotype" pitchFamily="18" charset="0"/>
              </a:rPr>
              <a:t>Heartburn </a:t>
            </a:r>
            <a:r>
              <a:rPr lang="en" sz="1600" dirty="0">
                <a:latin typeface="Palatino Linotype" pitchFamily="18" charset="0"/>
              </a:rPr>
              <a:t>- a feeling of burning and stinging in the area of the stomach or the lower part of the sternum,</a:t>
            </a:r>
          </a:p>
          <a:p>
            <a:pPr>
              <a:lnSpc>
                <a:spcPct val="150000"/>
              </a:lnSpc>
            </a:pPr>
            <a:r>
              <a:rPr lang="en" sz="1600" dirty="0">
                <a:latin typeface="Palatino Linotype" pitchFamily="18" charset="0"/>
              </a:rPr>
              <a:t>with spreading behind sternum to neck, worse after meals, lying down or</a:t>
            </a:r>
          </a:p>
          <a:p>
            <a:pPr>
              <a:lnSpc>
                <a:spcPct val="150000"/>
              </a:lnSpc>
            </a:pPr>
            <a:r>
              <a:rPr lang="en" sz="1600" dirty="0">
                <a:latin typeface="Palatino Linotype" pitchFamily="18" charset="0"/>
              </a:rPr>
              <a:t>bent position</a:t>
            </a:r>
          </a:p>
          <a:p>
            <a:pPr marL="285750" indent="-285750">
              <a:lnSpc>
                <a:spcPct val="150000"/>
              </a:lnSpc>
              <a:buFont typeface="Wingdings" pitchFamily="2" charset="2"/>
              <a:buChar char="v"/>
            </a:pPr>
            <a:r>
              <a:rPr lang="en" sz="1600" dirty="0">
                <a:latin typeface="Palatino Linotype" pitchFamily="18" charset="0"/>
              </a:rPr>
              <a:t>The lower the pH </a:t>
            </a:r>
            <a:r>
              <a:rPr lang="en" sz="1600" dirty="0" err="1">
                <a:latin typeface="Palatino Linotype" pitchFamily="18" charset="0"/>
              </a:rPr>
              <a:t>of the reflux </a:t>
            </a:r>
            <a:r>
              <a:rPr lang="en" sz="1600" dirty="0">
                <a:latin typeface="Palatino Linotype" pitchFamily="18" charset="0"/>
              </a:rPr>
              <a:t>content, the greater the symptoms </a:t>
            </a:r>
            <a:r>
              <a:rPr lang="en" sz="1600" dirty="0" err="1">
                <a:latin typeface="Palatino Linotype" pitchFamily="18" charset="0"/>
              </a:rPr>
              <a:t>of reflux </a:t>
            </a:r>
            <a:r>
              <a:rPr lang="en" sz="1600" dirty="0">
                <a:latin typeface="Palatino Linotype" pitchFamily="18" charset="0"/>
              </a:rPr>
              <a:t>disease</a:t>
            </a:r>
          </a:p>
          <a:p>
            <a:pPr marL="285750" indent="-285750">
              <a:lnSpc>
                <a:spcPct val="150000"/>
              </a:lnSpc>
              <a:buFont typeface="Wingdings" pitchFamily="2" charset="2"/>
              <a:buChar char="v"/>
            </a:pPr>
            <a:r>
              <a:rPr lang="en" sz="1600" dirty="0">
                <a:latin typeface="Palatino Linotype" pitchFamily="18" charset="0"/>
              </a:rPr>
              <a:t>The critical value of acid in the esophagus that causes pain is PH 4</a:t>
            </a:r>
          </a:p>
          <a:p>
            <a:pPr marL="285750" indent="-285750">
              <a:lnSpc>
                <a:spcPct val="150000"/>
              </a:lnSpc>
              <a:buFont typeface="Wingdings" pitchFamily="2" charset="2"/>
              <a:buChar char="v"/>
            </a:pPr>
            <a:r>
              <a:rPr lang="en" sz="1600" dirty="0">
                <a:latin typeface="Palatino Linotype" pitchFamily="18" charset="0"/>
              </a:rPr>
              <a:t>Heartburn increases from morning, throughout the day, and is strongest in the </a:t>
            </a:r>
            <a:r>
              <a:rPr lang="en" sz="1600" dirty="0" smtClean="0">
                <a:latin typeface="Palatino Linotype" pitchFamily="18" charset="0"/>
              </a:rPr>
              <a:t>evening</a:t>
            </a:r>
            <a:endParaRPr lang="x-none" sz="1600" dirty="0">
              <a:latin typeface="Palatino Linotype" pitchFamily="18" charset="0"/>
            </a:endParaRPr>
          </a:p>
          <a:p>
            <a:pPr>
              <a:lnSpc>
                <a:spcPct val="150000"/>
              </a:lnSpc>
            </a:pPr>
            <a:r>
              <a:rPr lang="en" sz="1600" dirty="0">
                <a:latin typeface="Palatino Linotype" pitchFamily="18" charset="0"/>
              </a:rPr>
              <a:t>Any return of stomach contents into the esophagus, although it causes </a:t>
            </a:r>
            <a:r>
              <a:rPr lang="en" sz="1600" dirty="0" err="1">
                <a:latin typeface="Palatino Linotype" pitchFamily="18" charset="0"/>
              </a:rPr>
              <a:t>symptoms </a:t>
            </a:r>
            <a:r>
              <a:rPr lang="en" sz="1600" dirty="0">
                <a:latin typeface="Palatino Linotype" pitchFamily="18" charset="0"/>
              </a:rPr>
              <a:t>, does not necessarily lead to </a:t>
            </a:r>
            <a:r>
              <a:rPr lang="en" sz="1600" dirty="0" err="1">
                <a:latin typeface="Palatino Linotype" pitchFamily="18" charset="0"/>
              </a:rPr>
              <a:t>inflammatory </a:t>
            </a:r>
            <a:r>
              <a:rPr lang="en" sz="1600" dirty="0">
                <a:latin typeface="Palatino Linotype" pitchFamily="18" charset="0"/>
              </a:rPr>
              <a:t>changes in the esophagus:</a:t>
            </a:r>
          </a:p>
          <a:p>
            <a:pPr marL="342900" indent="-342900">
              <a:lnSpc>
                <a:spcPct val="150000"/>
              </a:lnSpc>
              <a:buAutoNum type="arabicPeriod"/>
            </a:pPr>
            <a:r>
              <a:rPr lang="en" sz="1600" dirty="0" err="1">
                <a:latin typeface="Palatino Linotype" pitchFamily="18" charset="0"/>
              </a:rPr>
              <a:t>Endoscopically </a:t>
            </a:r>
            <a:r>
              <a:rPr lang="en" sz="1600" dirty="0">
                <a:latin typeface="Palatino Linotype" pitchFamily="18" charset="0"/>
              </a:rPr>
              <a:t>negative or </a:t>
            </a:r>
            <a:r>
              <a:rPr lang="en" sz="1600" dirty="0" err="1">
                <a:latin typeface="Palatino Linotype" pitchFamily="18" charset="0"/>
              </a:rPr>
              <a:t>non-erosive </a:t>
            </a:r>
            <a:r>
              <a:rPr lang="en" sz="1600" dirty="0">
                <a:latin typeface="Palatino Linotype" pitchFamily="18" charset="0"/>
              </a:rPr>
              <a:t>GERD (patients meet the definition of GERD but do not have erosions, esophageal </a:t>
            </a:r>
            <a:r>
              <a:rPr lang="en" sz="1600" dirty="0" err="1">
                <a:latin typeface="Palatino Linotype" pitchFamily="18" charset="0"/>
              </a:rPr>
              <a:t>ulcerations , and Barrett's </a:t>
            </a:r>
            <a:r>
              <a:rPr lang="en" sz="1600" dirty="0">
                <a:latin typeface="Palatino Linotype" pitchFamily="18" charset="0"/>
              </a:rPr>
              <a:t>esophagus)</a:t>
            </a:r>
          </a:p>
          <a:p>
            <a:pPr marL="342900" indent="-342900">
              <a:lnSpc>
                <a:spcPct val="150000"/>
              </a:lnSpc>
              <a:buAutoNum type="arabicPeriod"/>
            </a:pPr>
            <a:r>
              <a:rPr lang="en" sz="1600" dirty="0">
                <a:latin typeface="Palatino Linotype" pitchFamily="18" charset="0"/>
              </a:rPr>
              <a:t>Esophagitis , endoscopically positive or erosive </a:t>
            </a:r>
            <a:r>
              <a:rPr lang="en" sz="1600" dirty="0" smtClean="0">
                <a:latin typeface="Palatino Linotype" pitchFamily="18" charset="0"/>
              </a:rPr>
              <a:t>GERD</a:t>
            </a:r>
            <a:endParaRPr lang="x-none" sz="1600" dirty="0">
              <a:latin typeface="Palatino Linotype" pitchFamily="18" charset="0"/>
            </a:endParaRPr>
          </a:p>
          <a:p>
            <a:pPr>
              <a:lnSpc>
                <a:spcPct val="150000"/>
              </a:lnSpc>
            </a:pPr>
            <a:r>
              <a:rPr lang="en" sz="1600" dirty="0">
                <a:latin typeface="Palatino Linotype" pitchFamily="18" charset="0"/>
              </a:rPr>
              <a:t>We distinguish 3 forms </a:t>
            </a:r>
            <a:r>
              <a:rPr lang="en" sz="1600" dirty="0" err="1">
                <a:latin typeface="Palatino Linotype" pitchFamily="18" charset="0"/>
              </a:rPr>
              <a:t>of reflux </a:t>
            </a:r>
            <a:r>
              <a:rPr lang="en" sz="1600" dirty="0">
                <a:latin typeface="Palatino Linotype" pitchFamily="18" charset="0"/>
              </a:rPr>
              <a:t>disease:</a:t>
            </a:r>
          </a:p>
          <a:p>
            <a:pPr marL="285750" indent="-285750">
              <a:lnSpc>
                <a:spcPct val="150000"/>
              </a:lnSpc>
              <a:buFont typeface="Wingdings" pitchFamily="2" charset="2"/>
              <a:buChar char="v"/>
            </a:pPr>
            <a:r>
              <a:rPr lang="en" sz="1600" b="1" dirty="0">
                <a:latin typeface="Palatino Linotype" pitchFamily="18" charset="0"/>
              </a:rPr>
              <a:t>Mild form </a:t>
            </a:r>
            <a:r>
              <a:rPr lang="en" sz="1600" dirty="0">
                <a:latin typeface="Palatino Linotype" pitchFamily="18" charset="0"/>
              </a:rPr>
              <a:t>- occasionally, without changes in the esophagus (acid-sensitive esophagus)</a:t>
            </a:r>
          </a:p>
          <a:p>
            <a:pPr marL="285750" indent="-285750">
              <a:lnSpc>
                <a:spcPct val="150000"/>
              </a:lnSpc>
              <a:buFont typeface="Wingdings" pitchFamily="2" charset="2"/>
              <a:buChar char="v"/>
            </a:pPr>
            <a:r>
              <a:rPr lang="en" sz="1600" b="1" dirty="0">
                <a:latin typeface="Palatino Linotype" pitchFamily="18" charset="0"/>
              </a:rPr>
              <a:t>A milder form </a:t>
            </a:r>
            <a:r>
              <a:rPr lang="en" sz="1600" dirty="0">
                <a:latin typeface="Palatino Linotype" pitchFamily="18" charset="0"/>
              </a:rPr>
              <a:t>- heartburn once a day for at least 3 months, without changes in the lining of the </a:t>
            </a:r>
            <a:r>
              <a:rPr lang="en" sz="1600" dirty="0" smtClean="0">
                <a:latin typeface="Palatino Linotype" pitchFamily="18" charset="0"/>
              </a:rPr>
              <a:t>esophagus</a:t>
            </a:r>
          </a:p>
          <a:p>
            <a:pPr marL="285750" indent="-285750">
              <a:lnSpc>
                <a:spcPct val="150000"/>
              </a:lnSpc>
              <a:buFont typeface="Wingdings" pitchFamily="2" charset="2"/>
              <a:buChar char="v"/>
            </a:pPr>
            <a:r>
              <a:rPr lang="en" sz="1600" b="1" dirty="0" smtClean="0">
                <a:latin typeface="Palatino Linotype" pitchFamily="18" charset="0"/>
              </a:rPr>
              <a:t>Moderate </a:t>
            </a:r>
            <a:r>
              <a:rPr lang="en" sz="1600" b="1" dirty="0">
                <a:latin typeface="Palatino Linotype" pitchFamily="18" charset="0"/>
              </a:rPr>
              <a:t>to severe form </a:t>
            </a:r>
            <a:r>
              <a:rPr lang="en" sz="1600" dirty="0">
                <a:latin typeface="Palatino Linotype" pitchFamily="18" charset="0"/>
              </a:rPr>
              <a:t>- erosions, ulcers , esophageal strictures and Barrett's esophagus (heartburn is minimal or absent at all)</a:t>
            </a:r>
          </a:p>
        </p:txBody>
      </p:sp>
    </p:spTree>
    <p:extLst>
      <p:ext uri="{BB962C8B-B14F-4D97-AF65-F5344CB8AC3E}">
        <p14:creationId xmlns="" xmlns:p14="http://schemas.microsoft.com/office/powerpoint/2010/main" val="6807635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04800"/>
            <a:ext cx="9144000" cy="923330"/>
          </a:xfrm>
          <a:prstGeom prst="rect">
            <a:avLst/>
          </a:prstGeom>
          <a:noFill/>
        </p:spPr>
        <p:txBody>
          <a:bodyPr wrap="square" rtlCol="0">
            <a:spAutoFit/>
          </a:bodyPr>
          <a:lstStyle/>
          <a:p>
            <a:r>
              <a:rPr lang="en" dirty="0">
                <a:latin typeface="Palatino Linotype" pitchFamily="18" charset="0"/>
              </a:rPr>
              <a:t>       </a:t>
            </a:r>
            <a:r>
              <a:rPr lang="en" b="1" dirty="0">
                <a:latin typeface="Palatino Linotype" pitchFamily="18" charset="0"/>
              </a:rPr>
              <a:t>Typical and atypical symptoms and signs of GERD and complications</a:t>
            </a:r>
          </a:p>
          <a:p>
            <a:endParaRPr lang="x-none" dirty="0"/>
          </a:p>
          <a:p>
            <a:endParaRPr lang="x-none" dirty="0"/>
          </a:p>
        </p:txBody>
      </p:sp>
      <p:graphicFrame>
        <p:nvGraphicFramePr>
          <p:cNvPr id="4" name="Table 3"/>
          <p:cNvGraphicFramePr>
            <a:graphicFrameLocks noGrp="1"/>
          </p:cNvGraphicFramePr>
          <p:nvPr>
            <p:extLst>
              <p:ext uri="{D42A27DB-BD31-4B8C-83A1-F6EECF244321}">
                <p14:modId xmlns="" xmlns:p14="http://schemas.microsoft.com/office/powerpoint/2010/main" val="3965821170"/>
              </p:ext>
            </p:extLst>
          </p:nvPr>
        </p:nvGraphicFramePr>
        <p:xfrm>
          <a:off x="381000" y="986830"/>
          <a:ext cx="8534400" cy="3708400"/>
        </p:xfrm>
        <a:graphic>
          <a:graphicData uri="http://schemas.openxmlformats.org/drawingml/2006/table">
            <a:tbl>
              <a:tblPr firstRow="1" bandRow="1">
                <a:tableStyleId>{5C22544A-7EE6-4342-B048-85BDC9FD1C3A}</a:tableStyleId>
              </a:tblPr>
              <a:tblGrid>
                <a:gridCol w="3688597">
                  <a:extLst>
                    <a:ext uri="{9D8B030D-6E8A-4147-A177-3AD203B41FA5}">
                      <a16:colId xmlns="" xmlns:a16="http://schemas.microsoft.com/office/drawing/2014/main" val="20000"/>
                    </a:ext>
                  </a:extLst>
                </a:gridCol>
                <a:gridCol w="4845803">
                  <a:extLst>
                    <a:ext uri="{9D8B030D-6E8A-4147-A177-3AD203B41FA5}">
                      <a16:colId xmlns="" xmlns:a16="http://schemas.microsoft.com/office/drawing/2014/main" val="20001"/>
                    </a:ext>
                  </a:extLst>
                </a:gridCol>
              </a:tblGrid>
              <a:tr h="370840">
                <a:tc>
                  <a:txBody>
                    <a:bodyPr/>
                    <a:lstStyle/>
                    <a:p>
                      <a:r>
                        <a:rPr lang="en" dirty="0">
                          <a:solidFill>
                            <a:srgbClr val="FF0000"/>
                          </a:solidFill>
                          <a:latin typeface="Palatino Linotype" pitchFamily="18" charset="0"/>
                        </a:rPr>
                        <a:t>Typical</a:t>
                      </a:r>
                      <a:r>
                        <a:rPr lang="en" baseline="0" dirty="0">
                          <a:solidFill>
                            <a:srgbClr val="FF0000"/>
                          </a:solidFill>
                          <a:latin typeface="Palatino Linotype" pitchFamily="18" charset="0"/>
                        </a:rPr>
                        <a:t> </a:t>
                      </a:r>
                      <a:r>
                        <a:rPr lang="en" baseline="0" dirty="0" err="1">
                          <a:solidFill>
                            <a:srgbClr val="FF0000"/>
                          </a:solidFill>
                          <a:latin typeface="Palatino Linotype" pitchFamily="18" charset="0"/>
                        </a:rPr>
                        <a:t>esophageal </a:t>
                      </a:r>
                      <a:r>
                        <a:rPr lang="en" baseline="0" dirty="0">
                          <a:solidFill>
                            <a:srgbClr val="FF0000"/>
                          </a:solidFill>
                          <a:latin typeface="Palatino Linotype" pitchFamily="18" charset="0"/>
                        </a:rPr>
                        <a:t>symptoms</a:t>
                      </a:r>
                      <a:endParaRPr lang="x-none" dirty="0">
                        <a:solidFill>
                          <a:srgbClr val="FF0000"/>
                        </a:solidFill>
                        <a:latin typeface="Palatino Linotype" pitchFamily="18" charset="0"/>
                      </a:endParaRPr>
                    </a:p>
                  </a:txBody>
                  <a:tcPr/>
                </a:tc>
                <a:tc>
                  <a:txBody>
                    <a:bodyPr/>
                    <a:lstStyle/>
                    <a:p>
                      <a:r>
                        <a:rPr lang="en" dirty="0" err="1">
                          <a:solidFill>
                            <a:srgbClr val="FF0000"/>
                          </a:solidFill>
                          <a:latin typeface="Palatino Linotype" pitchFamily="18" charset="0"/>
                        </a:rPr>
                        <a:t>Atypical</a:t>
                      </a:r>
                      <a:r>
                        <a:rPr lang="en" dirty="0">
                          <a:solidFill>
                            <a:srgbClr val="FF0000"/>
                          </a:solidFill>
                          <a:latin typeface="Palatino Linotype" pitchFamily="18" charset="0"/>
                        </a:rPr>
                        <a:t> </a:t>
                      </a:r>
                      <a:r>
                        <a:rPr lang="en" dirty="0" err="1">
                          <a:solidFill>
                            <a:srgbClr val="FF0000"/>
                          </a:solidFill>
                          <a:latin typeface="Palatino Linotype" pitchFamily="18" charset="0"/>
                        </a:rPr>
                        <a:t>extraesophageal </a:t>
                      </a:r>
                      <a:r>
                        <a:rPr lang="en" dirty="0">
                          <a:solidFill>
                            <a:srgbClr val="FF0000"/>
                          </a:solidFill>
                          <a:latin typeface="Palatino Linotype" pitchFamily="18" charset="0"/>
                        </a:rPr>
                        <a:t>symptoms</a:t>
                      </a:r>
                    </a:p>
                  </a:txBody>
                  <a:tcPr/>
                </a:tc>
                <a:extLst>
                  <a:ext uri="{0D108BD9-81ED-4DB2-BD59-A6C34878D82A}">
                    <a16:rowId xmlns="" xmlns:a16="http://schemas.microsoft.com/office/drawing/2014/main" val="10000"/>
                  </a:ext>
                </a:extLst>
              </a:tr>
              <a:tr h="370840">
                <a:tc>
                  <a:txBody>
                    <a:bodyPr/>
                    <a:lstStyle/>
                    <a:p>
                      <a:r>
                        <a:rPr lang="en" dirty="0">
                          <a:latin typeface="Palatino Linotype" pitchFamily="18" charset="0"/>
                        </a:rPr>
                        <a:t>Mustard</a:t>
                      </a:r>
                    </a:p>
                  </a:txBody>
                  <a:tcPr/>
                </a:tc>
                <a:tc>
                  <a:txBody>
                    <a:bodyPr/>
                    <a:lstStyle/>
                    <a:p>
                      <a:r>
                        <a:rPr lang="en" dirty="0">
                          <a:latin typeface="Palatino Linotype" pitchFamily="18" charset="0"/>
                        </a:rPr>
                        <a:t>Asthma</a:t>
                      </a:r>
                    </a:p>
                  </a:txBody>
                  <a:tcPr/>
                </a:tc>
                <a:extLst>
                  <a:ext uri="{0D108BD9-81ED-4DB2-BD59-A6C34878D82A}">
                    <a16:rowId xmlns="" xmlns:a16="http://schemas.microsoft.com/office/drawing/2014/main" val="10001"/>
                  </a:ext>
                </a:extLst>
              </a:tr>
              <a:tr h="370840">
                <a:tc>
                  <a:txBody>
                    <a:bodyPr/>
                    <a:lstStyle/>
                    <a:p>
                      <a:r>
                        <a:rPr lang="en" dirty="0" err="1">
                          <a:latin typeface="Palatino Linotype" pitchFamily="18" charset="0"/>
                        </a:rPr>
                        <a:t>Regurgitation</a:t>
                      </a:r>
                      <a:endParaRPr lang="x-none" dirty="0">
                        <a:latin typeface="Palatino Linotype" pitchFamily="18" charset="0"/>
                      </a:endParaRPr>
                    </a:p>
                  </a:txBody>
                  <a:tcPr/>
                </a:tc>
                <a:tc>
                  <a:txBody>
                    <a:bodyPr/>
                    <a:lstStyle/>
                    <a:p>
                      <a:r>
                        <a:rPr lang="en" dirty="0">
                          <a:latin typeface="Palatino Linotype" pitchFamily="18" charset="0"/>
                        </a:rPr>
                        <a:t>Content aspiration</a:t>
                      </a:r>
                    </a:p>
                  </a:txBody>
                  <a:tcPr/>
                </a:tc>
                <a:extLst>
                  <a:ext uri="{0D108BD9-81ED-4DB2-BD59-A6C34878D82A}">
                    <a16:rowId xmlns="" xmlns:a16="http://schemas.microsoft.com/office/drawing/2014/main" val="10002"/>
                  </a:ext>
                </a:extLst>
              </a:tr>
              <a:tr h="370840">
                <a:tc>
                  <a:txBody>
                    <a:bodyPr/>
                    <a:lstStyle/>
                    <a:p>
                      <a:r>
                        <a:rPr lang="en" dirty="0">
                          <a:latin typeface="Palatino Linotype" pitchFamily="18" charset="0"/>
                        </a:rPr>
                        <a:t>Burning in </a:t>
                      </a:r>
                      <a:r>
                        <a:rPr lang="en" dirty="0" err="1">
                          <a:latin typeface="Palatino Linotype" pitchFamily="18" charset="0"/>
                        </a:rPr>
                        <a:t>epigastrium</a:t>
                      </a:r>
                      <a:endParaRPr lang="x-none" dirty="0">
                        <a:latin typeface="Palatino Linotype" pitchFamily="18" charset="0"/>
                      </a:endParaRPr>
                    </a:p>
                  </a:txBody>
                  <a:tcPr/>
                </a:tc>
                <a:tc>
                  <a:txBody>
                    <a:bodyPr/>
                    <a:lstStyle/>
                    <a:p>
                      <a:r>
                        <a:rPr lang="en" dirty="0" err="1">
                          <a:latin typeface="Palatino Linotype" pitchFamily="18" charset="0"/>
                        </a:rPr>
                        <a:t>Noncardiac </a:t>
                      </a:r>
                      <a:r>
                        <a:rPr lang="en" dirty="0">
                          <a:latin typeface="Palatino Linotype" pitchFamily="18" charset="0"/>
                        </a:rPr>
                        <a:t>chest pain</a:t>
                      </a:r>
                    </a:p>
                  </a:txBody>
                  <a:tcPr/>
                </a:tc>
                <a:extLst>
                  <a:ext uri="{0D108BD9-81ED-4DB2-BD59-A6C34878D82A}">
                    <a16:rowId xmlns="" xmlns:a16="http://schemas.microsoft.com/office/drawing/2014/main" val="10003"/>
                  </a:ext>
                </a:extLst>
              </a:tr>
              <a:tr h="370840">
                <a:tc>
                  <a:txBody>
                    <a:bodyPr/>
                    <a:lstStyle/>
                    <a:p>
                      <a:endParaRPr lang="x-none" dirty="0">
                        <a:latin typeface="Palatino Linotype" pitchFamily="18" charset="0"/>
                      </a:endParaRPr>
                    </a:p>
                  </a:txBody>
                  <a:tcPr/>
                </a:tc>
                <a:tc>
                  <a:txBody>
                    <a:bodyPr/>
                    <a:lstStyle/>
                    <a:p>
                      <a:r>
                        <a:rPr lang="en" dirty="0">
                          <a:latin typeface="Palatino Linotype" pitchFamily="18" charset="0"/>
                        </a:rPr>
                        <a:t>Chronic laryngitis</a:t>
                      </a:r>
                    </a:p>
                  </a:txBody>
                  <a:tcPr/>
                </a:tc>
                <a:extLst>
                  <a:ext uri="{0D108BD9-81ED-4DB2-BD59-A6C34878D82A}">
                    <a16:rowId xmlns="" xmlns:a16="http://schemas.microsoft.com/office/drawing/2014/main" val="10004"/>
                  </a:ext>
                </a:extLst>
              </a:tr>
              <a:tr h="370840">
                <a:tc>
                  <a:txBody>
                    <a:bodyPr/>
                    <a:lstStyle/>
                    <a:p>
                      <a:r>
                        <a:rPr lang="en" b="1" dirty="0">
                          <a:solidFill>
                            <a:srgbClr val="FF0000"/>
                          </a:solidFill>
                          <a:latin typeface="Palatino Linotype" pitchFamily="18" charset="0"/>
                        </a:rPr>
                        <a:t>Complications</a:t>
                      </a:r>
                    </a:p>
                  </a:txBody>
                  <a:tcPr/>
                </a:tc>
                <a:tc>
                  <a:txBody>
                    <a:bodyPr/>
                    <a:lstStyle/>
                    <a:p>
                      <a:r>
                        <a:rPr lang="en" dirty="0">
                          <a:latin typeface="Palatino Linotype" pitchFamily="18" charset="0"/>
                        </a:rPr>
                        <a:t>Globe syndrome</a:t>
                      </a:r>
                    </a:p>
                  </a:txBody>
                  <a:tcPr/>
                </a:tc>
                <a:extLst>
                  <a:ext uri="{0D108BD9-81ED-4DB2-BD59-A6C34878D82A}">
                    <a16:rowId xmlns="" xmlns:a16="http://schemas.microsoft.com/office/drawing/2014/main" val="10005"/>
                  </a:ext>
                </a:extLst>
              </a:tr>
              <a:tr h="370840">
                <a:tc>
                  <a:txBody>
                    <a:bodyPr/>
                    <a:lstStyle/>
                    <a:p>
                      <a:r>
                        <a:rPr lang="en" dirty="0">
                          <a:latin typeface="Palatino Linotype" pitchFamily="18" charset="0"/>
                        </a:rPr>
                        <a:t>Esophageal </a:t>
                      </a:r>
                      <a:r>
                        <a:rPr lang="en" dirty="0" err="1">
                          <a:latin typeface="Palatino Linotype" pitchFamily="18" charset="0"/>
                        </a:rPr>
                        <a:t>ulcers</a:t>
                      </a:r>
                    </a:p>
                  </a:txBody>
                  <a:tcPr/>
                </a:tc>
                <a:tc>
                  <a:txBody>
                    <a:bodyPr/>
                    <a:lstStyle/>
                    <a:p>
                      <a:r>
                        <a:rPr lang="en" dirty="0">
                          <a:latin typeface="Palatino Linotype" pitchFamily="18" charset="0"/>
                        </a:rPr>
                        <a:t>Hoarseness</a:t>
                      </a:r>
                    </a:p>
                  </a:txBody>
                  <a:tcPr/>
                </a:tc>
                <a:extLst>
                  <a:ext uri="{0D108BD9-81ED-4DB2-BD59-A6C34878D82A}">
                    <a16:rowId xmlns="" xmlns:a16="http://schemas.microsoft.com/office/drawing/2014/main" val="10006"/>
                  </a:ext>
                </a:extLst>
              </a:tr>
              <a:tr h="370840">
                <a:tc>
                  <a:txBody>
                    <a:bodyPr/>
                    <a:lstStyle/>
                    <a:p>
                      <a:r>
                        <a:rPr lang="en" dirty="0" err="1">
                          <a:latin typeface="Palatino Linotype" pitchFamily="18" charset="0"/>
                        </a:rPr>
                        <a:t>Barrett's </a:t>
                      </a:r>
                      <a:r>
                        <a:rPr lang="en" dirty="0">
                          <a:latin typeface="Palatino Linotype" pitchFamily="18" charset="0"/>
                        </a:rPr>
                        <a:t>esophagus</a:t>
                      </a:r>
                    </a:p>
                  </a:txBody>
                  <a:tcPr/>
                </a:tc>
                <a:tc>
                  <a:txBody>
                    <a:bodyPr/>
                    <a:lstStyle/>
                    <a:p>
                      <a:r>
                        <a:rPr lang="en" dirty="0">
                          <a:latin typeface="Palatino Linotype" pitchFamily="18" charset="0"/>
                        </a:rPr>
                        <a:t>Tooth erosion</a:t>
                      </a:r>
                    </a:p>
                  </a:txBody>
                  <a:tcPr/>
                </a:tc>
                <a:extLst>
                  <a:ext uri="{0D108BD9-81ED-4DB2-BD59-A6C34878D82A}">
                    <a16:rowId xmlns="" xmlns:a16="http://schemas.microsoft.com/office/drawing/2014/main" val="10007"/>
                  </a:ext>
                </a:extLst>
              </a:tr>
              <a:tr h="370840">
                <a:tc>
                  <a:txBody>
                    <a:bodyPr/>
                    <a:lstStyle/>
                    <a:p>
                      <a:r>
                        <a:rPr lang="en" dirty="0" err="1">
                          <a:latin typeface="Palatino Linotype" pitchFamily="18" charset="0"/>
                        </a:rPr>
                        <a:t>Peptic</a:t>
                      </a:r>
                      <a:r>
                        <a:rPr lang="en" dirty="0">
                          <a:latin typeface="Palatino Linotype" pitchFamily="18" charset="0"/>
                        </a:rPr>
                        <a:t> </a:t>
                      </a:r>
                      <a:r>
                        <a:rPr lang="en" dirty="0" err="1">
                          <a:latin typeface="Palatino Linotype" pitchFamily="18" charset="0"/>
                        </a:rPr>
                        <a:t>strictures</a:t>
                      </a:r>
                      <a:endParaRPr lang="x-none" dirty="0">
                        <a:latin typeface="Palatino Linotype" pitchFamily="18" charset="0"/>
                      </a:endParaRPr>
                    </a:p>
                  </a:txBody>
                  <a:tcPr/>
                </a:tc>
                <a:tc>
                  <a:txBody>
                    <a:bodyPr/>
                    <a:lstStyle/>
                    <a:p>
                      <a:r>
                        <a:rPr lang="en" dirty="0" err="1">
                          <a:latin typeface="Palatino Linotype" pitchFamily="18" charset="0"/>
                        </a:rPr>
                        <a:t>Hypersalivation</a:t>
                      </a:r>
                      <a:endParaRPr lang="x-none" dirty="0">
                        <a:latin typeface="Palatino Linotype" pitchFamily="18" charset="0"/>
                      </a:endParaRPr>
                    </a:p>
                  </a:txBody>
                  <a:tcPr/>
                </a:tc>
                <a:extLst>
                  <a:ext uri="{0D108BD9-81ED-4DB2-BD59-A6C34878D82A}">
                    <a16:rowId xmlns="" xmlns:a16="http://schemas.microsoft.com/office/drawing/2014/main" val="10008"/>
                  </a:ext>
                </a:extLst>
              </a:tr>
              <a:tr h="370840">
                <a:tc>
                  <a:txBody>
                    <a:bodyPr/>
                    <a:lstStyle/>
                    <a:p>
                      <a:endParaRPr lang="x-none" dirty="0">
                        <a:latin typeface="Palatino Linotype" pitchFamily="18" charset="0"/>
                      </a:endParaRPr>
                    </a:p>
                  </a:txBody>
                  <a:tcPr/>
                </a:tc>
                <a:tc>
                  <a:txBody>
                    <a:bodyPr/>
                    <a:lstStyle/>
                    <a:p>
                      <a:r>
                        <a:rPr lang="en" dirty="0">
                          <a:latin typeface="Palatino Linotype" pitchFamily="18" charset="0"/>
                        </a:rPr>
                        <a:t>Hiccups</a:t>
                      </a:r>
                    </a:p>
                  </a:txBody>
                  <a:tcPr/>
                </a:tc>
                <a:extLst>
                  <a:ext uri="{0D108BD9-81ED-4DB2-BD59-A6C34878D82A}">
                    <a16:rowId xmlns="" xmlns:a16="http://schemas.microsoft.com/office/drawing/2014/main" val="10009"/>
                  </a:ext>
                </a:extLst>
              </a:tr>
            </a:tbl>
          </a:graphicData>
        </a:graphic>
      </p:graphicFrame>
      <p:sp>
        <p:nvSpPr>
          <p:cNvPr id="7" name="TextBox 6"/>
          <p:cNvSpPr txBox="1"/>
          <p:nvPr/>
        </p:nvSpPr>
        <p:spPr>
          <a:xfrm>
            <a:off x="152400" y="5105400"/>
            <a:ext cx="9063864" cy="880947"/>
          </a:xfrm>
          <a:prstGeom prst="rect">
            <a:avLst/>
          </a:prstGeom>
          <a:noFill/>
        </p:spPr>
        <p:txBody>
          <a:bodyPr wrap="square" rtlCol="0">
            <a:spAutoFit/>
          </a:bodyPr>
          <a:lstStyle/>
          <a:p>
            <a:pPr>
              <a:lnSpc>
                <a:spcPct val="150000"/>
              </a:lnSpc>
            </a:pPr>
            <a:r>
              <a:rPr lang="en" dirty="0">
                <a:latin typeface="Palatino Linotype" pitchFamily="18" charset="0"/>
              </a:rPr>
              <a:t>GERD is the primary etiological factor in 10% of patients with chronic cough, in 5-10% of those with hoarseness and in 25-50% of patients with globus syndrome</a:t>
            </a:r>
          </a:p>
        </p:txBody>
      </p:sp>
    </p:spTree>
    <p:extLst>
      <p:ext uri="{BB962C8B-B14F-4D97-AF65-F5344CB8AC3E}">
        <p14:creationId xmlns="" xmlns:p14="http://schemas.microsoft.com/office/powerpoint/2010/main" val="22695198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12700"/>
            <a:ext cx="8839200" cy="6417141"/>
          </a:xfrm>
          <a:prstGeom prst="rect">
            <a:avLst/>
          </a:prstGeom>
          <a:noFill/>
        </p:spPr>
        <p:txBody>
          <a:bodyPr wrap="square" rtlCol="0">
            <a:spAutoFit/>
          </a:bodyPr>
          <a:lstStyle/>
          <a:p>
            <a:pPr algn="ctr">
              <a:lnSpc>
                <a:spcPct val="150000"/>
              </a:lnSpc>
            </a:pPr>
            <a:r>
              <a:rPr lang="en" sz="2000" b="1" dirty="0">
                <a:solidFill>
                  <a:srgbClr val="FF0000"/>
                </a:solidFill>
                <a:latin typeface="Palatino Linotype" pitchFamily="18" charset="0"/>
              </a:rPr>
              <a:t>Disorders of the smooth muscle part of the esophagus - ACHALASIA ( </a:t>
            </a:r>
            <a:r>
              <a:rPr lang="en" sz="2000" b="1" dirty="0" err="1">
                <a:solidFill>
                  <a:srgbClr val="FF0000"/>
                </a:solidFill>
                <a:latin typeface="Palatino Linotype" pitchFamily="18" charset="0"/>
              </a:rPr>
              <a:t>Achalasia </a:t>
            </a:r>
            <a:r>
              <a:rPr lang="en" sz="2000" b="1" dirty="0">
                <a:solidFill>
                  <a:srgbClr val="FF0000"/>
                </a:solidFill>
                <a:latin typeface="Palatino Linotype" pitchFamily="18" charset="0"/>
              </a:rPr>
              <a:t>)</a:t>
            </a:r>
          </a:p>
          <a:p>
            <a:pPr algn="ctr">
              <a:lnSpc>
                <a:spcPct val="150000"/>
              </a:lnSpc>
            </a:pPr>
            <a:endParaRPr lang="x-none" sz="2000" dirty="0">
              <a:latin typeface="Palatino Linotype" pitchFamily="18" charset="0"/>
            </a:endParaRPr>
          </a:p>
          <a:p>
            <a:pPr marL="285750" indent="-285750">
              <a:lnSpc>
                <a:spcPct val="150000"/>
              </a:lnSpc>
              <a:buFont typeface="Wingdings" pitchFamily="2" charset="2"/>
              <a:buChar char="v"/>
            </a:pPr>
            <a:r>
              <a:rPr lang="en" dirty="0" err="1">
                <a:latin typeface="Palatino Linotype" pitchFamily="18" charset="0"/>
              </a:rPr>
              <a:t>Dilation </a:t>
            </a:r>
            <a:r>
              <a:rPr lang="en" dirty="0">
                <a:latin typeface="Palatino Linotype" pitchFamily="18" charset="0"/>
              </a:rPr>
              <a:t>of part of the esophagus from slight to </a:t>
            </a:r>
            <a:r>
              <a:rPr lang="en" dirty="0" err="1">
                <a:latin typeface="Palatino Linotype" pitchFamily="18" charset="0"/>
              </a:rPr>
              <a:t>dilation </a:t>
            </a:r>
            <a:r>
              <a:rPr lang="en" dirty="0">
                <a:latin typeface="Palatino Linotype" pitchFamily="18" charset="0"/>
              </a:rPr>
              <a:t>of the esophagus to more than 15 cm</a:t>
            </a:r>
          </a:p>
          <a:p>
            <a:pPr>
              <a:lnSpc>
                <a:spcPct val="150000"/>
              </a:lnSpc>
            </a:pPr>
            <a:r>
              <a:rPr lang="en" b="1" dirty="0">
                <a:latin typeface="Palatino Linotype" pitchFamily="18" charset="0"/>
              </a:rPr>
              <a:t>ETIOPATHOGENESIS:</a:t>
            </a:r>
          </a:p>
          <a:p>
            <a:pPr marL="285750" indent="-285750">
              <a:lnSpc>
                <a:spcPct val="150000"/>
              </a:lnSpc>
              <a:buFont typeface="Wingdings" pitchFamily="2" charset="2"/>
              <a:buChar char="v"/>
            </a:pPr>
            <a:r>
              <a:rPr lang="en" dirty="0" err="1">
                <a:latin typeface="Palatino Linotype" pitchFamily="18" charset="0"/>
              </a:rPr>
              <a:t>Ganglion cell </a:t>
            </a:r>
            <a:r>
              <a:rPr lang="en" dirty="0">
                <a:latin typeface="Palatino Linotype" pitchFamily="18" charset="0"/>
              </a:rPr>
              <a:t>loss in </a:t>
            </a:r>
            <a:r>
              <a:rPr lang="en" dirty="0" err="1">
                <a:latin typeface="Palatino Linotype" pitchFamily="18" charset="0"/>
              </a:rPr>
              <a:t>the myenteric </a:t>
            </a:r>
            <a:r>
              <a:rPr lang="en" dirty="0">
                <a:latin typeface="Palatino Linotype" pitchFamily="18" charset="0"/>
              </a:rPr>
              <a:t>plexus </a:t>
            </a:r>
            <a:r>
              <a:rPr lang="en" dirty="0" err="1">
                <a:latin typeface="Palatino Linotype" pitchFamily="18" charset="0"/>
              </a:rPr>
              <a:t>of the distal </a:t>
            </a:r>
            <a:r>
              <a:rPr lang="en" dirty="0">
                <a:latin typeface="Palatino Linotype" pitchFamily="18" charset="0"/>
              </a:rPr>
              <a:t>esophagus</a:t>
            </a:r>
          </a:p>
          <a:p>
            <a:pPr>
              <a:lnSpc>
                <a:spcPct val="150000"/>
              </a:lnSpc>
            </a:pPr>
            <a:r>
              <a:rPr lang="en" dirty="0">
                <a:latin typeface="Palatino Linotype" pitchFamily="18" charset="0"/>
              </a:rPr>
              <a:t>Normal count: 6 </a:t>
            </a:r>
            <a:r>
              <a:rPr lang="en" dirty="0" err="1">
                <a:latin typeface="Palatino Linotype" pitchFamily="18" charset="0"/>
              </a:rPr>
              <a:t>ganglion </a:t>
            </a:r>
            <a:r>
              <a:rPr lang="en" dirty="0">
                <a:latin typeface="Palatino Linotype" pitchFamily="18" charset="0"/>
              </a:rPr>
              <a:t>cells per </a:t>
            </a:r>
            <a:r>
              <a:rPr lang="en" dirty="0" err="1">
                <a:latin typeface="Palatino Linotype" pitchFamily="18" charset="0"/>
              </a:rPr>
              <a:t>myenteric </a:t>
            </a:r>
            <a:r>
              <a:rPr lang="en" dirty="0">
                <a:latin typeface="Palatino Linotype" pitchFamily="18" charset="0"/>
              </a:rPr>
              <a:t>plexus</a:t>
            </a:r>
          </a:p>
          <a:p>
            <a:pPr>
              <a:lnSpc>
                <a:spcPct val="150000"/>
              </a:lnSpc>
            </a:pPr>
            <a:r>
              <a:rPr lang="en" dirty="0">
                <a:latin typeface="Palatino Linotype" pitchFamily="18" charset="0"/>
              </a:rPr>
              <a:t>ACHALASIA: 0.33 </a:t>
            </a:r>
            <a:r>
              <a:rPr lang="en" dirty="0" err="1">
                <a:latin typeface="Palatino Linotype" pitchFamily="18" charset="0"/>
              </a:rPr>
              <a:t>ganglion </a:t>
            </a:r>
            <a:r>
              <a:rPr lang="en" dirty="0">
                <a:latin typeface="Palatino Linotype" pitchFamily="18" charset="0"/>
              </a:rPr>
              <a:t>cells per </a:t>
            </a:r>
            <a:r>
              <a:rPr lang="en" dirty="0" err="1">
                <a:latin typeface="Palatino Linotype" pitchFamily="18" charset="0"/>
              </a:rPr>
              <a:t>myenteric </a:t>
            </a:r>
            <a:r>
              <a:rPr lang="en" dirty="0">
                <a:latin typeface="Palatino Linotype" pitchFamily="18" charset="0"/>
              </a:rPr>
              <a:t>plexus</a:t>
            </a:r>
          </a:p>
          <a:p>
            <a:pPr marL="285750" indent="-285750">
              <a:lnSpc>
                <a:spcPct val="150000"/>
              </a:lnSpc>
              <a:buFont typeface="Wingdings" pitchFamily="2" charset="2"/>
              <a:buChar char="v"/>
            </a:pPr>
            <a:r>
              <a:rPr lang="en" dirty="0">
                <a:latin typeface="Palatino Linotype" pitchFamily="18" charset="0"/>
              </a:rPr>
              <a:t>Disappearance </a:t>
            </a:r>
            <a:r>
              <a:rPr lang="en" dirty="0" err="1">
                <a:latin typeface="Palatino Linotype" pitchFamily="18" charset="0"/>
              </a:rPr>
              <a:t>of argyrophilic </a:t>
            </a:r>
            <a:r>
              <a:rPr lang="en" dirty="0">
                <a:latin typeface="Palatino Linotype" pitchFamily="18" charset="0"/>
              </a:rPr>
              <a:t>cells and their </a:t>
            </a:r>
            <a:r>
              <a:rPr lang="en" dirty="0" err="1">
                <a:latin typeface="Palatino Linotype" pitchFamily="18" charset="0"/>
              </a:rPr>
              <a:t>replacement</a:t>
            </a:r>
            <a:r>
              <a:rPr lang="en" dirty="0">
                <a:latin typeface="Palatino Linotype" pitchFamily="18" charset="0"/>
              </a:rPr>
              <a:t> </a:t>
            </a:r>
            <a:r>
              <a:rPr lang="en" dirty="0" err="1">
                <a:latin typeface="Palatino Linotype" pitchFamily="18" charset="0"/>
              </a:rPr>
              <a:t>Schwann </a:t>
            </a:r>
            <a:r>
              <a:rPr lang="en" dirty="0">
                <a:latin typeface="Palatino Linotype" pitchFamily="18" charset="0"/>
              </a:rPr>
              <a:t>cells in </a:t>
            </a:r>
            <a:r>
              <a:rPr lang="en" dirty="0" err="1">
                <a:latin typeface="Palatino Linotype" pitchFamily="18" charset="0"/>
              </a:rPr>
              <a:t>the myenteric </a:t>
            </a:r>
            <a:r>
              <a:rPr lang="en" dirty="0">
                <a:latin typeface="Palatino Linotype" pitchFamily="18" charset="0"/>
              </a:rPr>
              <a:t>plexus</a:t>
            </a:r>
          </a:p>
          <a:p>
            <a:pPr marL="285750" indent="-285750">
              <a:lnSpc>
                <a:spcPct val="150000"/>
              </a:lnSpc>
              <a:buFont typeface="Wingdings" pitchFamily="2" charset="2"/>
              <a:buChar char="v"/>
            </a:pPr>
            <a:r>
              <a:rPr lang="en" dirty="0">
                <a:latin typeface="Palatino Linotype" pitchFamily="18" charset="0"/>
              </a:rPr>
              <a:t>Quantitative and qualitative changes in </a:t>
            </a:r>
            <a:r>
              <a:rPr lang="en" dirty="0" err="1">
                <a:latin typeface="Palatino Linotype" pitchFamily="18" charset="0"/>
              </a:rPr>
              <a:t>dorsal </a:t>
            </a:r>
            <a:r>
              <a:rPr lang="en" dirty="0">
                <a:latin typeface="Palatino Linotype" pitchFamily="18" charset="0"/>
              </a:rPr>
              <a:t>motor </a:t>
            </a:r>
            <a:r>
              <a:rPr lang="en" dirty="0" err="1">
                <a:latin typeface="Palatino Linotype" pitchFamily="18" charset="0"/>
              </a:rPr>
              <a:t>nuclei</a:t>
            </a:r>
            <a:r>
              <a:rPr lang="en" dirty="0">
                <a:latin typeface="Palatino Linotype" pitchFamily="18" charset="0"/>
              </a:rPr>
              <a:t> </a:t>
            </a:r>
            <a:r>
              <a:rPr lang="en" dirty="0" err="1">
                <a:latin typeface="Palatino Linotype" pitchFamily="18" charset="0"/>
              </a:rPr>
              <a:t>vagus</a:t>
            </a:r>
            <a:endParaRPr lang="x-none" dirty="0">
              <a:latin typeface="Palatino Linotype" pitchFamily="18" charset="0"/>
            </a:endParaRPr>
          </a:p>
          <a:p>
            <a:pPr>
              <a:lnSpc>
                <a:spcPct val="150000"/>
              </a:lnSpc>
            </a:pPr>
            <a:r>
              <a:rPr lang="en" b="1" dirty="0">
                <a:latin typeface="Palatino Linotype" pitchFamily="18" charset="0"/>
              </a:rPr>
              <a:t>OPEN QUESTION:</a:t>
            </a:r>
          </a:p>
          <a:p>
            <a:pPr>
              <a:lnSpc>
                <a:spcPct val="150000"/>
              </a:lnSpc>
            </a:pPr>
            <a:r>
              <a:rPr lang="en" b="1" dirty="0">
                <a:latin typeface="Palatino Linotype" pitchFamily="18" charset="0"/>
              </a:rPr>
              <a:t>The disease begins primarily at the brain or </a:t>
            </a:r>
            <a:r>
              <a:rPr lang="en" b="1" dirty="0" err="1">
                <a:latin typeface="Palatino Linotype" pitchFamily="18" charset="0"/>
              </a:rPr>
              <a:t>myenteric level</a:t>
            </a:r>
            <a:r>
              <a:rPr lang="en" b="1" dirty="0">
                <a:latin typeface="Palatino Linotype" pitchFamily="18" charset="0"/>
              </a:rPr>
              <a:t> esophageal </a:t>
            </a:r>
            <a:r>
              <a:rPr lang="en" b="1" dirty="0" err="1">
                <a:latin typeface="Palatino Linotype" pitchFamily="18" charset="0"/>
              </a:rPr>
              <a:t>plexus </a:t>
            </a:r>
            <a:r>
              <a:rPr lang="en" b="1" dirty="0">
                <a:latin typeface="Palatino Linotype" pitchFamily="18" charset="0"/>
              </a:rPr>
              <a:t>?</a:t>
            </a:r>
            <a:endParaRPr lang="x-none" b="1" dirty="0"/>
          </a:p>
        </p:txBody>
      </p:sp>
    </p:spTree>
    <p:extLst>
      <p:ext uri="{BB962C8B-B14F-4D97-AF65-F5344CB8AC3E}">
        <p14:creationId xmlns="" xmlns:p14="http://schemas.microsoft.com/office/powerpoint/2010/main" val="5834312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3525191980"/>
              </p:ext>
            </p:extLst>
          </p:nvPr>
        </p:nvGraphicFramePr>
        <p:xfrm>
          <a:off x="99867" y="279400"/>
          <a:ext cx="9144000" cy="6339840"/>
        </p:xfrm>
        <a:graphic>
          <a:graphicData uri="http://schemas.openxmlformats.org/drawingml/2006/table">
            <a:tbl>
              <a:tblPr firstRow="1" bandRow="1">
                <a:tableStyleId>{5C22544A-7EE6-4342-B048-85BDC9FD1C3A}</a:tableStyleId>
              </a:tblPr>
              <a:tblGrid>
                <a:gridCol w="3429000">
                  <a:extLst>
                    <a:ext uri="{9D8B030D-6E8A-4147-A177-3AD203B41FA5}">
                      <a16:colId xmlns="" xmlns:a16="http://schemas.microsoft.com/office/drawing/2014/main" val="20000"/>
                    </a:ext>
                  </a:extLst>
                </a:gridCol>
                <a:gridCol w="5715000">
                  <a:extLst>
                    <a:ext uri="{9D8B030D-6E8A-4147-A177-3AD203B41FA5}">
                      <a16:colId xmlns="" xmlns:a16="http://schemas.microsoft.com/office/drawing/2014/main" val="20001"/>
                    </a:ext>
                  </a:extLst>
                </a:gridCol>
              </a:tblGrid>
              <a:tr h="370840">
                <a:tc>
                  <a:txBody>
                    <a:bodyPr/>
                    <a:lstStyle/>
                    <a:p>
                      <a:r>
                        <a:rPr lang="en" dirty="0">
                          <a:latin typeface="Palatino Linotype" pitchFamily="18" charset="0"/>
                        </a:rPr>
                        <a:t>Illness</a:t>
                      </a:r>
                    </a:p>
                  </a:txBody>
                  <a:tcPr/>
                </a:tc>
                <a:tc>
                  <a:txBody>
                    <a:bodyPr/>
                    <a:lstStyle/>
                    <a:p>
                      <a:r>
                        <a:rPr lang="en" dirty="0">
                          <a:latin typeface="Palatino Linotype" pitchFamily="18" charset="0"/>
                        </a:rPr>
                        <a:t>Mechanism of symptoms</a:t>
                      </a:r>
                    </a:p>
                  </a:txBody>
                  <a:tcPr/>
                </a:tc>
                <a:extLst>
                  <a:ext uri="{0D108BD9-81ED-4DB2-BD59-A6C34878D82A}">
                    <a16:rowId xmlns="" xmlns:a16="http://schemas.microsoft.com/office/drawing/2014/main" val="10000"/>
                  </a:ext>
                </a:extLst>
              </a:tr>
              <a:tr h="370840">
                <a:tc>
                  <a:txBody>
                    <a:bodyPr/>
                    <a:lstStyle/>
                    <a:p>
                      <a:r>
                        <a:rPr lang="en" dirty="0">
                          <a:latin typeface="Palatino Linotype" pitchFamily="18" charset="0"/>
                        </a:rPr>
                        <a:t>Thickness</a:t>
                      </a:r>
                    </a:p>
                  </a:txBody>
                  <a:tcPr/>
                </a:tc>
                <a:tc>
                  <a:txBody>
                    <a:bodyPr/>
                    <a:lstStyle/>
                    <a:p>
                      <a:r>
                        <a:rPr lang="en" dirty="0">
                          <a:latin typeface="Palatino Linotype" pitchFamily="18" charset="0"/>
                        </a:rPr>
                        <a:t>↑ intra-abdominal pressure</a:t>
                      </a:r>
                    </a:p>
                  </a:txBody>
                  <a:tcPr/>
                </a:tc>
                <a:extLst>
                  <a:ext uri="{0D108BD9-81ED-4DB2-BD59-A6C34878D82A}">
                    <a16:rowId xmlns="" xmlns:a16="http://schemas.microsoft.com/office/drawing/2014/main" val="10001"/>
                  </a:ext>
                </a:extLst>
              </a:tr>
              <a:tr h="629920">
                <a:tc>
                  <a:txBody>
                    <a:bodyPr/>
                    <a:lstStyle/>
                    <a:p>
                      <a:r>
                        <a:rPr lang="en" dirty="0">
                          <a:latin typeface="Palatino Linotype" pitchFamily="18" charset="0"/>
                        </a:rPr>
                        <a:t>Pregnancy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 dirty="0">
                          <a:latin typeface="Palatino Linotype" pitchFamily="18" charset="0"/>
                        </a:rPr>
                        <a:t>↑ intra-abdominal pressure and ↓ </a:t>
                      </a:r>
                      <a:r>
                        <a:rPr lang="en" baseline="0" dirty="0">
                          <a:latin typeface="Palatino Linotype" pitchFamily="18" charset="0"/>
                        </a:rPr>
                        <a:t>lower esophageal sphincter pressure (estrogen)</a:t>
                      </a:r>
                      <a:endParaRPr lang="x-none" dirty="0">
                        <a:latin typeface="Palatino Linotype" pitchFamily="18" charset="0"/>
                      </a:endParaRPr>
                    </a:p>
                    <a:p>
                      <a:endParaRPr lang="x-none" dirty="0">
                        <a:latin typeface="Palatino Linotype" pitchFamily="18" charset="0"/>
                      </a:endParaRPr>
                    </a:p>
                  </a:txBody>
                  <a:tcPr/>
                </a:tc>
                <a:extLst>
                  <a:ext uri="{0D108BD9-81ED-4DB2-BD59-A6C34878D82A}">
                    <a16:rowId xmlns="" xmlns:a16="http://schemas.microsoft.com/office/drawing/2014/main" val="10002"/>
                  </a:ext>
                </a:extLst>
              </a:tr>
              <a:tr h="370840">
                <a:tc>
                  <a:txBody>
                    <a:bodyPr/>
                    <a:lstStyle/>
                    <a:p>
                      <a:r>
                        <a:rPr lang="en" dirty="0">
                          <a:latin typeface="Palatino Linotype" pitchFamily="18" charset="0"/>
                        </a:rPr>
                        <a:t>Coronary </a:t>
                      </a:r>
                      <a:r>
                        <a:rPr lang="en" baseline="0" dirty="0">
                          <a:latin typeface="Palatino Linotype" pitchFamily="18" charset="0"/>
                        </a:rPr>
                        <a:t>disease</a:t>
                      </a:r>
                      <a:endParaRPr lang="x-none" dirty="0">
                        <a:latin typeface="Palatino Linotype" pitchFamily="18" charset="0"/>
                      </a:endParaRPr>
                    </a:p>
                  </a:txBody>
                  <a:tcPr/>
                </a:tc>
                <a:tc>
                  <a:txBody>
                    <a:bodyPr/>
                    <a:lstStyle/>
                    <a:p>
                      <a:r>
                        <a:rPr lang="en" dirty="0">
                          <a:latin typeface="Palatino Linotype" pitchFamily="18" charset="0"/>
                        </a:rPr>
                        <a:t>Therapy </a:t>
                      </a:r>
                      <a:r>
                        <a:rPr lang="en" baseline="0" dirty="0">
                          <a:latin typeface="Palatino Linotype" pitchFamily="18" charset="0"/>
                        </a:rPr>
                        <a:t>with nitrates and </a:t>
                      </a:r>
                      <a:r>
                        <a:rPr lang="en" baseline="0" dirty="0" err="1">
                          <a:latin typeface="Palatino Linotype" pitchFamily="18" charset="0"/>
                        </a:rPr>
                        <a:t>antagonists</a:t>
                      </a:r>
                      <a:r>
                        <a:rPr lang="en" baseline="0" dirty="0">
                          <a:latin typeface="Palatino Linotype" pitchFamily="18" charset="0"/>
                        </a:rPr>
                        <a:t> </a:t>
                      </a:r>
                      <a:r>
                        <a:rPr lang="en" baseline="0" dirty="0" err="1">
                          <a:latin typeface="Palatino Linotype" pitchFamily="18" charset="0"/>
                        </a:rPr>
                        <a:t>of calcium </a:t>
                      </a:r>
                      <a:r>
                        <a:rPr lang="en" baseline="0" dirty="0">
                          <a:latin typeface="Palatino Linotype" pitchFamily="18" charset="0"/>
                        </a:rPr>
                        <a:t>which </a:t>
                      </a:r>
                      <a:r>
                        <a:rPr lang="en" dirty="0">
                          <a:latin typeface="Palatino Linotype" pitchFamily="18" charset="0"/>
                        </a:rPr>
                        <a:t>↓ </a:t>
                      </a:r>
                      <a:r>
                        <a:rPr lang="en" baseline="0" dirty="0">
                          <a:latin typeface="Palatino Linotype" pitchFamily="18" charset="0"/>
                        </a:rPr>
                        <a:t>lower esophageal sphincter pressure</a:t>
                      </a:r>
                      <a:endParaRPr lang="x-none" dirty="0">
                        <a:latin typeface="Palatino Linotype" pitchFamily="18" charset="0"/>
                      </a:endParaRPr>
                    </a:p>
                  </a:txBody>
                  <a:tcPr/>
                </a:tc>
                <a:extLst>
                  <a:ext uri="{0D108BD9-81ED-4DB2-BD59-A6C34878D82A}">
                    <a16:rowId xmlns="" xmlns:a16="http://schemas.microsoft.com/office/drawing/2014/main" val="10003"/>
                  </a:ext>
                </a:extLst>
              </a:tr>
              <a:tr h="370840">
                <a:tc>
                  <a:txBody>
                    <a:bodyPr/>
                    <a:lstStyle/>
                    <a:p>
                      <a:r>
                        <a:rPr lang="en" dirty="0">
                          <a:latin typeface="Palatino Linotype" pitchFamily="18" charset="0"/>
                        </a:rPr>
                        <a:t>Diabetes </a:t>
                      </a:r>
                      <a:r>
                        <a:rPr lang="en" baseline="0" dirty="0">
                          <a:latin typeface="Palatino Linotype" pitchFamily="18" charset="0"/>
                        </a:rPr>
                        <a:t>_</a:t>
                      </a:r>
                      <a:endParaRPr lang="x-none" dirty="0">
                        <a:latin typeface="Palatino Linotype" pitchFamily="18" charset="0"/>
                      </a:endParaRPr>
                    </a:p>
                  </a:txBody>
                  <a:tcPr/>
                </a:tc>
                <a:tc>
                  <a:txBody>
                    <a:bodyPr/>
                    <a:lstStyle/>
                    <a:p>
                      <a:r>
                        <a:rPr lang="en" dirty="0">
                          <a:latin typeface="Palatino Linotype" pitchFamily="18" charset="0"/>
                        </a:rPr>
                        <a:t>Prolonged gastric emptying (autonomic neuropathy)</a:t>
                      </a:r>
                    </a:p>
                  </a:txBody>
                  <a:tcPr/>
                </a:tc>
                <a:extLst>
                  <a:ext uri="{0D108BD9-81ED-4DB2-BD59-A6C34878D82A}">
                    <a16:rowId xmlns="" xmlns:a16="http://schemas.microsoft.com/office/drawing/2014/main" val="10004"/>
                  </a:ext>
                </a:extLst>
              </a:tr>
              <a:tr h="370840">
                <a:tc>
                  <a:txBody>
                    <a:bodyPr/>
                    <a:lstStyle/>
                    <a:p>
                      <a:r>
                        <a:rPr lang="en" dirty="0" err="1">
                          <a:latin typeface="Palatino Linotype" pitchFamily="18" charset="0"/>
                        </a:rPr>
                        <a:t>Duodenal</a:t>
                      </a:r>
                      <a:r>
                        <a:rPr lang="en" dirty="0">
                          <a:latin typeface="Palatino Linotype" pitchFamily="18" charset="0"/>
                        </a:rPr>
                        <a:t> </a:t>
                      </a:r>
                      <a:r>
                        <a:rPr lang="en" dirty="0" err="1">
                          <a:latin typeface="Palatino Linotype" pitchFamily="18" charset="0"/>
                        </a:rPr>
                        <a:t>ulcer </a:t>
                      </a:r>
                      <a:r>
                        <a:rPr lang="en" dirty="0">
                          <a:latin typeface="Palatino Linotype" pitchFamily="18" charset="0"/>
                        </a:rPr>
                        <a:t>/ </a:t>
                      </a:r>
                      <a:r>
                        <a:rPr lang="en" dirty="0" err="1">
                          <a:latin typeface="Palatino Linotype" pitchFamily="18" charset="0"/>
                        </a:rPr>
                        <a:t>bulbostenosis</a:t>
                      </a:r>
                      <a:endParaRPr lang="x-none" dirty="0">
                        <a:latin typeface="Palatino Linotype" pitchFamily="18" charset="0"/>
                      </a:endParaRPr>
                    </a:p>
                  </a:txBody>
                  <a:tcPr/>
                </a:tc>
                <a:tc>
                  <a:txBody>
                    <a:bodyPr/>
                    <a:lstStyle/>
                    <a:p>
                      <a:r>
                        <a:rPr lang="en" dirty="0">
                          <a:latin typeface="Palatino Linotype" pitchFamily="18" charset="0"/>
                        </a:rPr>
                        <a:t>Overlap of symptoms and difficulty emptying the stomach</a:t>
                      </a:r>
                    </a:p>
                  </a:txBody>
                  <a:tcPr/>
                </a:tc>
                <a:extLst>
                  <a:ext uri="{0D108BD9-81ED-4DB2-BD59-A6C34878D82A}">
                    <a16:rowId xmlns="" xmlns:a16="http://schemas.microsoft.com/office/drawing/2014/main" val="10005"/>
                  </a:ext>
                </a:extLst>
              </a:tr>
              <a:tr h="370840">
                <a:tc>
                  <a:txBody>
                    <a:bodyPr/>
                    <a:lstStyle/>
                    <a:p>
                      <a:r>
                        <a:rPr lang="en" dirty="0" err="1">
                          <a:latin typeface="Palatino Linotype" pitchFamily="18" charset="0"/>
                        </a:rPr>
                        <a:t>Cancer of </a:t>
                      </a:r>
                      <a:r>
                        <a:rPr lang="en" dirty="0">
                          <a:latin typeface="Palatino Linotype" pitchFamily="18" charset="0"/>
                        </a:rPr>
                        <a:t>the stomach or </a:t>
                      </a:r>
                      <a:r>
                        <a:rPr lang="en" dirty="0" err="1">
                          <a:latin typeface="Palatino Linotype" pitchFamily="18" charset="0"/>
                        </a:rPr>
                        <a:t>cardia</a:t>
                      </a:r>
                      <a:endParaRPr lang="x-none" dirty="0">
                        <a:latin typeface="Palatino Linotype" pitchFamily="18" charset="0"/>
                      </a:endParaRPr>
                    </a:p>
                  </a:txBody>
                  <a:tcPr/>
                </a:tc>
                <a:tc>
                  <a:txBody>
                    <a:bodyPr/>
                    <a:lstStyle/>
                    <a:p>
                      <a:r>
                        <a:rPr lang="en" dirty="0">
                          <a:latin typeface="Palatino Linotype" pitchFamily="18" charset="0"/>
                        </a:rPr>
                        <a:t>Difficulty emptying the stomach and esophagus (retention of food)</a:t>
                      </a:r>
                    </a:p>
                  </a:txBody>
                  <a:tcPr/>
                </a:tc>
                <a:extLst>
                  <a:ext uri="{0D108BD9-81ED-4DB2-BD59-A6C34878D82A}">
                    <a16:rowId xmlns="" xmlns:a16="http://schemas.microsoft.com/office/drawing/2014/main" val="10006"/>
                  </a:ext>
                </a:extLst>
              </a:tr>
              <a:tr h="370840">
                <a:tc>
                  <a:txBody>
                    <a:bodyPr/>
                    <a:lstStyle/>
                    <a:p>
                      <a:r>
                        <a:rPr lang="en" dirty="0" err="1">
                          <a:latin typeface="Palatino Linotype" pitchFamily="18" charset="0"/>
                        </a:rPr>
                        <a:t>Rheumatoid </a:t>
                      </a:r>
                      <a:r>
                        <a:rPr lang="en" dirty="0">
                          <a:latin typeface="Palatino Linotype" pitchFamily="18" charset="0"/>
                        </a:rPr>
                        <a:t>arthritis</a:t>
                      </a:r>
                    </a:p>
                  </a:txBody>
                  <a:tcPr/>
                </a:tc>
                <a:tc>
                  <a:txBody>
                    <a:bodyPr/>
                    <a:lstStyle/>
                    <a:p>
                      <a:r>
                        <a:rPr lang="en" dirty="0" err="1">
                          <a:latin typeface="Palatino Linotype" pitchFamily="18" charset="0"/>
                        </a:rPr>
                        <a:t>Th </a:t>
                      </a:r>
                      <a:r>
                        <a:rPr lang="en" dirty="0">
                          <a:latin typeface="Palatino Linotype" pitchFamily="18" charset="0"/>
                        </a:rPr>
                        <a:t>NSAIDs and damage to the esophageal </a:t>
                      </a:r>
                      <a:r>
                        <a:rPr lang="en" dirty="0" err="1">
                          <a:latin typeface="Palatino Linotype" pitchFamily="18" charset="0"/>
                        </a:rPr>
                        <a:t>mucosa</a:t>
                      </a:r>
                    </a:p>
                  </a:txBody>
                  <a:tcPr/>
                </a:tc>
                <a:extLst>
                  <a:ext uri="{0D108BD9-81ED-4DB2-BD59-A6C34878D82A}">
                    <a16:rowId xmlns="" xmlns:a16="http://schemas.microsoft.com/office/drawing/2014/main" val="10007"/>
                  </a:ext>
                </a:extLst>
              </a:tr>
              <a:tr h="370840">
                <a:tc>
                  <a:txBody>
                    <a:bodyPr/>
                    <a:lstStyle/>
                    <a:p>
                      <a:r>
                        <a:rPr lang="en" dirty="0" err="1">
                          <a:latin typeface="Palatino Linotype" pitchFamily="18" charset="0"/>
                        </a:rPr>
                        <a:t>Sicc </a:t>
                      </a:r>
                      <a:r>
                        <a:rPr lang="en" dirty="0">
                          <a:latin typeface="Palatino Linotype" pitchFamily="18" charset="0"/>
                        </a:rPr>
                        <a:t>- syndrome</a:t>
                      </a:r>
                    </a:p>
                  </a:txBody>
                  <a:tcPr/>
                </a:tc>
                <a:tc>
                  <a:txBody>
                    <a:bodyPr/>
                    <a:lstStyle/>
                    <a:p>
                      <a:r>
                        <a:rPr lang="en" dirty="0">
                          <a:latin typeface="Palatino Linotype" pitchFamily="18" charset="0"/>
                        </a:rPr>
                        <a:t>Reduced </a:t>
                      </a:r>
                      <a:r>
                        <a:rPr lang="en" dirty="0" err="1">
                          <a:latin typeface="Palatino Linotype" pitchFamily="18" charset="0"/>
                        </a:rPr>
                        <a:t>salivation </a:t>
                      </a:r>
                      <a:r>
                        <a:rPr lang="en" dirty="0">
                          <a:latin typeface="Palatino Linotype" pitchFamily="18" charset="0"/>
                        </a:rPr>
                        <a:t>and elimination of esophageal contents and acid </a:t>
                      </a:r>
                      <a:r>
                        <a:rPr lang="en" dirty="0" err="1">
                          <a:latin typeface="Palatino Linotype" pitchFamily="18" charset="0"/>
                        </a:rPr>
                        <a:t>neutralization</a:t>
                      </a:r>
                    </a:p>
                  </a:txBody>
                  <a:tcPr/>
                </a:tc>
                <a:extLst>
                  <a:ext uri="{0D108BD9-81ED-4DB2-BD59-A6C34878D82A}">
                    <a16:rowId xmlns="" xmlns:a16="http://schemas.microsoft.com/office/drawing/2014/main" val="10008"/>
                  </a:ext>
                </a:extLst>
              </a:tr>
              <a:tr h="370840">
                <a:tc>
                  <a:txBody>
                    <a:bodyPr/>
                    <a:lstStyle/>
                    <a:p>
                      <a:r>
                        <a:rPr lang="en" dirty="0">
                          <a:latin typeface="Palatino Linotype" pitchFamily="18" charset="0"/>
                        </a:rPr>
                        <a:t>Systemic sclerosis and CREST syndrome</a:t>
                      </a:r>
                    </a:p>
                  </a:txBody>
                  <a:tcPr/>
                </a:tc>
                <a:tc>
                  <a:txBody>
                    <a:bodyPr/>
                    <a:lstStyle/>
                    <a:p>
                      <a:r>
                        <a:rPr lang="en" dirty="0">
                          <a:latin typeface="Palatino Linotype" pitchFamily="18" charset="0"/>
                        </a:rPr>
                        <a:t>Decreased </a:t>
                      </a:r>
                      <a:r>
                        <a:rPr lang="en" dirty="0" err="1">
                          <a:latin typeface="Palatino Linotype" pitchFamily="18" charset="0"/>
                        </a:rPr>
                        <a:t>peristalsis </a:t>
                      </a:r>
                      <a:r>
                        <a:rPr lang="en" dirty="0">
                          <a:latin typeface="Palatino Linotype" pitchFamily="18" charset="0"/>
                        </a:rPr>
                        <a:t>and elimination of esophageal contents</a:t>
                      </a:r>
                    </a:p>
                  </a:txBody>
                  <a:tcPr/>
                </a:tc>
                <a:extLst>
                  <a:ext uri="{0D108BD9-81ED-4DB2-BD59-A6C34878D82A}">
                    <a16:rowId xmlns="" xmlns:a16="http://schemas.microsoft.com/office/drawing/2014/main" val="10009"/>
                  </a:ext>
                </a:extLst>
              </a:tr>
              <a:tr h="370840">
                <a:tc>
                  <a:txBody>
                    <a:bodyPr/>
                    <a:lstStyle/>
                    <a:p>
                      <a:r>
                        <a:rPr lang="en" dirty="0" err="1">
                          <a:latin typeface="Palatino Linotype" pitchFamily="18" charset="0"/>
                        </a:rPr>
                        <a:t>Achalasia</a:t>
                      </a:r>
                      <a:endParaRPr lang="x-none" dirty="0">
                        <a:latin typeface="Palatino Linotype" pitchFamily="18" charset="0"/>
                      </a:endParaRPr>
                    </a:p>
                  </a:txBody>
                  <a:tcPr/>
                </a:tc>
                <a:tc>
                  <a:txBody>
                    <a:bodyPr/>
                    <a:lstStyle/>
                    <a:p>
                      <a:r>
                        <a:rPr lang="en" dirty="0" err="1">
                          <a:latin typeface="Palatino Linotype" pitchFamily="18" charset="0"/>
                        </a:rPr>
                        <a:t>Disruption</a:t>
                      </a:r>
                      <a:r>
                        <a:rPr lang="en" dirty="0">
                          <a:latin typeface="Palatino Linotype" pitchFamily="18" charset="0"/>
                        </a:rPr>
                        <a:t> </a:t>
                      </a:r>
                      <a:r>
                        <a:rPr lang="en" dirty="0" err="1">
                          <a:latin typeface="Palatino Linotype" pitchFamily="18" charset="0"/>
                        </a:rPr>
                        <a:t>antireflux </a:t>
                      </a:r>
                      <a:r>
                        <a:rPr lang="en" dirty="0">
                          <a:latin typeface="Palatino Linotype" pitchFamily="18" charset="0"/>
                        </a:rPr>
                        <a:t>barriers</a:t>
                      </a:r>
                    </a:p>
                  </a:txBody>
                  <a:tcPr/>
                </a:tc>
                <a:extLst>
                  <a:ext uri="{0D108BD9-81ED-4DB2-BD59-A6C34878D82A}">
                    <a16:rowId xmlns="" xmlns:a16="http://schemas.microsoft.com/office/drawing/2014/main" val="10010"/>
                  </a:ext>
                </a:extLst>
              </a:tr>
              <a:tr h="370840">
                <a:tc>
                  <a:txBody>
                    <a:bodyPr/>
                    <a:lstStyle/>
                    <a:p>
                      <a:r>
                        <a:rPr lang="en" dirty="0" err="1">
                          <a:latin typeface="Palatino Linotype" pitchFamily="18" charset="0"/>
                        </a:rPr>
                        <a:t>Zollinger </a:t>
                      </a:r>
                      <a:r>
                        <a:rPr lang="en" dirty="0">
                          <a:latin typeface="Palatino Linotype" pitchFamily="18" charset="0"/>
                        </a:rPr>
                        <a:t>- </a:t>
                      </a:r>
                      <a:r>
                        <a:rPr lang="en" dirty="0" err="1">
                          <a:latin typeface="Palatino Linotype" pitchFamily="18" charset="0"/>
                        </a:rPr>
                        <a:t>Ellison </a:t>
                      </a:r>
                      <a:r>
                        <a:rPr lang="en" dirty="0">
                          <a:latin typeface="Palatino Linotype" pitchFamily="18" charset="0"/>
                        </a:rPr>
                        <a:t>syndrome</a:t>
                      </a:r>
                    </a:p>
                  </a:txBody>
                  <a:tcPr/>
                </a:tc>
                <a:tc>
                  <a:txBody>
                    <a:bodyPr/>
                    <a:lstStyle/>
                    <a:p>
                      <a:r>
                        <a:rPr lang="en" dirty="0">
                          <a:latin typeface="Palatino Linotype" pitchFamily="18" charset="0"/>
                        </a:rPr>
                        <a:t>Increased acid secretion</a:t>
                      </a:r>
                    </a:p>
                  </a:txBody>
                  <a:tcPr/>
                </a:tc>
                <a:extLst>
                  <a:ext uri="{0D108BD9-81ED-4DB2-BD59-A6C34878D82A}">
                    <a16:rowId xmlns="" xmlns:a16="http://schemas.microsoft.com/office/drawing/2014/main" val="10011"/>
                  </a:ext>
                </a:extLst>
              </a:tr>
            </a:tbl>
          </a:graphicData>
        </a:graphic>
      </p:graphicFrame>
      <p:sp>
        <p:nvSpPr>
          <p:cNvPr id="3" name="TextBox 2"/>
          <p:cNvSpPr txBox="1"/>
          <p:nvPr/>
        </p:nvSpPr>
        <p:spPr>
          <a:xfrm>
            <a:off x="199734" y="0"/>
            <a:ext cx="8944266" cy="369332"/>
          </a:xfrm>
          <a:prstGeom prst="rect">
            <a:avLst/>
          </a:prstGeom>
          <a:noFill/>
        </p:spPr>
        <p:txBody>
          <a:bodyPr wrap="square" rtlCol="0">
            <a:spAutoFit/>
          </a:bodyPr>
          <a:lstStyle/>
          <a:p>
            <a:pPr algn="ctr"/>
            <a:r>
              <a:rPr lang="en" b="1" dirty="0">
                <a:latin typeface="Palatino Linotype" pitchFamily="18" charset="0"/>
              </a:rPr>
              <a:t>Diseases that may be associated with GERD</a:t>
            </a:r>
          </a:p>
        </p:txBody>
      </p:sp>
    </p:spTree>
    <p:extLst>
      <p:ext uri="{BB962C8B-B14F-4D97-AF65-F5344CB8AC3E}">
        <p14:creationId xmlns="" xmlns:p14="http://schemas.microsoft.com/office/powerpoint/2010/main" val="32039194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939226760"/>
              </p:ext>
            </p:extLst>
          </p:nvPr>
        </p:nvGraphicFramePr>
        <p:xfrm>
          <a:off x="0" y="14785"/>
          <a:ext cx="6096000" cy="1112520"/>
        </p:xfrm>
        <a:graphic>
          <a:graphicData uri="http://schemas.openxmlformats.org/drawingml/2006/table">
            <a:tbl>
              <a:tblPr firstRow="1" bandRow="1">
                <a:tableStyleId>{5C22544A-7EE6-4342-B048-85BDC9FD1C3A}</a:tableStyleId>
              </a:tblPr>
              <a:tblGrid>
                <a:gridCol w="3048000">
                  <a:extLst>
                    <a:ext uri="{9D8B030D-6E8A-4147-A177-3AD203B41FA5}">
                      <a16:colId xmlns="" xmlns:a16="http://schemas.microsoft.com/office/drawing/2014/main" val="20000"/>
                    </a:ext>
                  </a:extLst>
                </a:gridCol>
                <a:gridCol w="3048000">
                  <a:extLst>
                    <a:ext uri="{9D8B030D-6E8A-4147-A177-3AD203B41FA5}">
                      <a16:colId xmlns="" xmlns:a16="http://schemas.microsoft.com/office/drawing/2014/main" val="20001"/>
                    </a:ext>
                  </a:extLst>
                </a:gridCol>
              </a:tblGrid>
              <a:tr h="370840">
                <a:tc gridSpan="2">
                  <a:txBody>
                    <a:bodyPr/>
                    <a:lstStyle/>
                    <a:p>
                      <a:pPr algn="ctr"/>
                      <a:r>
                        <a:rPr lang="en" dirty="0">
                          <a:latin typeface="Palatino Linotype" pitchFamily="18" charset="0"/>
                        </a:rPr>
                        <a:t>Alarming symptoms of GERD</a:t>
                      </a:r>
                    </a:p>
                  </a:txBody>
                  <a:tcPr/>
                </a:tc>
                <a:tc hMerge="1">
                  <a:txBody>
                    <a:bodyPr/>
                    <a:lstStyle/>
                    <a:p>
                      <a:endParaRPr lang="x-none"/>
                    </a:p>
                  </a:txBody>
                  <a:tcPr/>
                </a:tc>
                <a:extLst>
                  <a:ext uri="{0D108BD9-81ED-4DB2-BD59-A6C34878D82A}">
                    <a16:rowId xmlns="" xmlns:a16="http://schemas.microsoft.com/office/drawing/2014/main" val="10000"/>
                  </a:ext>
                </a:extLst>
              </a:tr>
              <a:tr h="370840">
                <a:tc>
                  <a:txBody>
                    <a:bodyPr/>
                    <a:lstStyle/>
                    <a:p>
                      <a:r>
                        <a:rPr lang="en" dirty="0" err="1">
                          <a:latin typeface="Palatino Linotype" pitchFamily="18" charset="0"/>
                        </a:rPr>
                        <a:t>Dysphagia</a:t>
                      </a:r>
                      <a:endParaRPr lang="x-none" dirty="0">
                        <a:latin typeface="Palatino Linotype" pitchFamily="18" charset="0"/>
                      </a:endParaRPr>
                    </a:p>
                  </a:txBody>
                  <a:tcPr/>
                </a:tc>
                <a:tc>
                  <a:txBody>
                    <a:bodyPr/>
                    <a:lstStyle/>
                    <a:p>
                      <a:r>
                        <a:rPr lang="en" dirty="0">
                          <a:latin typeface="Palatino Linotype" pitchFamily="18" charset="0"/>
                        </a:rPr>
                        <a:t>Anemia</a:t>
                      </a:r>
                    </a:p>
                  </a:txBody>
                  <a:tcPr/>
                </a:tc>
                <a:extLst>
                  <a:ext uri="{0D108BD9-81ED-4DB2-BD59-A6C34878D82A}">
                    <a16:rowId xmlns="" xmlns:a16="http://schemas.microsoft.com/office/drawing/2014/main" val="10001"/>
                  </a:ext>
                </a:extLst>
              </a:tr>
              <a:tr h="370840">
                <a:tc>
                  <a:txBody>
                    <a:bodyPr/>
                    <a:lstStyle/>
                    <a:p>
                      <a:r>
                        <a:rPr lang="en" dirty="0">
                          <a:latin typeface="Palatino Linotype" pitchFamily="18" charset="0"/>
                        </a:rPr>
                        <a:t>Weight loss</a:t>
                      </a:r>
                    </a:p>
                  </a:txBody>
                  <a:tcPr/>
                </a:tc>
                <a:tc>
                  <a:txBody>
                    <a:bodyPr/>
                    <a:lstStyle/>
                    <a:p>
                      <a:r>
                        <a:rPr lang="en" dirty="0">
                          <a:latin typeface="Palatino Linotype" pitchFamily="18" charset="0"/>
                        </a:rPr>
                        <a:t>Bleeding</a:t>
                      </a:r>
                    </a:p>
                  </a:txBody>
                  <a:tcPr/>
                </a:tc>
                <a:extLst>
                  <a:ext uri="{0D108BD9-81ED-4DB2-BD59-A6C34878D82A}">
                    <a16:rowId xmlns="" xmlns:a16="http://schemas.microsoft.com/office/drawing/2014/main" val="10002"/>
                  </a:ext>
                </a:extLst>
              </a:tr>
            </a:tbl>
          </a:graphicData>
        </a:graphic>
      </p:graphicFrame>
      <p:sp>
        <p:nvSpPr>
          <p:cNvPr id="3" name="TextBox 2"/>
          <p:cNvSpPr txBox="1"/>
          <p:nvPr/>
        </p:nvSpPr>
        <p:spPr>
          <a:xfrm>
            <a:off x="0" y="1143000"/>
            <a:ext cx="8839200" cy="4524315"/>
          </a:xfrm>
          <a:prstGeom prst="rect">
            <a:avLst/>
          </a:prstGeom>
          <a:noFill/>
        </p:spPr>
        <p:txBody>
          <a:bodyPr wrap="square" rtlCol="0">
            <a:spAutoFit/>
          </a:bodyPr>
          <a:lstStyle/>
          <a:p>
            <a:pPr>
              <a:lnSpc>
                <a:spcPct val="150000"/>
              </a:lnSpc>
            </a:pPr>
            <a:r>
              <a:rPr lang="en" sz="1600" b="1" dirty="0">
                <a:latin typeface="Palatino Linotype" pitchFamily="18" charset="0"/>
              </a:rPr>
              <a:t>Diagnosis of GERD:</a:t>
            </a:r>
          </a:p>
          <a:p>
            <a:pPr marL="285750" indent="-285750">
              <a:lnSpc>
                <a:spcPct val="150000"/>
              </a:lnSpc>
              <a:buFont typeface="Arial" pitchFamily="34" charset="0"/>
              <a:buChar char="•"/>
            </a:pPr>
            <a:r>
              <a:rPr lang="en" sz="1600" dirty="0">
                <a:latin typeface="Palatino Linotype" pitchFamily="18" charset="0"/>
              </a:rPr>
              <a:t>Anamnesis</a:t>
            </a:r>
          </a:p>
          <a:p>
            <a:pPr marL="285750" indent="-285750">
              <a:lnSpc>
                <a:spcPct val="150000"/>
              </a:lnSpc>
              <a:buFont typeface="Arial" pitchFamily="34" charset="0"/>
              <a:buChar char="•"/>
            </a:pPr>
            <a:r>
              <a:rPr lang="en" sz="1600" dirty="0" err="1">
                <a:latin typeface="Palatino Linotype" pitchFamily="18" charset="0"/>
              </a:rPr>
              <a:t>Endoscopic </a:t>
            </a:r>
            <a:r>
              <a:rPr lang="en" sz="1600" dirty="0">
                <a:latin typeface="Palatino Linotype" pitchFamily="18" charset="0"/>
              </a:rPr>
              <a:t>examination</a:t>
            </a:r>
          </a:p>
          <a:p>
            <a:pPr>
              <a:lnSpc>
                <a:spcPct val="150000"/>
              </a:lnSpc>
            </a:pPr>
            <a:r>
              <a:rPr lang="en" sz="1600" b="1" dirty="0">
                <a:latin typeface="Palatino Linotype" pitchFamily="18" charset="0"/>
              </a:rPr>
              <a:t>Which group of patients should have </a:t>
            </a:r>
            <a:r>
              <a:rPr lang="en" sz="1600" b="1" dirty="0" err="1">
                <a:latin typeface="Palatino Linotype" pitchFamily="18" charset="0"/>
              </a:rPr>
              <a:t>an endoscopic </a:t>
            </a:r>
            <a:r>
              <a:rPr lang="en" sz="1600" b="1" dirty="0">
                <a:latin typeface="Palatino Linotype" pitchFamily="18" charset="0"/>
              </a:rPr>
              <a:t>examination ?</a:t>
            </a:r>
            <a:endParaRPr lang="x-none" sz="1600" b="1"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Patients with heartburn who have received treatment for </a:t>
            </a:r>
            <a:r>
              <a:rPr lang="en" sz="1600" dirty="0" err="1">
                <a:latin typeface="Palatino Linotype" pitchFamily="18" charset="0"/>
              </a:rPr>
              <a:t>reflux </a:t>
            </a:r>
            <a:r>
              <a:rPr lang="en" sz="1600" dirty="0">
                <a:latin typeface="Palatino Linotype" pitchFamily="18" charset="0"/>
              </a:rPr>
              <a:t>disease, </a:t>
            </a:r>
            <a:r>
              <a:rPr lang="en" sz="1600" dirty="0" err="1">
                <a:latin typeface="Palatino Linotype" pitchFamily="18" charset="0"/>
              </a:rPr>
              <a:t>empiric </a:t>
            </a:r>
            <a:r>
              <a:rPr lang="en" sz="1600" dirty="0">
                <a:latin typeface="Palatino Linotype" pitchFamily="18" charset="0"/>
              </a:rPr>
              <a:t>therapy, but still have complaints or they recur</a:t>
            </a:r>
          </a:p>
          <a:p>
            <a:pPr marL="285750" indent="-285750">
              <a:lnSpc>
                <a:spcPct val="150000"/>
              </a:lnSpc>
              <a:buFont typeface="Wingdings" pitchFamily="2" charset="2"/>
              <a:buChar char="v"/>
            </a:pPr>
            <a:r>
              <a:rPr lang="en" sz="1600" dirty="0">
                <a:latin typeface="Palatino Linotype" pitchFamily="18" charset="0"/>
              </a:rPr>
              <a:t>Obligatory for those patients who have difficulty swallowing, pain in </a:t>
            </a:r>
            <a:r>
              <a:rPr lang="en" sz="1600" dirty="0" err="1">
                <a:latin typeface="Palatino Linotype" pitchFamily="18" charset="0"/>
              </a:rPr>
              <a:t>the epigastrium </a:t>
            </a:r>
            <a:r>
              <a:rPr lang="en" sz="1600" dirty="0">
                <a:latin typeface="Palatino Linotype" pitchFamily="18" charset="0"/>
              </a:rPr>
              <a:t>, atypical signs of the disease, anemia, weight loss</a:t>
            </a:r>
          </a:p>
          <a:p>
            <a:pPr marL="285750" indent="-285750">
              <a:lnSpc>
                <a:spcPct val="150000"/>
              </a:lnSpc>
              <a:buFont typeface="Wingdings" pitchFamily="2" charset="2"/>
              <a:buChar char="v"/>
            </a:pPr>
            <a:r>
              <a:rPr lang="en" sz="1600" dirty="0" err="1">
                <a:latin typeface="Palatino Linotype" pitchFamily="18" charset="0"/>
              </a:rPr>
              <a:t>of reflux </a:t>
            </a:r>
            <a:r>
              <a:rPr lang="en" sz="1600" dirty="0">
                <a:latin typeface="Palatino Linotype" pitchFamily="18" charset="0"/>
              </a:rPr>
              <a:t>disease appear for the first time</a:t>
            </a:r>
          </a:p>
          <a:p>
            <a:r>
              <a:rPr lang="en" sz="1600" b="1" dirty="0" err="1">
                <a:solidFill>
                  <a:srgbClr val="FF0000"/>
                </a:solidFill>
                <a:latin typeface="Palatino Linotype" pitchFamily="18" charset="0"/>
              </a:rPr>
              <a:t>Endoscopy </a:t>
            </a:r>
            <a:r>
              <a:rPr lang="en" sz="1600" b="1" dirty="0">
                <a:solidFill>
                  <a:srgbClr val="FF0000"/>
                </a:solidFill>
                <a:latin typeface="Palatino Linotype" pitchFamily="18" charset="0"/>
              </a:rPr>
              <a:t>is the gold standard for detecting damage to the gastric </a:t>
            </a:r>
            <a:r>
              <a:rPr lang="en" sz="1600" b="1" dirty="0" err="1">
                <a:solidFill>
                  <a:srgbClr val="FF0000"/>
                </a:solidFill>
                <a:latin typeface="Palatino Linotype" pitchFamily="18" charset="0"/>
              </a:rPr>
              <a:t>mucosa </a:t>
            </a:r>
            <a:r>
              <a:rPr lang="en" sz="1600" b="1" dirty="0">
                <a:solidFill>
                  <a:srgbClr val="FF0000"/>
                </a:solidFill>
                <a:latin typeface="Palatino Linotype" pitchFamily="18" charset="0"/>
              </a:rPr>
              <a:t>with a simultaneous biopsy </a:t>
            </a:r>
            <a:r>
              <a:rPr lang="en" sz="1600" b="1" dirty="0" err="1">
                <a:solidFill>
                  <a:srgbClr val="FF0000"/>
                </a:solidFill>
                <a:latin typeface="Palatino Linotype" pitchFamily="18" charset="0"/>
              </a:rPr>
              <a:t>of the mucosa </a:t>
            </a:r>
            <a:r>
              <a:rPr lang="en" sz="1600" b="1" dirty="0">
                <a:solidFill>
                  <a:srgbClr val="FF0000"/>
                </a:solidFill>
                <a:latin typeface="Palatino Linotype" pitchFamily="18" charset="0"/>
              </a:rPr>
              <a:t>for </a:t>
            </a:r>
            <a:r>
              <a:rPr lang="en" sz="1600" b="1" dirty="0" err="1">
                <a:solidFill>
                  <a:srgbClr val="FF0000"/>
                </a:solidFill>
                <a:latin typeface="Palatino Linotype" pitchFamily="18" charset="0"/>
              </a:rPr>
              <a:t>pathohistological </a:t>
            </a:r>
            <a:r>
              <a:rPr lang="en" sz="1600" b="1" dirty="0">
                <a:solidFill>
                  <a:srgbClr val="FF0000"/>
                </a:solidFill>
                <a:latin typeface="Palatino Linotype" pitchFamily="18" charset="0"/>
              </a:rPr>
              <a:t>examination</a:t>
            </a:r>
            <a:endParaRPr lang="x-none" sz="1600" dirty="0">
              <a:solidFill>
                <a:srgbClr val="FF0000"/>
              </a:solidFill>
              <a:latin typeface="Palatino Linotype" pitchFamily="18" charset="0"/>
            </a:endParaRPr>
          </a:p>
          <a:p>
            <a:pPr marL="285750" indent="-285750">
              <a:buFont typeface="Wingdings" pitchFamily="2" charset="2"/>
              <a:buChar char="v"/>
            </a:pPr>
            <a:endParaRPr lang="x-none" sz="1600" dirty="0"/>
          </a:p>
        </p:txBody>
      </p:sp>
      <p:sp>
        <p:nvSpPr>
          <p:cNvPr id="4" name="TextBox 3"/>
          <p:cNvSpPr txBox="1"/>
          <p:nvPr/>
        </p:nvSpPr>
        <p:spPr>
          <a:xfrm>
            <a:off x="0" y="5334000"/>
            <a:ext cx="9144000" cy="1531958"/>
          </a:xfrm>
          <a:prstGeom prst="rect">
            <a:avLst/>
          </a:prstGeom>
          <a:noFill/>
        </p:spPr>
        <p:txBody>
          <a:bodyPr wrap="square" rtlCol="0">
            <a:spAutoFit/>
          </a:bodyPr>
          <a:lstStyle/>
          <a:p>
            <a:pPr>
              <a:lnSpc>
                <a:spcPct val="150000"/>
              </a:lnSpc>
            </a:pPr>
            <a:r>
              <a:rPr lang="en" sz="1600" b="1" dirty="0">
                <a:latin typeface="Palatino Linotype" pitchFamily="18" charset="0"/>
              </a:rPr>
              <a:t>Therapy</a:t>
            </a:r>
          </a:p>
          <a:p>
            <a:pPr marL="342900" indent="-342900">
              <a:lnSpc>
                <a:spcPct val="150000"/>
              </a:lnSpc>
              <a:buAutoNum type="arabicPeriod"/>
            </a:pPr>
            <a:r>
              <a:rPr lang="en" sz="1600" dirty="0">
                <a:latin typeface="Palatino Linotype" pitchFamily="18" charset="0"/>
              </a:rPr>
              <a:t>Relieve the patient of symptoms that affect the quality of life, prevent </a:t>
            </a:r>
            <a:r>
              <a:rPr lang="en" sz="1600" dirty="0" err="1">
                <a:latin typeface="Palatino Linotype" pitchFamily="18" charset="0"/>
              </a:rPr>
              <a:t>complications </a:t>
            </a:r>
            <a:r>
              <a:rPr lang="en" sz="1600" dirty="0">
                <a:latin typeface="Palatino Linotype" pitchFamily="18" charset="0"/>
              </a:rPr>
              <a:t>, maintain remission</a:t>
            </a:r>
          </a:p>
          <a:p>
            <a:pPr>
              <a:lnSpc>
                <a:spcPct val="150000"/>
              </a:lnSpc>
            </a:pPr>
            <a:r>
              <a:rPr lang="en" sz="1600" b="1" dirty="0">
                <a:latin typeface="Palatino Linotype" pitchFamily="18" charset="0"/>
              </a:rPr>
              <a:t>A. Change of lifestyle, i.e. habits and diet B. </a:t>
            </a:r>
            <a:r>
              <a:rPr lang="en" sz="1600" b="1" dirty="0" err="1">
                <a:latin typeface="Palatino Linotype" pitchFamily="18" charset="0"/>
              </a:rPr>
              <a:t>Pharmacotherapy </a:t>
            </a:r>
            <a:r>
              <a:rPr lang="en" sz="1600" b="1" dirty="0">
                <a:latin typeface="Palatino Linotype" pitchFamily="18" charset="0"/>
              </a:rPr>
              <a:t>(PPI)</a:t>
            </a:r>
          </a:p>
        </p:txBody>
      </p:sp>
    </p:spTree>
    <p:extLst>
      <p:ext uri="{BB962C8B-B14F-4D97-AF65-F5344CB8AC3E}">
        <p14:creationId xmlns="" xmlns:p14="http://schemas.microsoft.com/office/powerpoint/2010/main" val="27969390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 b="1" dirty="0">
                <a:latin typeface="Palatino Linotype" pitchFamily="18" charset="0"/>
              </a:rPr>
              <a:t>Esophageal </a:t>
            </a:r>
            <a:r>
              <a:rPr lang="x-none" b="1" dirty="0">
                <a:latin typeface="Palatino Linotype" pitchFamily="18" charset="0"/>
              </a:rPr>
              <a:t/>
            </a:r>
            <a:br>
              <a:rPr lang="x-none" b="1" dirty="0">
                <a:latin typeface="Palatino Linotype" pitchFamily="18" charset="0"/>
              </a:rPr>
            </a:br>
            <a:r>
              <a:rPr lang="en" b="1" dirty="0" err="1">
                <a:latin typeface="Palatino Linotype" pitchFamily="18" charset="0"/>
              </a:rPr>
              <a:t>diverticuli Diverticuli</a:t>
            </a:r>
            <a:r>
              <a:rPr lang="en" b="1" dirty="0">
                <a:latin typeface="Palatino Linotype" pitchFamily="18" charset="0"/>
              </a:rPr>
              <a:t> </a:t>
            </a:r>
            <a:r>
              <a:rPr lang="en" b="1" dirty="0" err="1">
                <a:latin typeface="Palatino Linotype" pitchFamily="18" charset="0"/>
              </a:rPr>
              <a:t>oesophagei</a:t>
            </a:r>
            <a:endParaRPr lang="x-none" dirty="0"/>
          </a:p>
        </p:txBody>
      </p:sp>
      <p:pic>
        <p:nvPicPr>
          <p:cNvPr id="4" name="Picture 3"/>
          <p:cNvPicPr>
            <a:picLocks noChangeAspect="1" noChangeArrowheads="1"/>
          </p:cNvPicPr>
          <p:nvPr/>
        </p:nvPicPr>
        <p:blipFill>
          <a:blip r:embed="rId2" cstate="print"/>
          <a:srcRect/>
          <a:stretch>
            <a:fillRect/>
          </a:stretch>
        </p:blipFill>
        <p:spPr bwMode="auto">
          <a:xfrm>
            <a:off x="1282700" y="762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36583935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457200"/>
          </a:xfrm>
        </p:spPr>
        <p:txBody>
          <a:bodyPr>
            <a:normAutofit fontScale="90000"/>
          </a:bodyPr>
          <a:lstStyle/>
          <a:p>
            <a:r>
              <a:rPr lang="en" sz="2800" b="1" dirty="0">
                <a:latin typeface="Palatino Linotype" pitchFamily="18" charset="0"/>
              </a:rPr>
              <a:t>Hypopharyngeal diverticulum</a:t>
            </a:r>
            <a:endParaRPr lang="en-US" sz="2800" b="1" dirty="0">
              <a:latin typeface="Palatino Linotype" pitchFamily="18" charset="0"/>
            </a:endParaRPr>
          </a:p>
        </p:txBody>
      </p:sp>
      <p:sp>
        <p:nvSpPr>
          <p:cNvPr id="3" name="Content Placeholder 2"/>
          <p:cNvSpPr>
            <a:spLocks noGrp="1"/>
          </p:cNvSpPr>
          <p:nvPr>
            <p:ph idx="1"/>
          </p:nvPr>
        </p:nvSpPr>
        <p:spPr>
          <a:xfrm>
            <a:off x="152400" y="533400"/>
            <a:ext cx="8229600" cy="4953000"/>
          </a:xfrm>
        </p:spPr>
        <p:txBody>
          <a:bodyPr>
            <a:normAutofit/>
          </a:bodyPr>
          <a:lstStyle/>
          <a:p>
            <a:pPr>
              <a:lnSpc>
                <a:spcPct val="150000"/>
              </a:lnSpc>
            </a:pPr>
            <a:r>
              <a:rPr lang="en" sz="1800" dirty="0">
                <a:latin typeface="Palatino Linotype" pitchFamily="18" charset="0"/>
              </a:rPr>
              <a:t>Larger diverticula lead to complications such as :</a:t>
            </a:r>
          </a:p>
          <a:p>
            <a:pPr>
              <a:lnSpc>
                <a:spcPct val="150000"/>
              </a:lnSpc>
              <a:buFont typeface="Wingdings" pitchFamily="2" charset="2"/>
              <a:buChar char="ü"/>
            </a:pPr>
            <a:r>
              <a:rPr lang="en" sz="1800" dirty="0">
                <a:latin typeface="Palatino Linotype" pitchFamily="18" charset="0"/>
              </a:rPr>
              <a:t>bleeding</a:t>
            </a:r>
            <a:endParaRPr lang="en-US" sz="1800" dirty="0">
              <a:latin typeface="Palatino Linotype" pitchFamily="18" charset="0"/>
            </a:endParaRPr>
          </a:p>
          <a:p>
            <a:pPr>
              <a:lnSpc>
                <a:spcPct val="150000"/>
              </a:lnSpc>
              <a:buFont typeface="Wingdings" pitchFamily="2" charset="2"/>
              <a:buChar char="ü"/>
            </a:pPr>
            <a:r>
              <a:rPr lang="en" sz="1800" dirty="0">
                <a:latin typeface="Palatino Linotype" pitchFamily="18" charset="0"/>
              </a:rPr>
              <a:t>o pstruction</a:t>
            </a:r>
            <a:endParaRPr lang="en-US" sz="1800" dirty="0">
              <a:latin typeface="Palatino Linotype" pitchFamily="18" charset="0"/>
            </a:endParaRPr>
          </a:p>
          <a:p>
            <a:pPr>
              <a:lnSpc>
                <a:spcPct val="150000"/>
              </a:lnSpc>
              <a:buFont typeface="Wingdings" pitchFamily="2" charset="2"/>
              <a:buChar char="ü"/>
            </a:pPr>
            <a:r>
              <a:rPr lang="en" sz="1800" dirty="0">
                <a:latin typeface="Palatino Linotype" pitchFamily="18" charset="0"/>
              </a:rPr>
              <a:t>inflammation</a:t>
            </a:r>
            <a:endParaRPr lang="en-US" sz="1800" dirty="0">
              <a:latin typeface="Palatino Linotype" pitchFamily="18" charset="0"/>
            </a:endParaRPr>
          </a:p>
          <a:p>
            <a:pPr>
              <a:lnSpc>
                <a:spcPct val="150000"/>
              </a:lnSpc>
              <a:buFont typeface="Wingdings" pitchFamily="2" charset="2"/>
              <a:buChar char="ü"/>
            </a:pPr>
            <a:r>
              <a:rPr lang="en" sz="1800" dirty="0">
                <a:latin typeface="Palatino Linotype" pitchFamily="18" charset="0"/>
              </a:rPr>
              <a:t>fistulas</a:t>
            </a:r>
            <a:endParaRPr lang="en-US" sz="1800" dirty="0">
              <a:latin typeface="Palatino Linotype" pitchFamily="18" charset="0"/>
            </a:endParaRPr>
          </a:p>
          <a:p>
            <a:pPr>
              <a:lnSpc>
                <a:spcPct val="150000"/>
              </a:lnSpc>
              <a:buFont typeface="Wingdings" pitchFamily="2" charset="2"/>
              <a:buChar char="ü"/>
            </a:pPr>
            <a:r>
              <a:rPr lang="en" sz="1800" dirty="0">
                <a:latin typeface="Palatino Linotype" pitchFamily="18" charset="0"/>
              </a:rPr>
              <a:t>cancer</a:t>
            </a:r>
          </a:p>
          <a:p>
            <a:pPr>
              <a:lnSpc>
                <a:spcPct val="150000"/>
              </a:lnSpc>
              <a:buFont typeface="Wingdings" pitchFamily="2" charset="2"/>
              <a:buChar char="ü"/>
            </a:pPr>
            <a:r>
              <a:rPr lang="en" sz="1800" dirty="0">
                <a:latin typeface="Palatino Linotype" pitchFamily="18" charset="0"/>
              </a:rPr>
              <a:t>recurrent lung inflammation</a:t>
            </a:r>
            <a:endParaRPr lang="en-US" sz="1800" dirty="0">
              <a:latin typeface="Palatino Linotype" pitchFamily="18" charset="0"/>
            </a:endParaRPr>
          </a:p>
        </p:txBody>
      </p:sp>
      <p:pic>
        <p:nvPicPr>
          <p:cNvPr id="4" name="Picture 3" descr="http://www.ymed.ro/images/2013/03/Diverticulul-de-Pulsiune-Faringo-Esofagian-Zenker.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400800" y="1752600"/>
            <a:ext cx="2590800" cy="1969293"/>
          </a:xfrm>
          <a:prstGeom prst="rect">
            <a:avLst/>
          </a:prstGeom>
          <a:noFill/>
          <a:ln>
            <a:noFill/>
          </a:ln>
        </p:spPr>
      </p:pic>
      <p:sp>
        <p:nvSpPr>
          <p:cNvPr id="5" name="TextBox 4"/>
          <p:cNvSpPr txBox="1"/>
          <p:nvPr/>
        </p:nvSpPr>
        <p:spPr>
          <a:xfrm>
            <a:off x="6824" y="3730992"/>
            <a:ext cx="9137176" cy="3000821"/>
          </a:xfrm>
          <a:prstGeom prst="rect">
            <a:avLst/>
          </a:prstGeom>
          <a:noFill/>
        </p:spPr>
        <p:txBody>
          <a:bodyPr wrap="square" rtlCol="0">
            <a:spAutoFit/>
          </a:bodyPr>
          <a:lstStyle/>
          <a:p>
            <a:pPr>
              <a:lnSpc>
                <a:spcPct val="150000"/>
              </a:lnSpc>
            </a:pPr>
            <a:r>
              <a:rPr lang="en" b="1" u="sng" dirty="0">
                <a:latin typeface="Palatino Linotype" pitchFamily="18" charset="0"/>
              </a:rPr>
              <a:t>Diagnosis</a:t>
            </a:r>
          </a:p>
          <a:p>
            <a:pPr>
              <a:lnSpc>
                <a:spcPct val="150000"/>
              </a:lnSpc>
              <a:buFont typeface="Wingdings" pitchFamily="2" charset="2"/>
              <a:buChar char="v"/>
            </a:pPr>
            <a:r>
              <a:rPr lang="en" dirty="0">
                <a:latin typeface="Palatino Linotype" pitchFamily="18" charset="0"/>
              </a:rPr>
              <a:t>It is established by </a:t>
            </a:r>
            <a:r>
              <a:rPr lang="en" b="1" dirty="0" err="1">
                <a:latin typeface="Palatino Linotype" pitchFamily="18" charset="0"/>
              </a:rPr>
              <a:t>a radiological </a:t>
            </a:r>
            <a:r>
              <a:rPr lang="en" b="1" dirty="0">
                <a:latin typeface="Palatino Linotype" pitchFamily="18" charset="0"/>
              </a:rPr>
              <a:t>examination </a:t>
            </a:r>
            <a:r>
              <a:rPr lang="en" dirty="0">
                <a:latin typeface="Palatino Linotype" pitchFamily="18" charset="0"/>
              </a:rPr>
              <a:t>with contrast and a review of the act of swallowing</a:t>
            </a:r>
          </a:p>
          <a:p>
            <a:pPr>
              <a:lnSpc>
                <a:spcPct val="150000"/>
              </a:lnSpc>
              <a:buFont typeface="Wingdings" pitchFamily="2" charset="2"/>
              <a:buChar char="v"/>
            </a:pPr>
            <a:r>
              <a:rPr lang="en" dirty="0">
                <a:latin typeface="Palatino Linotype" pitchFamily="18" charset="0"/>
              </a:rPr>
              <a:t>In the case of larger </a:t>
            </a:r>
            <a:r>
              <a:rPr lang="en" dirty="0" err="1">
                <a:latin typeface="Palatino Linotype" pitchFamily="18" charset="0"/>
              </a:rPr>
              <a:t>diverticula </a:t>
            </a:r>
            <a:r>
              <a:rPr lang="en" dirty="0">
                <a:latin typeface="Palatino Linotype" pitchFamily="18" charset="0"/>
              </a:rPr>
              <a:t>, it is necessary to perform </a:t>
            </a:r>
            <a:r>
              <a:rPr lang="en" b="1" dirty="0">
                <a:latin typeface="Palatino Linotype" pitchFamily="18" charset="0"/>
              </a:rPr>
              <a:t>a ST of the chest</a:t>
            </a:r>
          </a:p>
          <a:p>
            <a:pPr>
              <a:lnSpc>
                <a:spcPct val="150000"/>
              </a:lnSpc>
              <a:buFont typeface="Wingdings" pitchFamily="2" charset="2"/>
              <a:buChar char="v"/>
            </a:pPr>
            <a:r>
              <a:rPr lang="en" b="1" dirty="0" err="1">
                <a:latin typeface="Palatino Linotype" pitchFamily="18" charset="0"/>
              </a:rPr>
              <a:t>Endoscopic </a:t>
            </a:r>
            <a:r>
              <a:rPr lang="en" b="1" dirty="0">
                <a:latin typeface="Palatino Linotype" pitchFamily="18" charset="0"/>
              </a:rPr>
              <a:t>examination</a:t>
            </a:r>
          </a:p>
          <a:p>
            <a:pPr>
              <a:lnSpc>
                <a:spcPct val="150000"/>
              </a:lnSpc>
            </a:pPr>
            <a:r>
              <a:rPr lang="en" b="1" u="sng" dirty="0">
                <a:latin typeface="Palatino Linotype" pitchFamily="18" charset="0"/>
              </a:rPr>
              <a:t>Treatment</a:t>
            </a:r>
          </a:p>
          <a:p>
            <a:pPr marL="285750" indent="-285750">
              <a:lnSpc>
                <a:spcPct val="150000"/>
              </a:lnSpc>
              <a:buFont typeface="Wingdings" pitchFamily="2" charset="2"/>
              <a:buChar char="v"/>
            </a:pPr>
            <a:r>
              <a:rPr lang="en" dirty="0">
                <a:latin typeface="Palatino Linotype" pitchFamily="18" charset="0"/>
              </a:rPr>
              <a:t>Small, </a:t>
            </a:r>
            <a:r>
              <a:rPr lang="en" dirty="0" err="1">
                <a:latin typeface="Palatino Linotype" pitchFamily="18" charset="0"/>
              </a:rPr>
              <a:t>asymptomatic </a:t>
            </a:r>
            <a:r>
              <a:rPr lang="en" dirty="0">
                <a:latin typeface="Palatino Linotype" pitchFamily="18" charset="0"/>
              </a:rPr>
              <a:t>, accidentally discovered do not require therapy, food should be chewed thoroughly, eat smaller meals with plenty of liquid, surgical treatment</a:t>
            </a:r>
          </a:p>
        </p:txBody>
      </p:sp>
    </p:spTree>
    <p:extLst>
      <p:ext uri="{BB962C8B-B14F-4D97-AF65-F5344CB8AC3E}">
        <p14:creationId xmlns="" xmlns:p14="http://schemas.microsoft.com/office/powerpoint/2010/main" val="8961886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9067800" cy="1143000"/>
          </a:xfrm>
        </p:spPr>
        <p:txBody>
          <a:bodyPr>
            <a:normAutofit/>
          </a:bodyPr>
          <a:lstStyle/>
          <a:p>
            <a:r>
              <a:rPr lang="en" sz="2400" b="1" dirty="0">
                <a:latin typeface="Palatino Linotype" pitchFamily="18" charset="0"/>
              </a:rPr>
              <a:t>Thoracic diverticulum or midesophageal diverticulum</a:t>
            </a:r>
            <a:endParaRPr lang="en-US" sz="2400" b="1" dirty="0">
              <a:latin typeface="Palatino Linotype" pitchFamily="18" charset="0"/>
            </a:endParaRPr>
          </a:p>
        </p:txBody>
      </p:sp>
      <p:sp>
        <p:nvSpPr>
          <p:cNvPr id="3" name="Content Placeholder 2"/>
          <p:cNvSpPr>
            <a:spLocks noGrp="1"/>
          </p:cNvSpPr>
          <p:nvPr>
            <p:ph idx="1"/>
          </p:nvPr>
        </p:nvSpPr>
        <p:spPr>
          <a:xfrm>
            <a:off x="381000" y="990600"/>
            <a:ext cx="8229600" cy="5334000"/>
          </a:xfrm>
        </p:spPr>
        <p:txBody>
          <a:bodyPr>
            <a:normAutofit fontScale="62500" lnSpcReduction="20000"/>
          </a:bodyPr>
          <a:lstStyle/>
          <a:p>
            <a:pPr>
              <a:lnSpc>
                <a:spcPct val="150000"/>
              </a:lnSpc>
              <a:buFont typeface="Wingdings" pitchFamily="2" charset="2"/>
              <a:buChar char="v"/>
            </a:pPr>
            <a:r>
              <a:rPr lang="en" sz="2200" dirty="0">
                <a:latin typeface="Palatino Linotype" pitchFamily="18" charset="0"/>
              </a:rPr>
              <a:t>These are tractional, true, mostly acquired </a:t>
            </a:r>
            <a:r>
              <a:rPr lang="en" sz="2200" dirty="0" err="1">
                <a:latin typeface="Palatino Linotype" pitchFamily="18" charset="0"/>
              </a:rPr>
              <a:t>diverticulums</a:t>
            </a:r>
            <a:endParaRPr lang="x-none" sz="2200" dirty="0">
              <a:latin typeface="Palatino Linotype" pitchFamily="18" charset="0"/>
            </a:endParaRPr>
          </a:p>
          <a:p>
            <a:pPr>
              <a:lnSpc>
                <a:spcPct val="150000"/>
              </a:lnSpc>
              <a:buFont typeface="Wingdings" pitchFamily="2" charset="2"/>
              <a:buChar char="v"/>
            </a:pPr>
            <a:r>
              <a:rPr lang="en" sz="2200" dirty="0">
                <a:latin typeface="Palatino Linotype" pitchFamily="18" charset="0"/>
              </a:rPr>
              <a:t>They arise due to various motility disorders of the esophagus :</a:t>
            </a:r>
          </a:p>
          <a:p>
            <a:pPr marL="457200" indent="-457200">
              <a:lnSpc>
                <a:spcPct val="150000"/>
              </a:lnSpc>
              <a:buFont typeface="Wingdings" pitchFamily="2" charset="2"/>
              <a:buChar char="ü"/>
            </a:pPr>
            <a:r>
              <a:rPr lang="en" sz="2200" dirty="0">
                <a:latin typeface="Palatino Linotype" pitchFamily="18" charset="0"/>
              </a:rPr>
              <a:t>And chalazion</a:t>
            </a:r>
          </a:p>
          <a:p>
            <a:pPr marL="457200" indent="-457200">
              <a:lnSpc>
                <a:spcPct val="150000"/>
              </a:lnSpc>
              <a:buFont typeface="Wingdings" pitchFamily="2" charset="2"/>
              <a:buChar char="ü"/>
            </a:pPr>
            <a:r>
              <a:rPr lang="en" sz="2200" dirty="0">
                <a:latin typeface="Palatino Linotype" pitchFamily="18" charset="0"/>
              </a:rPr>
              <a:t>Diffuse esophageal spasm</a:t>
            </a:r>
          </a:p>
          <a:p>
            <a:pPr marL="457200" indent="-457200">
              <a:lnSpc>
                <a:spcPct val="150000"/>
              </a:lnSpc>
              <a:buFont typeface="Wingdings" pitchFamily="2" charset="2"/>
              <a:buChar char="ü"/>
            </a:pPr>
            <a:r>
              <a:rPr lang="en" sz="2200" dirty="0" err="1">
                <a:latin typeface="Palatino Linotype" pitchFamily="18" charset="0"/>
              </a:rPr>
              <a:t>esophageal </a:t>
            </a:r>
            <a:r>
              <a:rPr lang="en" sz="2200" dirty="0">
                <a:latin typeface="Palatino Linotype" pitchFamily="18" charset="0"/>
              </a:rPr>
              <a:t>hypertension </a:t>
            </a:r>
            <a:r>
              <a:rPr lang="en" sz="2200" dirty="0" err="1">
                <a:latin typeface="Palatino Linotype" pitchFamily="18" charset="0"/>
              </a:rPr>
              <a:t>sphincter</a:t>
            </a:r>
            <a:endParaRPr lang="x-none" sz="2200" dirty="0">
              <a:latin typeface="Palatino Linotype" pitchFamily="18" charset="0"/>
            </a:endParaRPr>
          </a:p>
          <a:p>
            <a:pPr>
              <a:lnSpc>
                <a:spcPct val="150000"/>
              </a:lnSpc>
              <a:buFont typeface="Wingdings" pitchFamily="2" charset="2"/>
              <a:buChar char="v"/>
            </a:pPr>
            <a:r>
              <a:rPr lang="en" sz="2200" dirty="0">
                <a:latin typeface="Palatino Linotype" pitchFamily="18" charset="0"/>
              </a:rPr>
              <a:t>Other mechanisms :</a:t>
            </a:r>
            <a:endParaRPr lang="x-none" sz="2200" dirty="0">
              <a:latin typeface="Palatino Linotype" pitchFamily="18" charset="0"/>
            </a:endParaRPr>
          </a:p>
          <a:p>
            <a:pPr marL="457200" indent="-457200">
              <a:lnSpc>
                <a:spcPct val="150000"/>
              </a:lnSpc>
              <a:buFont typeface="Wingdings" pitchFamily="2" charset="2"/>
              <a:buChar char="Ø"/>
            </a:pPr>
            <a:r>
              <a:rPr lang="en" sz="2200" dirty="0">
                <a:latin typeface="Palatino Linotype" pitchFamily="18" charset="0"/>
              </a:rPr>
              <a:t>Retraction of the esophagus due to chronic inflammation in </a:t>
            </a:r>
            <a:r>
              <a:rPr lang="en" sz="2200" dirty="0" err="1">
                <a:latin typeface="Palatino Linotype" pitchFamily="18" charset="0"/>
              </a:rPr>
              <a:t>the mediastinum</a:t>
            </a:r>
            <a:endParaRPr lang="x-none" sz="2200" dirty="0">
              <a:latin typeface="Palatino Linotype" pitchFamily="18" charset="0"/>
            </a:endParaRPr>
          </a:p>
          <a:p>
            <a:pPr>
              <a:lnSpc>
                <a:spcPct val="150000"/>
              </a:lnSpc>
              <a:buFont typeface="Wingdings" pitchFamily="2" charset="2"/>
              <a:buChar char="v"/>
            </a:pPr>
            <a:r>
              <a:rPr lang="en" sz="2200" dirty="0">
                <a:latin typeface="Palatino Linotype" pitchFamily="18" charset="0"/>
              </a:rPr>
              <a:t>Diverticula of the middle esophagus are usually </a:t>
            </a:r>
            <a:r>
              <a:rPr lang="en" sz="2200" dirty="0" err="1">
                <a:latin typeface="Palatino Linotype" pitchFamily="18" charset="0"/>
              </a:rPr>
              <a:t>asymptomatic</a:t>
            </a:r>
            <a:endParaRPr lang="x-none" sz="2200" dirty="0">
              <a:latin typeface="Palatino Linotype" pitchFamily="18" charset="0"/>
            </a:endParaRPr>
          </a:p>
          <a:p>
            <a:pPr>
              <a:lnSpc>
                <a:spcPct val="150000"/>
              </a:lnSpc>
              <a:buFont typeface="Wingdings" pitchFamily="2" charset="2"/>
              <a:buChar char="v"/>
            </a:pPr>
            <a:r>
              <a:rPr lang="en" sz="2200" dirty="0">
                <a:latin typeface="Palatino Linotype" pitchFamily="18" charset="0"/>
              </a:rPr>
              <a:t>Larger </a:t>
            </a:r>
            <a:r>
              <a:rPr lang="en" sz="2200" dirty="0" err="1">
                <a:latin typeface="Palatino Linotype" pitchFamily="18" charset="0"/>
              </a:rPr>
              <a:t>diverticula </a:t>
            </a:r>
            <a:r>
              <a:rPr lang="en" sz="2200" dirty="0">
                <a:latin typeface="Palatino Linotype" pitchFamily="18" charset="0"/>
              </a:rPr>
              <a:t>lead to the retention and regurgitation of undigested food, which can cause coughing or inflammation of the lungs</a:t>
            </a:r>
          </a:p>
          <a:p>
            <a:pPr>
              <a:lnSpc>
                <a:spcPct val="150000"/>
              </a:lnSpc>
              <a:buFont typeface="Wingdings" pitchFamily="2" charset="2"/>
              <a:buChar char="v"/>
            </a:pPr>
            <a:r>
              <a:rPr lang="en" sz="2200" dirty="0" err="1">
                <a:latin typeface="Palatino Linotype" pitchFamily="18" charset="0"/>
              </a:rPr>
              <a:t>An ulcer </a:t>
            </a:r>
            <a:r>
              <a:rPr lang="en" sz="2200" dirty="0">
                <a:latin typeface="Palatino Linotype" pitchFamily="18" charset="0"/>
              </a:rPr>
              <a:t>may develop in </a:t>
            </a:r>
            <a:r>
              <a:rPr lang="en" sz="2200" dirty="0" err="1">
                <a:latin typeface="Palatino Linotype" pitchFamily="18" charset="0"/>
              </a:rPr>
              <a:t>the diverticulum </a:t>
            </a:r>
            <a:r>
              <a:rPr lang="en" sz="2200" dirty="0">
                <a:latin typeface="Palatino Linotype" pitchFamily="18" charset="0"/>
              </a:rPr>
              <a:t>with complications such as bleeding or perforation</a:t>
            </a:r>
          </a:p>
          <a:p>
            <a:pPr>
              <a:lnSpc>
                <a:spcPct val="150000"/>
              </a:lnSpc>
              <a:buFont typeface="Wingdings" pitchFamily="2" charset="2"/>
              <a:buChar char="v"/>
            </a:pPr>
            <a:r>
              <a:rPr lang="en" sz="2200" dirty="0">
                <a:latin typeface="Palatino Linotype" pitchFamily="18" charset="0"/>
              </a:rPr>
              <a:t>The diagnosis is made during </a:t>
            </a:r>
            <a:r>
              <a:rPr lang="en" sz="2200" dirty="0" err="1">
                <a:latin typeface="Palatino Linotype" pitchFamily="18" charset="0"/>
              </a:rPr>
              <a:t>an endoscopic </a:t>
            </a:r>
            <a:r>
              <a:rPr lang="en" sz="2200" dirty="0">
                <a:latin typeface="Palatino Linotype" pitchFamily="18" charset="0"/>
              </a:rPr>
              <a:t>examination as a random, incidental finding</a:t>
            </a:r>
          </a:p>
          <a:p>
            <a:pPr>
              <a:lnSpc>
                <a:spcPct val="150000"/>
              </a:lnSpc>
              <a:buFont typeface="Wingdings" pitchFamily="2" charset="2"/>
              <a:buChar char="v"/>
            </a:pPr>
            <a:r>
              <a:rPr lang="en" sz="2200" dirty="0">
                <a:latin typeface="Palatino Linotype" pitchFamily="18" charset="0"/>
              </a:rPr>
              <a:t>The treatment is aimed at the treatment of </a:t>
            </a:r>
            <a:r>
              <a:rPr lang="en" sz="2200" dirty="0" err="1">
                <a:latin typeface="Palatino Linotype" pitchFamily="18" charset="0"/>
              </a:rPr>
              <a:t>the motility disorder </a:t>
            </a:r>
            <a:r>
              <a:rPr lang="en" sz="2200" dirty="0">
                <a:latin typeface="Palatino Linotype" pitchFamily="18" charset="0"/>
              </a:rPr>
              <a:t>, which is also responsible for the formation </a:t>
            </a:r>
            <a:r>
              <a:rPr lang="en" sz="2200" dirty="0" err="1">
                <a:latin typeface="Palatino Linotype" pitchFamily="18" charset="0"/>
              </a:rPr>
              <a:t>of the diverticulum</a:t>
            </a:r>
            <a:endParaRPr lang="x-none" sz="2200" dirty="0">
              <a:latin typeface="Palatino Linotype" pitchFamily="18" charset="0"/>
            </a:endParaRPr>
          </a:p>
          <a:p>
            <a:pPr>
              <a:lnSpc>
                <a:spcPct val="160000"/>
              </a:lnSpc>
              <a:buFont typeface="Wingdings" pitchFamily="2" charset="2"/>
              <a:buChar char="v"/>
            </a:pPr>
            <a:r>
              <a:rPr lang="en" sz="2200" dirty="0">
                <a:latin typeface="Palatino Linotype" pitchFamily="18" charset="0"/>
              </a:rPr>
              <a:t>In cases of severe </a:t>
            </a:r>
            <a:r>
              <a:rPr lang="en" sz="2200" dirty="0" err="1">
                <a:latin typeface="Palatino Linotype" pitchFamily="18" charset="0"/>
              </a:rPr>
              <a:t>dysphagia </a:t>
            </a:r>
            <a:r>
              <a:rPr lang="en" sz="2200" dirty="0">
                <a:latin typeface="Palatino Linotype" pitchFamily="18" charset="0"/>
              </a:rPr>
              <a:t>- surgery</a:t>
            </a:r>
            <a:endParaRPr lang="en-US" sz="2200" dirty="0">
              <a:latin typeface="Palatino Linotype" pitchFamily="18" charset="0"/>
            </a:endParaRPr>
          </a:p>
          <a:p>
            <a:pPr>
              <a:lnSpc>
                <a:spcPct val="150000"/>
              </a:lnSpc>
              <a:buFont typeface="Wingdings" pitchFamily="2" charset="2"/>
              <a:buChar char="v"/>
            </a:pPr>
            <a:endParaRPr lang="en-US" sz="1800" dirty="0">
              <a:latin typeface="Palatino Linotype" pitchFamily="18" charset="0"/>
            </a:endParaRPr>
          </a:p>
        </p:txBody>
      </p:sp>
    </p:spTree>
    <p:extLst>
      <p:ext uri="{BB962C8B-B14F-4D97-AF65-F5344CB8AC3E}">
        <p14:creationId xmlns="" xmlns:p14="http://schemas.microsoft.com/office/powerpoint/2010/main" val="9043714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 sz="4000" b="1" dirty="0" err="1">
                <a:latin typeface="Palatino Linotype" pitchFamily="18" charset="0"/>
              </a:rPr>
              <a:t>Mallory </a:t>
            </a:r>
            <a:r>
              <a:rPr lang="en" sz="4000" b="1" dirty="0">
                <a:latin typeface="Palatino Linotype" pitchFamily="18" charset="0"/>
              </a:rPr>
              <a:t>- </a:t>
            </a:r>
            <a:r>
              <a:rPr lang="en" sz="4000" b="1" dirty="0" err="1">
                <a:latin typeface="Palatino Linotype" pitchFamily="18" charset="0"/>
              </a:rPr>
              <a:t>Weiss </a:t>
            </a:r>
            <a:r>
              <a:rPr lang="en" sz="4000" b="1" dirty="0">
                <a:latin typeface="Palatino Linotype" pitchFamily="18" charset="0"/>
              </a:rPr>
              <a:t>syndrome </a:t>
            </a:r>
            <a:r>
              <a:rPr lang="x-none" sz="4000" b="1" dirty="0">
                <a:latin typeface="Palatino Linotype" pitchFamily="18" charset="0"/>
              </a:rPr>
              <a:t/>
            </a:r>
            <a:br>
              <a:rPr lang="x-none" sz="4000" b="1" dirty="0">
                <a:latin typeface="Palatino Linotype" pitchFamily="18" charset="0"/>
              </a:rPr>
            </a:br>
            <a:r>
              <a:rPr lang="en" sz="4000" b="1" dirty="0" err="1">
                <a:latin typeface="Palatino Linotype" pitchFamily="18" charset="0"/>
              </a:rPr>
              <a:t>Syndrome</a:t>
            </a:r>
            <a:r>
              <a:rPr lang="en" sz="4000" b="1" dirty="0">
                <a:latin typeface="Palatino Linotype" pitchFamily="18" charset="0"/>
              </a:rPr>
              <a:t> </a:t>
            </a:r>
            <a:r>
              <a:rPr lang="en" sz="4000" b="1" dirty="0" err="1">
                <a:latin typeface="Palatino Linotype" pitchFamily="18" charset="0"/>
              </a:rPr>
              <a:t>Mallory </a:t>
            </a:r>
            <a:r>
              <a:rPr lang="en" sz="4000" b="1" dirty="0">
                <a:latin typeface="Palatino Linotype" pitchFamily="18" charset="0"/>
              </a:rPr>
              <a:t>- </a:t>
            </a:r>
            <a:r>
              <a:rPr lang="en" sz="4000" b="1" dirty="0" err="1">
                <a:latin typeface="Palatino Linotype" pitchFamily="18" charset="0"/>
              </a:rPr>
              <a:t>Weis</a:t>
            </a:r>
            <a:endParaRPr lang="x-none" sz="4000" b="1" dirty="0">
              <a:latin typeface="Palatino Linotype"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282700" y="762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5490074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228600"/>
            <a:ext cx="8915400" cy="6186309"/>
          </a:xfrm>
          <a:prstGeom prst="rect">
            <a:avLst/>
          </a:prstGeom>
        </p:spPr>
        <p:txBody>
          <a:bodyPr wrap="square">
            <a:spAutoFit/>
          </a:bodyPr>
          <a:lstStyle/>
          <a:p>
            <a:r>
              <a:rPr lang="en" b="1" dirty="0" err="1">
                <a:latin typeface="Palatino Linotype" pitchFamily="18" charset="0"/>
              </a:rPr>
              <a:t>Mallory </a:t>
            </a:r>
            <a:r>
              <a:rPr lang="en" b="1" dirty="0">
                <a:latin typeface="Palatino Linotype" pitchFamily="18" charset="0"/>
              </a:rPr>
              <a:t>- </a:t>
            </a:r>
            <a:r>
              <a:rPr lang="en" b="1" dirty="0" err="1">
                <a:latin typeface="Palatino Linotype" pitchFamily="18" charset="0"/>
              </a:rPr>
              <a:t>Weiss </a:t>
            </a:r>
            <a:r>
              <a:rPr lang="en" b="1" dirty="0">
                <a:latin typeface="Palatino Linotype" pitchFamily="18" charset="0"/>
              </a:rPr>
              <a:t>syndrome </a:t>
            </a:r>
            <a:r>
              <a:rPr lang="en" dirty="0">
                <a:latin typeface="Palatino Linotype" pitchFamily="18" charset="0"/>
              </a:rPr>
              <a:t>is the presence of cracks on the wall of the esophagus, usually localized in the area of </a:t>
            </a:r>
            <a:r>
              <a:rPr lang="en" dirty="0" err="1">
                <a:latin typeface="Palatino Linotype" pitchFamily="18" charset="0"/>
              </a:rPr>
              <a:t>the gastroesophageal </a:t>
            </a:r>
            <a:r>
              <a:rPr lang="en" dirty="0">
                <a:latin typeface="Palatino Linotype" pitchFamily="18" charset="0"/>
              </a:rPr>
              <a:t>junction, parallel to the longitudinal axis of the esophagus.</a:t>
            </a:r>
          </a:p>
          <a:p>
            <a:endParaRPr lang="x-none" dirty="0">
              <a:latin typeface="Palatino Linotype" pitchFamily="18" charset="0"/>
            </a:endParaRPr>
          </a:p>
          <a:p>
            <a:r>
              <a:rPr lang="en" b="1" dirty="0">
                <a:latin typeface="Palatino Linotype" pitchFamily="18" charset="0"/>
              </a:rPr>
              <a:t>ETIOLOGY:</a:t>
            </a:r>
          </a:p>
          <a:p>
            <a:pPr marL="285750" indent="-285750">
              <a:buFont typeface="Wingdings" pitchFamily="2" charset="2"/>
              <a:buChar char="v"/>
            </a:pPr>
            <a:r>
              <a:rPr lang="en" dirty="0">
                <a:latin typeface="Palatino Linotype" pitchFamily="18" charset="0"/>
              </a:rPr>
              <a:t>constant vomiting (common in alcoholics)</a:t>
            </a:r>
          </a:p>
          <a:p>
            <a:pPr marL="285750" indent="-285750">
              <a:buFont typeface="Wingdings" pitchFamily="2" charset="2"/>
              <a:buChar char="v"/>
            </a:pPr>
            <a:r>
              <a:rPr lang="en" dirty="0">
                <a:latin typeface="Palatino Linotype" pitchFamily="18" charset="0"/>
              </a:rPr>
              <a:t>persistent belching and hiccups</a:t>
            </a:r>
          </a:p>
          <a:p>
            <a:endParaRPr lang="x-none" dirty="0">
              <a:latin typeface="Palatino Linotype" pitchFamily="18" charset="0"/>
            </a:endParaRPr>
          </a:p>
          <a:p>
            <a:r>
              <a:rPr lang="en" b="1" dirty="0">
                <a:latin typeface="Palatino Linotype" pitchFamily="18" charset="0"/>
              </a:rPr>
              <a:t>CLINICAL MANIFESTATION:</a:t>
            </a:r>
          </a:p>
          <a:p>
            <a:pPr marL="285750" indent="-285750">
              <a:buFont typeface="Wingdings" pitchFamily="2" charset="2"/>
              <a:buChar char="v"/>
            </a:pPr>
            <a:r>
              <a:rPr lang="en" dirty="0">
                <a:latin typeface="Palatino Linotype" pitchFamily="18" charset="0"/>
              </a:rPr>
              <a:t>lighter or heavier bleeding (more often)</a:t>
            </a:r>
          </a:p>
          <a:p>
            <a:pPr marL="285750" indent="-285750">
              <a:buFont typeface="Wingdings" pitchFamily="2" charset="2"/>
              <a:buChar char="v"/>
            </a:pPr>
            <a:r>
              <a:rPr lang="en" dirty="0">
                <a:latin typeface="Palatino Linotype" pitchFamily="18" charset="0"/>
              </a:rPr>
              <a:t>pains under the sternum</a:t>
            </a:r>
          </a:p>
          <a:p>
            <a:pPr marL="285750" indent="-285750">
              <a:buFont typeface="Wingdings" pitchFamily="2" charset="2"/>
              <a:buChar char="v"/>
            </a:pPr>
            <a:r>
              <a:rPr lang="en" dirty="0">
                <a:latin typeface="Palatino Linotype" pitchFamily="18" charset="0"/>
              </a:rPr>
              <a:t>disgust</a:t>
            </a:r>
          </a:p>
          <a:p>
            <a:pPr marL="285750" indent="-285750">
              <a:buFont typeface="Wingdings" pitchFamily="2" charset="2"/>
              <a:buChar char="v"/>
            </a:pPr>
            <a:r>
              <a:rPr lang="en" dirty="0">
                <a:latin typeface="Palatino Linotype" pitchFamily="18" charset="0"/>
              </a:rPr>
              <a:t>belching</a:t>
            </a:r>
          </a:p>
          <a:p>
            <a:endParaRPr lang="x-none" dirty="0">
              <a:latin typeface="Palatino Linotype" pitchFamily="18" charset="0"/>
            </a:endParaRPr>
          </a:p>
          <a:p>
            <a:r>
              <a:rPr lang="en" b="1" dirty="0">
                <a:latin typeface="Palatino Linotype" pitchFamily="18" charset="0"/>
              </a:rPr>
              <a:t>DIAGNOSIS:</a:t>
            </a:r>
          </a:p>
          <a:p>
            <a:pPr marL="285750" indent="-285750">
              <a:buFont typeface="Wingdings" pitchFamily="2" charset="2"/>
              <a:buChar char="v"/>
            </a:pPr>
            <a:r>
              <a:rPr lang="en" dirty="0" err="1">
                <a:latin typeface="Palatino Linotype" pitchFamily="18" charset="0"/>
              </a:rPr>
              <a:t>endoscopic </a:t>
            </a:r>
            <a:r>
              <a:rPr lang="en" dirty="0">
                <a:latin typeface="Palatino Linotype" pitchFamily="18" charset="0"/>
              </a:rPr>
              <a:t>examination</a:t>
            </a:r>
          </a:p>
          <a:p>
            <a:pPr marL="285750" indent="-285750">
              <a:buFont typeface="Wingdings" pitchFamily="2" charset="2"/>
              <a:buChar char="v"/>
            </a:pPr>
            <a:r>
              <a:rPr lang="en" dirty="0" err="1">
                <a:latin typeface="Palatino Linotype" pitchFamily="18" charset="0"/>
              </a:rPr>
              <a:t>arteriography</a:t>
            </a:r>
            <a:endParaRPr lang="x-none" dirty="0">
              <a:latin typeface="Palatino Linotype" pitchFamily="18" charset="0"/>
            </a:endParaRPr>
          </a:p>
          <a:p>
            <a:endParaRPr lang="x-none" dirty="0">
              <a:latin typeface="Palatino Linotype" pitchFamily="18" charset="0"/>
            </a:endParaRPr>
          </a:p>
          <a:p>
            <a:r>
              <a:rPr lang="en" b="1" dirty="0">
                <a:latin typeface="Palatino Linotype" pitchFamily="18" charset="0"/>
              </a:rPr>
              <a:t>THERAPY:</a:t>
            </a:r>
          </a:p>
          <a:p>
            <a:pPr marL="285750" indent="-285750">
              <a:buFont typeface="Wingdings" pitchFamily="2" charset="2"/>
              <a:buChar char="v"/>
            </a:pPr>
            <a:r>
              <a:rPr lang="en" dirty="0" err="1">
                <a:latin typeface="Palatino Linotype" pitchFamily="18" charset="0"/>
              </a:rPr>
              <a:t>intravenous </a:t>
            </a:r>
            <a:r>
              <a:rPr lang="en" dirty="0">
                <a:latin typeface="Palatino Linotype" pitchFamily="18" charset="0"/>
              </a:rPr>
              <a:t>administration of PPIs</a:t>
            </a:r>
          </a:p>
          <a:p>
            <a:pPr marL="285750" indent="-285750">
              <a:buFont typeface="Wingdings" pitchFamily="2" charset="2"/>
              <a:buChar char="v"/>
            </a:pPr>
            <a:r>
              <a:rPr lang="en" dirty="0" err="1">
                <a:latin typeface="Palatino Linotype" pitchFamily="18" charset="0"/>
              </a:rPr>
              <a:t>transendoscopic</a:t>
            </a:r>
            <a:r>
              <a:rPr lang="en" dirty="0">
                <a:latin typeface="Palatino Linotype" pitchFamily="18" charset="0"/>
              </a:rPr>
              <a:t> </a:t>
            </a:r>
            <a:r>
              <a:rPr lang="en" dirty="0" err="1">
                <a:latin typeface="Palatino Linotype" pitchFamily="18" charset="0"/>
              </a:rPr>
              <a:t>injectable</a:t>
            </a:r>
            <a:r>
              <a:rPr lang="en" dirty="0">
                <a:latin typeface="Palatino Linotype" pitchFamily="18" charset="0"/>
              </a:rPr>
              <a:t> </a:t>
            </a:r>
            <a:r>
              <a:rPr lang="en" dirty="0" err="1">
                <a:latin typeface="Palatino Linotype" pitchFamily="18" charset="0"/>
              </a:rPr>
              <a:t>hemostasis</a:t>
            </a:r>
            <a:endParaRPr lang="x-none" dirty="0">
              <a:latin typeface="Palatino Linotype" pitchFamily="18" charset="0"/>
            </a:endParaRPr>
          </a:p>
          <a:p>
            <a:pPr marL="285750" indent="-285750">
              <a:buFont typeface="Wingdings" pitchFamily="2" charset="2"/>
              <a:buChar char="v"/>
            </a:pPr>
            <a:r>
              <a:rPr lang="en" dirty="0">
                <a:latin typeface="Palatino Linotype" pitchFamily="18" charset="0"/>
              </a:rPr>
              <a:t>surgery (ligatures)</a:t>
            </a:r>
            <a:endParaRPr lang="x-none" dirty="0"/>
          </a:p>
        </p:txBody>
      </p:sp>
    </p:spTree>
    <p:extLst>
      <p:ext uri="{BB962C8B-B14F-4D97-AF65-F5344CB8AC3E}">
        <p14:creationId xmlns="" xmlns:p14="http://schemas.microsoft.com/office/powerpoint/2010/main" val="30858781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 sz="3200" b="1" dirty="0">
                <a:latin typeface="Palatino Linotype" pitchFamily="18" charset="0"/>
              </a:rPr>
              <a:t>TUMORS OF THE ESOPHAGUS</a:t>
            </a:r>
          </a:p>
        </p:txBody>
      </p:sp>
      <p:pic>
        <p:nvPicPr>
          <p:cNvPr id="4" name="Picture 3"/>
          <p:cNvPicPr>
            <a:picLocks noChangeAspect="1" noChangeArrowheads="1"/>
          </p:cNvPicPr>
          <p:nvPr/>
        </p:nvPicPr>
        <p:blipFill>
          <a:blip r:embed="rId2" cstate="print"/>
          <a:srcRect/>
          <a:stretch>
            <a:fillRect/>
          </a:stretch>
        </p:blipFill>
        <p:spPr bwMode="auto">
          <a:xfrm>
            <a:off x="1282700" y="762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24599040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28600"/>
            <a:ext cx="4445448" cy="1077218"/>
          </a:xfrm>
          <a:prstGeom prst="rect">
            <a:avLst/>
          </a:prstGeom>
          <a:noFill/>
        </p:spPr>
        <p:txBody>
          <a:bodyPr wrap="none" rtlCol="0">
            <a:spAutoFit/>
          </a:bodyPr>
          <a:lstStyle/>
          <a:p>
            <a:r>
              <a:rPr lang="en" sz="2800" b="1" dirty="0">
                <a:latin typeface="Palatino Linotype" pitchFamily="18" charset="0"/>
              </a:rPr>
              <a:t>Division of esophageal tumors</a:t>
            </a:r>
          </a:p>
          <a:p>
            <a:endParaRPr lang="x-none" dirty="0"/>
          </a:p>
          <a:p>
            <a:endParaRPr lang="x-none" dirty="0"/>
          </a:p>
        </p:txBody>
      </p:sp>
      <p:graphicFrame>
        <p:nvGraphicFramePr>
          <p:cNvPr id="3" name="Table 2"/>
          <p:cNvGraphicFramePr>
            <a:graphicFrameLocks noGrp="1"/>
          </p:cNvGraphicFramePr>
          <p:nvPr>
            <p:extLst>
              <p:ext uri="{D42A27DB-BD31-4B8C-83A1-F6EECF244321}">
                <p14:modId xmlns="" xmlns:p14="http://schemas.microsoft.com/office/powerpoint/2010/main" val="891776539"/>
              </p:ext>
            </p:extLst>
          </p:nvPr>
        </p:nvGraphicFramePr>
        <p:xfrm>
          <a:off x="1524000" y="1397000"/>
          <a:ext cx="6096000" cy="1854200"/>
        </p:xfrm>
        <a:graphic>
          <a:graphicData uri="http://schemas.openxmlformats.org/drawingml/2006/table">
            <a:tbl>
              <a:tblPr firstRow="1" bandRow="1">
                <a:tableStyleId>{5C22544A-7EE6-4342-B048-85BDC9FD1C3A}</a:tableStyleId>
              </a:tblPr>
              <a:tblGrid>
                <a:gridCol w="3048000">
                  <a:extLst>
                    <a:ext uri="{9D8B030D-6E8A-4147-A177-3AD203B41FA5}">
                      <a16:colId xmlns="" xmlns:a16="http://schemas.microsoft.com/office/drawing/2014/main" val="20000"/>
                    </a:ext>
                  </a:extLst>
                </a:gridCol>
                <a:gridCol w="3048000">
                  <a:extLst>
                    <a:ext uri="{9D8B030D-6E8A-4147-A177-3AD203B41FA5}">
                      <a16:colId xmlns="" xmlns:a16="http://schemas.microsoft.com/office/drawing/2014/main" val="20001"/>
                    </a:ext>
                  </a:extLst>
                </a:gridCol>
              </a:tblGrid>
              <a:tr h="370840">
                <a:tc>
                  <a:txBody>
                    <a:bodyPr/>
                    <a:lstStyle/>
                    <a:p>
                      <a:r>
                        <a:rPr lang="en" dirty="0">
                          <a:latin typeface="Palatino Linotype" pitchFamily="18" charset="0"/>
                        </a:rPr>
                        <a:t>Malignant tumors</a:t>
                      </a:r>
                    </a:p>
                  </a:txBody>
                  <a:tcPr/>
                </a:tc>
                <a:tc>
                  <a:txBody>
                    <a:bodyPr/>
                    <a:lstStyle/>
                    <a:p>
                      <a:r>
                        <a:rPr lang="en" dirty="0" err="1">
                          <a:latin typeface="Palatino Linotype" pitchFamily="18" charset="0"/>
                        </a:rPr>
                        <a:t>Benign </a:t>
                      </a:r>
                      <a:r>
                        <a:rPr lang="en" dirty="0">
                          <a:latin typeface="Palatino Linotype" pitchFamily="18" charset="0"/>
                        </a:rPr>
                        <a:t>tumors</a:t>
                      </a:r>
                    </a:p>
                  </a:txBody>
                  <a:tcPr/>
                </a:tc>
                <a:extLst>
                  <a:ext uri="{0D108BD9-81ED-4DB2-BD59-A6C34878D82A}">
                    <a16:rowId xmlns="" xmlns:a16="http://schemas.microsoft.com/office/drawing/2014/main" val="10000"/>
                  </a:ext>
                </a:extLst>
              </a:tr>
              <a:tr h="370840">
                <a:tc>
                  <a:txBody>
                    <a:bodyPr/>
                    <a:lstStyle/>
                    <a:p>
                      <a:r>
                        <a:rPr lang="en" dirty="0" err="1">
                          <a:latin typeface="Palatino Linotype" pitchFamily="18" charset="0"/>
                        </a:rPr>
                        <a:t>Planocellular</a:t>
                      </a:r>
                      <a:r>
                        <a:rPr lang="en" dirty="0">
                          <a:latin typeface="Palatino Linotype" pitchFamily="18" charset="0"/>
                        </a:rPr>
                        <a:t> </a:t>
                      </a:r>
                      <a:r>
                        <a:rPr lang="en" dirty="0" err="1">
                          <a:latin typeface="Palatino Linotype" pitchFamily="18" charset="0"/>
                        </a:rPr>
                        <a:t>cancer</a:t>
                      </a:r>
                      <a:endParaRPr lang="x-none" dirty="0">
                        <a:latin typeface="Palatino Linotype" pitchFamily="18" charset="0"/>
                      </a:endParaRPr>
                    </a:p>
                  </a:txBody>
                  <a:tcPr/>
                </a:tc>
                <a:tc>
                  <a:txBody>
                    <a:bodyPr/>
                    <a:lstStyle/>
                    <a:p>
                      <a:r>
                        <a:rPr lang="en" dirty="0" err="1">
                          <a:latin typeface="Palatino Linotype" pitchFamily="18" charset="0"/>
                        </a:rPr>
                        <a:t>Planocellular</a:t>
                      </a:r>
                      <a:r>
                        <a:rPr lang="en" dirty="0">
                          <a:latin typeface="Palatino Linotype" pitchFamily="18" charset="0"/>
                        </a:rPr>
                        <a:t> </a:t>
                      </a:r>
                      <a:r>
                        <a:rPr lang="en" dirty="0" err="1">
                          <a:latin typeface="Palatino Linotype" pitchFamily="18" charset="0"/>
                        </a:rPr>
                        <a:t>papillomas</a:t>
                      </a:r>
                      <a:endParaRPr lang="x-none" dirty="0">
                        <a:latin typeface="Palatino Linotype" pitchFamily="18" charset="0"/>
                      </a:endParaRPr>
                    </a:p>
                  </a:txBody>
                  <a:tcPr/>
                </a:tc>
                <a:extLst>
                  <a:ext uri="{0D108BD9-81ED-4DB2-BD59-A6C34878D82A}">
                    <a16:rowId xmlns="" xmlns:a16="http://schemas.microsoft.com/office/drawing/2014/main" val="10001"/>
                  </a:ext>
                </a:extLst>
              </a:tr>
              <a:tr h="370840">
                <a:tc>
                  <a:txBody>
                    <a:bodyPr/>
                    <a:lstStyle/>
                    <a:p>
                      <a:r>
                        <a:rPr lang="en" dirty="0" err="1">
                          <a:latin typeface="Palatino Linotype" pitchFamily="18" charset="0"/>
                        </a:rPr>
                        <a:t>Adenocarcinoma</a:t>
                      </a:r>
                      <a:endParaRPr lang="x-none" dirty="0">
                        <a:latin typeface="Palatino Linotype" pitchFamily="18" charset="0"/>
                      </a:endParaRPr>
                    </a:p>
                  </a:txBody>
                  <a:tcPr/>
                </a:tc>
                <a:tc>
                  <a:txBody>
                    <a:bodyPr/>
                    <a:lstStyle/>
                    <a:p>
                      <a:r>
                        <a:rPr lang="en" dirty="0" err="1">
                          <a:latin typeface="Palatino Linotype" pitchFamily="18" charset="0"/>
                        </a:rPr>
                        <a:t>Sumbucous </a:t>
                      </a:r>
                      <a:r>
                        <a:rPr lang="en" dirty="0">
                          <a:latin typeface="Palatino Linotype" pitchFamily="18" charset="0"/>
                        </a:rPr>
                        <a:t>tumors</a:t>
                      </a:r>
                    </a:p>
                  </a:txBody>
                  <a:tcPr/>
                </a:tc>
                <a:extLst>
                  <a:ext uri="{0D108BD9-81ED-4DB2-BD59-A6C34878D82A}">
                    <a16:rowId xmlns="" xmlns:a16="http://schemas.microsoft.com/office/drawing/2014/main" val="10002"/>
                  </a:ext>
                </a:extLst>
              </a:tr>
              <a:tr h="370840">
                <a:tc>
                  <a:txBody>
                    <a:bodyPr/>
                    <a:lstStyle/>
                    <a:p>
                      <a:r>
                        <a:rPr lang="en" dirty="0" err="1">
                          <a:latin typeface="Palatino Linotype" pitchFamily="18" charset="0"/>
                        </a:rPr>
                        <a:t>Epithelial </a:t>
                      </a:r>
                      <a:r>
                        <a:rPr lang="en" dirty="0">
                          <a:latin typeface="Palatino Linotype" pitchFamily="18" charset="0"/>
                        </a:rPr>
                        <a:t>tumors</a:t>
                      </a:r>
                    </a:p>
                  </a:txBody>
                  <a:tcPr/>
                </a:tc>
                <a:tc>
                  <a:txBody>
                    <a:bodyPr/>
                    <a:lstStyle/>
                    <a:p>
                      <a:endParaRPr lang="x-none">
                        <a:latin typeface="Palatino Linotype" pitchFamily="18" charset="0"/>
                      </a:endParaRPr>
                    </a:p>
                  </a:txBody>
                  <a:tcPr/>
                </a:tc>
                <a:extLst>
                  <a:ext uri="{0D108BD9-81ED-4DB2-BD59-A6C34878D82A}">
                    <a16:rowId xmlns="" xmlns:a16="http://schemas.microsoft.com/office/drawing/2014/main" val="10003"/>
                  </a:ext>
                </a:extLst>
              </a:tr>
              <a:tr h="370840">
                <a:tc>
                  <a:txBody>
                    <a:bodyPr/>
                    <a:lstStyle/>
                    <a:p>
                      <a:r>
                        <a:rPr lang="en" dirty="0" err="1">
                          <a:latin typeface="Palatino Linotype" pitchFamily="18" charset="0"/>
                        </a:rPr>
                        <a:t>Metastatic </a:t>
                      </a:r>
                      <a:r>
                        <a:rPr lang="en" dirty="0">
                          <a:latin typeface="Palatino Linotype" pitchFamily="18" charset="0"/>
                        </a:rPr>
                        <a:t>tumors</a:t>
                      </a:r>
                    </a:p>
                  </a:txBody>
                  <a:tcPr/>
                </a:tc>
                <a:tc>
                  <a:txBody>
                    <a:bodyPr/>
                    <a:lstStyle/>
                    <a:p>
                      <a:endParaRPr lang="x-none" dirty="0">
                        <a:latin typeface="Palatino Linotype" pitchFamily="18" charset="0"/>
                      </a:endParaRPr>
                    </a:p>
                  </a:txBody>
                  <a:tcPr/>
                </a:tc>
                <a:extLst>
                  <a:ext uri="{0D108BD9-81ED-4DB2-BD59-A6C34878D82A}">
                    <a16:rowId xmlns="" xmlns:a16="http://schemas.microsoft.com/office/drawing/2014/main" val="10004"/>
                  </a:ext>
                </a:extLst>
              </a:tr>
            </a:tbl>
          </a:graphicData>
        </a:graphic>
      </p:graphicFrame>
      <p:sp>
        <p:nvSpPr>
          <p:cNvPr id="4" name="Left Brace 3"/>
          <p:cNvSpPr/>
          <p:nvPr/>
        </p:nvSpPr>
        <p:spPr>
          <a:xfrm>
            <a:off x="1408817" y="1752600"/>
            <a:ext cx="155448" cy="9144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x-none"/>
          </a:p>
        </p:txBody>
      </p:sp>
      <p:sp>
        <p:nvSpPr>
          <p:cNvPr id="5" name="TextBox 4"/>
          <p:cNvSpPr txBox="1"/>
          <p:nvPr/>
        </p:nvSpPr>
        <p:spPr>
          <a:xfrm>
            <a:off x="864627" y="1961634"/>
            <a:ext cx="609462" cy="369332"/>
          </a:xfrm>
          <a:prstGeom prst="rect">
            <a:avLst/>
          </a:prstGeom>
          <a:noFill/>
        </p:spPr>
        <p:txBody>
          <a:bodyPr wrap="none" rtlCol="0">
            <a:spAutoFit/>
          </a:bodyPr>
          <a:lstStyle/>
          <a:p>
            <a:r>
              <a:rPr lang="en" dirty="0">
                <a:latin typeface="Palatino Linotype" pitchFamily="18" charset="0"/>
              </a:rPr>
              <a:t>95%</a:t>
            </a:r>
          </a:p>
        </p:txBody>
      </p:sp>
    </p:spTree>
    <p:extLst>
      <p:ext uri="{BB962C8B-B14F-4D97-AF65-F5344CB8AC3E}">
        <p14:creationId xmlns="" xmlns:p14="http://schemas.microsoft.com/office/powerpoint/2010/main" val="15002692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8915400" cy="6647974"/>
          </a:xfrm>
          <a:prstGeom prst="rect">
            <a:avLst/>
          </a:prstGeom>
          <a:noFill/>
        </p:spPr>
        <p:txBody>
          <a:bodyPr wrap="square" rtlCol="0">
            <a:spAutoFit/>
          </a:bodyPr>
          <a:lstStyle/>
          <a:p>
            <a:r>
              <a:rPr lang="en" b="1" dirty="0">
                <a:solidFill>
                  <a:srgbClr val="FF0000"/>
                </a:solidFill>
                <a:latin typeface="Palatino Linotype" pitchFamily="18" charset="0"/>
              </a:rPr>
              <a:t>PLANOCELLULAR CARCINOMA</a:t>
            </a:r>
          </a:p>
          <a:p>
            <a:pPr>
              <a:lnSpc>
                <a:spcPct val="150000"/>
              </a:lnSpc>
            </a:pPr>
            <a:r>
              <a:rPr lang="en" sz="1600" b="1" dirty="0">
                <a:latin typeface="Palatino Linotype" pitchFamily="18" charset="0"/>
              </a:rPr>
              <a:t>Etiology:</a:t>
            </a:r>
          </a:p>
          <a:p>
            <a:pPr marL="285750" indent="-285750">
              <a:lnSpc>
                <a:spcPct val="150000"/>
              </a:lnSpc>
              <a:buFont typeface="Wingdings" pitchFamily="2" charset="2"/>
              <a:buChar char="v"/>
            </a:pPr>
            <a:r>
              <a:rPr lang="en" sz="1600" dirty="0">
                <a:latin typeface="Palatino Linotype" pitchFamily="18" charset="0"/>
              </a:rPr>
              <a:t>Consumption </a:t>
            </a:r>
            <a:r>
              <a:rPr lang="en" sz="1600" dirty="0" err="1">
                <a:latin typeface="Palatino Linotype" pitchFamily="18" charset="0"/>
              </a:rPr>
              <a:t>of nitrosamines </a:t>
            </a:r>
            <a:r>
              <a:rPr lang="en" sz="1600" dirty="0">
                <a:latin typeface="Palatino Linotype" pitchFamily="18" charset="0"/>
              </a:rPr>
              <a:t>and lack of fruits and vegetables in the diet, </a:t>
            </a:r>
            <a:r>
              <a:rPr lang="en" sz="1600" dirty="0" err="1">
                <a:latin typeface="Palatino Linotype" pitchFamily="18" charset="0"/>
              </a:rPr>
              <a:t>alcoholism </a:t>
            </a:r>
            <a:r>
              <a:rPr lang="en" sz="1600" dirty="0">
                <a:latin typeface="Palatino Linotype" pitchFamily="18" charset="0"/>
              </a:rPr>
              <a:t>(dose dependence) and smoking (tobacco contains larger amounts </a:t>
            </a:r>
            <a:r>
              <a:rPr lang="en" sz="1600" dirty="0" err="1">
                <a:latin typeface="Palatino Linotype" pitchFamily="18" charset="0"/>
              </a:rPr>
              <a:t>of nitrosamines </a:t>
            </a:r>
            <a:r>
              <a:rPr lang="en" sz="1600" dirty="0">
                <a:latin typeface="Palatino Linotype" pitchFamily="18" charset="0"/>
              </a:rPr>
              <a:t>), consumption of animal fats, pork, butter</a:t>
            </a:r>
          </a:p>
          <a:p>
            <a:pPr marL="285750" indent="-285750">
              <a:lnSpc>
                <a:spcPct val="150000"/>
              </a:lnSpc>
              <a:buFont typeface="Wingdings" pitchFamily="2" charset="2"/>
              <a:buChar char="v"/>
            </a:pPr>
            <a:r>
              <a:rPr lang="en" sz="1600" dirty="0" err="1">
                <a:latin typeface="Palatino Linotype" pitchFamily="18" charset="0"/>
              </a:rPr>
              <a:t>Linoleic </a:t>
            </a:r>
            <a:r>
              <a:rPr lang="en" sz="1600" dirty="0">
                <a:latin typeface="Palatino Linotype" pitchFamily="18" charset="0"/>
              </a:rPr>
              <a:t>acid in </a:t>
            </a:r>
            <a:r>
              <a:rPr lang="en" sz="1600" dirty="0" err="1">
                <a:latin typeface="Palatino Linotype" pitchFamily="18" charset="0"/>
              </a:rPr>
              <a:t>cereals </a:t>
            </a:r>
            <a:r>
              <a:rPr lang="en" sz="1600" dirty="0">
                <a:latin typeface="Palatino Linotype" pitchFamily="18" charset="0"/>
              </a:rPr>
              <a:t>( </a:t>
            </a:r>
            <a:r>
              <a:rPr lang="en" sz="1600" dirty="0" err="1">
                <a:latin typeface="Palatino Linotype" pitchFamily="18" charset="0"/>
              </a:rPr>
              <a:t>precursor of </a:t>
            </a:r>
            <a:r>
              <a:rPr lang="en" sz="1600" dirty="0">
                <a:latin typeface="Palatino Linotype" pitchFamily="18" charset="0"/>
              </a:rPr>
              <a:t>the synthesis of gastric </a:t>
            </a:r>
            <a:r>
              <a:rPr lang="en" sz="1600" dirty="0" err="1">
                <a:latin typeface="Palatino Linotype" pitchFamily="18" charset="0"/>
              </a:rPr>
              <a:t>prostaglandins </a:t>
            </a:r>
            <a:r>
              <a:rPr lang="en" sz="1600" dirty="0">
                <a:latin typeface="Palatino Linotype" pitchFamily="18" charset="0"/>
              </a:rPr>
              <a:t>E2... </a:t>
            </a:r>
            <a:r>
              <a:rPr lang="en" sz="1600" dirty="0" err="1">
                <a:latin typeface="Palatino Linotype" pitchFamily="18" charset="0"/>
              </a:rPr>
              <a:t>they relax</a:t>
            </a:r>
            <a:r>
              <a:rPr lang="en" sz="1600" dirty="0">
                <a:latin typeface="Palatino Linotype" pitchFamily="18" charset="0"/>
              </a:rPr>
              <a:t> </a:t>
            </a:r>
            <a:r>
              <a:rPr lang="en" sz="1600" dirty="0" err="1">
                <a:latin typeface="Palatino Linotype" pitchFamily="18" charset="0"/>
              </a:rPr>
              <a:t>pylorus </a:t>
            </a:r>
            <a:r>
              <a:rPr lang="en" sz="1600" dirty="0">
                <a:latin typeface="Palatino Linotype" pitchFamily="18" charset="0"/>
              </a:rPr>
              <a:t>and reduce the tone of the lower esophageal </a:t>
            </a:r>
            <a:r>
              <a:rPr lang="en" sz="1600" dirty="0" err="1">
                <a:latin typeface="Palatino Linotype" pitchFamily="18" charset="0"/>
              </a:rPr>
              <a:t>sphincter </a:t>
            </a:r>
            <a:r>
              <a:rPr lang="en" sz="1600" dirty="0">
                <a:latin typeface="Palatino Linotype" pitchFamily="18" charset="0"/>
              </a:rPr>
              <a:t>... </a:t>
            </a:r>
            <a:r>
              <a:rPr lang="en" sz="1600" dirty="0" err="1">
                <a:latin typeface="Palatino Linotype" pitchFamily="18" charset="0"/>
              </a:rPr>
              <a:t>reflux of </a:t>
            </a:r>
            <a:r>
              <a:rPr lang="en" sz="1600" dirty="0">
                <a:latin typeface="Palatino Linotype" pitchFamily="18" charset="0"/>
              </a:rPr>
              <a:t>contents from the duodenum and stomach and esophagus... </a:t>
            </a:r>
            <a:r>
              <a:rPr lang="en" sz="1600" dirty="0" err="1">
                <a:latin typeface="Palatino Linotype" pitchFamily="18" charset="0"/>
              </a:rPr>
              <a:t>dysplastic </a:t>
            </a:r>
            <a:r>
              <a:rPr lang="en" sz="1600" dirty="0">
                <a:latin typeface="Palatino Linotype" pitchFamily="18" charset="0"/>
              </a:rPr>
              <a:t>changes... </a:t>
            </a:r>
            <a:r>
              <a:rPr lang="en" sz="1600" dirty="0" err="1">
                <a:latin typeface="Palatino Linotype" pitchFamily="18" charset="0"/>
              </a:rPr>
              <a:t>cancer </a:t>
            </a:r>
            <a:r>
              <a:rPr lang="en" sz="1600" dirty="0">
                <a:latin typeface="Palatino Linotype" pitchFamily="18" charset="0"/>
              </a:rPr>
              <a:t>)</a:t>
            </a:r>
          </a:p>
          <a:p>
            <a:pPr marL="285750" indent="-285750">
              <a:lnSpc>
                <a:spcPct val="150000"/>
              </a:lnSpc>
              <a:buFont typeface="Wingdings" pitchFamily="2" charset="2"/>
              <a:buChar char="v"/>
            </a:pPr>
            <a:r>
              <a:rPr lang="en" sz="1600" dirty="0" err="1">
                <a:latin typeface="Palatino Linotype" pitchFamily="18" charset="0"/>
              </a:rPr>
              <a:t>Achalasia </a:t>
            </a:r>
            <a:r>
              <a:rPr lang="en" sz="1600" dirty="0">
                <a:latin typeface="Palatino Linotype" pitchFamily="18" charset="0"/>
              </a:rPr>
              <a:t>and esophageal </a:t>
            </a:r>
            <a:r>
              <a:rPr lang="en" sz="1600" dirty="0" err="1">
                <a:latin typeface="Palatino Linotype" pitchFamily="18" charset="0"/>
              </a:rPr>
              <a:t>strictures (by corrosive agents)</a:t>
            </a:r>
          </a:p>
          <a:p>
            <a:pPr marL="285750" indent="-285750">
              <a:lnSpc>
                <a:spcPct val="150000"/>
              </a:lnSpc>
              <a:buFont typeface="Wingdings" pitchFamily="2" charset="2"/>
              <a:buChar char="v"/>
            </a:pPr>
            <a:r>
              <a:rPr lang="en" sz="1600" dirty="0">
                <a:latin typeface="Palatino Linotype" pitchFamily="18" charset="0"/>
              </a:rPr>
              <a:t>Chronic </a:t>
            </a:r>
            <a:r>
              <a:rPr lang="en" sz="1600" dirty="0" err="1">
                <a:latin typeface="Palatino Linotype" pitchFamily="18" charset="0"/>
              </a:rPr>
              <a:t>esophagitis</a:t>
            </a:r>
            <a:endParaRPr lang="x-none" sz="1600" dirty="0">
              <a:latin typeface="Palatino Linotype" pitchFamily="18" charset="0"/>
            </a:endParaRPr>
          </a:p>
          <a:p>
            <a:pPr marL="285750" indent="-285750">
              <a:lnSpc>
                <a:spcPct val="150000"/>
              </a:lnSpc>
              <a:buFont typeface="Wingdings" pitchFamily="2" charset="2"/>
              <a:buChar char="v"/>
            </a:pPr>
            <a:r>
              <a:rPr lang="en" sz="1600" dirty="0" err="1">
                <a:latin typeface="Palatino Linotype" pitchFamily="18" charset="0"/>
              </a:rPr>
              <a:t>Plummer </a:t>
            </a:r>
            <a:r>
              <a:rPr lang="en" sz="1600" dirty="0">
                <a:latin typeface="Palatino Linotype" pitchFamily="18" charset="0"/>
              </a:rPr>
              <a:t>- </a:t>
            </a:r>
            <a:r>
              <a:rPr lang="en" sz="1600" dirty="0" err="1">
                <a:latin typeface="Palatino Linotype" pitchFamily="18" charset="0"/>
              </a:rPr>
              <a:t>Vinson </a:t>
            </a:r>
            <a:r>
              <a:rPr lang="en" sz="1600" dirty="0">
                <a:latin typeface="Palatino Linotype" pitchFamily="18" charset="0"/>
              </a:rPr>
              <a:t>syndrome or </a:t>
            </a:r>
            <a:r>
              <a:rPr lang="en" sz="1600" dirty="0" err="1">
                <a:latin typeface="Palatino Linotype" pitchFamily="18" charset="0"/>
              </a:rPr>
              <a:t>Patterson </a:t>
            </a:r>
            <a:r>
              <a:rPr lang="en" sz="1600" dirty="0">
                <a:latin typeface="Palatino Linotype" pitchFamily="18" charset="0"/>
              </a:rPr>
              <a:t>- </a:t>
            </a:r>
            <a:r>
              <a:rPr lang="en" sz="1600" dirty="0" err="1">
                <a:latin typeface="Palatino Linotype" pitchFamily="18" charset="0"/>
              </a:rPr>
              <a:t>Kelly </a:t>
            </a:r>
            <a:r>
              <a:rPr lang="en" sz="1600" dirty="0">
                <a:latin typeface="Palatino Linotype" pitchFamily="18" charset="0"/>
              </a:rPr>
              <a:t>syndrome ( </a:t>
            </a:r>
            <a:r>
              <a:rPr lang="en" sz="1600" dirty="0" err="1">
                <a:latin typeface="Palatino Linotype" pitchFamily="18" charset="0"/>
              </a:rPr>
              <a:t>angular</a:t>
            </a:r>
            <a:r>
              <a:rPr lang="en" sz="1600" dirty="0">
                <a:latin typeface="Palatino Linotype" pitchFamily="18" charset="0"/>
              </a:rPr>
              <a:t> </a:t>
            </a:r>
            <a:r>
              <a:rPr lang="en" sz="1600" dirty="0" err="1">
                <a:latin typeface="Palatino Linotype" pitchFamily="18" charset="0"/>
              </a:rPr>
              <a:t>stomatitis </a:t>
            </a:r>
            <a:r>
              <a:rPr lang="en" sz="1600" dirty="0">
                <a:latin typeface="Palatino Linotype" pitchFamily="18" charset="0"/>
              </a:rPr>
              <a:t>, concave nails, membranes on the esophagus)</a:t>
            </a:r>
          </a:p>
          <a:p>
            <a:pPr marL="285750" indent="-285750">
              <a:lnSpc>
                <a:spcPct val="150000"/>
              </a:lnSpc>
              <a:buFont typeface="Wingdings" pitchFamily="2" charset="2"/>
              <a:buChar char="v"/>
            </a:pPr>
            <a:r>
              <a:rPr lang="en" sz="1600" dirty="0" err="1">
                <a:latin typeface="Palatino Linotype" pitchFamily="18" charset="0"/>
              </a:rPr>
              <a:t>Tylosis </a:t>
            </a:r>
            <a:r>
              <a:rPr lang="en" sz="1600" dirty="0">
                <a:latin typeface="Palatino Linotype" pitchFamily="18" charset="0"/>
              </a:rPr>
              <a:t>- </a:t>
            </a:r>
            <a:r>
              <a:rPr lang="en" sz="1600" dirty="0" err="1">
                <a:latin typeface="Palatino Linotype" pitchFamily="18" charset="0"/>
              </a:rPr>
              <a:t>autosomal </a:t>
            </a:r>
            <a:r>
              <a:rPr lang="en" sz="1600" dirty="0">
                <a:latin typeface="Palatino Linotype" pitchFamily="18" charset="0"/>
              </a:rPr>
              <a:t>dominant disease ( </a:t>
            </a:r>
            <a:r>
              <a:rPr lang="en" sz="1600" dirty="0" err="1">
                <a:latin typeface="Palatino Linotype" pitchFamily="18" charset="0"/>
              </a:rPr>
              <a:t>hyperkeratosis</a:t>
            </a:r>
            <a:r>
              <a:rPr lang="en" sz="1600" dirty="0">
                <a:latin typeface="Palatino Linotype" pitchFamily="18" charset="0"/>
              </a:rPr>
              <a:t> </a:t>
            </a:r>
            <a:r>
              <a:rPr lang="en" sz="1600" dirty="0" err="1">
                <a:latin typeface="Palatino Linotype" pitchFamily="18" charset="0"/>
              </a:rPr>
              <a:t>palms </a:t>
            </a:r>
            <a:r>
              <a:rPr lang="en" sz="1600" dirty="0">
                <a:latin typeface="Palatino Linotype" pitchFamily="18" charset="0"/>
              </a:rPr>
              <a:t>and feet), </a:t>
            </a:r>
            <a:r>
              <a:rPr lang="en" sz="1600" dirty="0" err="1">
                <a:latin typeface="Palatino Linotype" pitchFamily="18" charset="0"/>
              </a:rPr>
              <a:t>endoscopic </a:t>
            </a:r>
            <a:r>
              <a:rPr lang="en" sz="1600" dirty="0">
                <a:latin typeface="Palatino Linotype" pitchFamily="18" charset="0"/>
              </a:rPr>
              <a:t>monitoring of family members</a:t>
            </a:r>
          </a:p>
          <a:p>
            <a:pPr marL="285750" indent="-285750">
              <a:lnSpc>
                <a:spcPct val="150000"/>
              </a:lnSpc>
              <a:buFont typeface="Wingdings" pitchFamily="2" charset="2"/>
              <a:buChar char="v"/>
            </a:pPr>
            <a:r>
              <a:rPr lang="en" sz="1600" dirty="0">
                <a:latin typeface="Palatino Linotype" pitchFamily="18" charset="0"/>
              </a:rPr>
              <a:t>Human </a:t>
            </a:r>
            <a:r>
              <a:rPr lang="en" sz="1600" dirty="0" err="1">
                <a:latin typeface="Palatino Linotype" pitchFamily="18" charset="0"/>
              </a:rPr>
              <a:t>papillomaviruses </a:t>
            </a:r>
            <a:r>
              <a:rPr lang="en" sz="1600" dirty="0">
                <a:latin typeface="Palatino Linotype" pitchFamily="18" charset="0"/>
              </a:rPr>
              <a:t>_</a:t>
            </a:r>
          </a:p>
          <a:p>
            <a:pPr marL="285750" indent="-285750">
              <a:lnSpc>
                <a:spcPct val="150000"/>
              </a:lnSpc>
              <a:buFont typeface="Wingdings" pitchFamily="2" charset="2"/>
              <a:buChar char="v"/>
            </a:pPr>
            <a:r>
              <a:rPr lang="en" sz="1600" dirty="0" err="1">
                <a:latin typeface="Palatino Linotype" pitchFamily="18" charset="0"/>
              </a:rPr>
              <a:t>Planocellular</a:t>
            </a:r>
            <a:r>
              <a:rPr lang="en" sz="1600" dirty="0">
                <a:latin typeface="Palatino Linotype" pitchFamily="18" charset="0"/>
              </a:rPr>
              <a:t> head and neck </a:t>
            </a:r>
            <a:r>
              <a:rPr lang="en" sz="1600" dirty="0" err="1">
                <a:latin typeface="Palatino Linotype" pitchFamily="18" charset="0"/>
              </a:rPr>
              <a:t>cancer </a:t>
            </a:r>
            <a:r>
              <a:rPr lang="en" sz="1600" dirty="0">
                <a:latin typeface="Palatino Linotype" pitchFamily="18" charset="0"/>
              </a:rPr>
              <a:t>(1-6% associated with esophageal </a:t>
            </a:r>
            <a:r>
              <a:rPr lang="en" sz="1600" dirty="0" err="1">
                <a:latin typeface="Palatino Linotype" pitchFamily="18" charset="0"/>
              </a:rPr>
              <a:t>squamous cell </a:t>
            </a:r>
            <a:r>
              <a:rPr lang="en" sz="1600" dirty="0">
                <a:latin typeface="Palatino Linotype" pitchFamily="18" charset="0"/>
              </a:rPr>
              <a:t>carcinoma)</a:t>
            </a:r>
          </a:p>
          <a:p>
            <a:pPr marL="285750" indent="-285750">
              <a:lnSpc>
                <a:spcPct val="150000"/>
              </a:lnSpc>
              <a:buFont typeface="Wingdings" pitchFamily="2" charset="2"/>
              <a:buChar char="v"/>
            </a:pPr>
            <a:r>
              <a:rPr lang="en" sz="1600" dirty="0">
                <a:latin typeface="Palatino Linotype" pitchFamily="18" charset="0"/>
              </a:rPr>
              <a:t>After </a:t>
            </a:r>
            <a:r>
              <a:rPr lang="en" sz="1600" dirty="0" err="1">
                <a:latin typeface="Palatino Linotype" pitchFamily="18" charset="0"/>
              </a:rPr>
              <a:t>sclerosing</a:t>
            </a:r>
            <a:r>
              <a:rPr lang="en" sz="1600" dirty="0">
                <a:latin typeface="Palatino Linotype" pitchFamily="18" charset="0"/>
              </a:rPr>
              <a:t> esophageal </a:t>
            </a:r>
            <a:r>
              <a:rPr lang="en" sz="1600" dirty="0" err="1">
                <a:latin typeface="Palatino Linotype" pitchFamily="18" charset="0"/>
              </a:rPr>
              <a:t>varices </a:t>
            </a:r>
            <a:r>
              <a:rPr lang="en" sz="1600" dirty="0">
                <a:latin typeface="Palatino Linotype" pitchFamily="18" charset="0"/>
              </a:rPr>
              <a:t>and radiation therapy</a:t>
            </a:r>
            <a:endParaRPr lang="x-none" dirty="0"/>
          </a:p>
        </p:txBody>
      </p:sp>
    </p:spTree>
    <p:extLst>
      <p:ext uri="{BB962C8B-B14F-4D97-AF65-F5344CB8AC3E}">
        <p14:creationId xmlns="" xmlns:p14="http://schemas.microsoft.com/office/powerpoint/2010/main" val="1397251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8100"/>
            <a:ext cx="8991600" cy="6601807"/>
          </a:xfrm>
          <a:prstGeom prst="rect">
            <a:avLst/>
          </a:prstGeom>
          <a:noFill/>
        </p:spPr>
        <p:txBody>
          <a:bodyPr wrap="square" rtlCol="0">
            <a:spAutoFit/>
          </a:bodyPr>
          <a:lstStyle/>
          <a:p>
            <a:pPr>
              <a:lnSpc>
                <a:spcPct val="150000"/>
              </a:lnSpc>
            </a:pPr>
            <a:r>
              <a:rPr lang="en" b="1" dirty="0">
                <a:latin typeface="Palatino Linotype" pitchFamily="18" charset="0"/>
              </a:rPr>
              <a:t>Causes </a:t>
            </a:r>
            <a:r>
              <a:rPr lang="en" b="1" dirty="0" err="1">
                <a:latin typeface="Palatino Linotype" pitchFamily="18" charset="0"/>
              </a:rPr>
              <a:t>of achalasia </a:t>
            </a:r>
            <a:r>
              <a:rPr lang="en" b="1" dirty="0">
                <a:latin typeface="Palatino Linotype" pitchFamily="18" charset="0"/>
              </a:rPr>
              <a:t>:</a:t>
            </a:r>
          </a:p>
          <a:p>
            <a:pPr marL="285750" indent="-285750">
              <a:lnSpc>
                <a:spcPct val="150000"/>
              </a:lnSpc>
              <a:buFont typeface="Wingdings" pitchFamily="2" charset="2"/>
              <a:buChar char="v"/>
            </a:pPr>
            <a:r>
              <a:rPr lang="en" b="1" dirty="0">
                <a:latin typeface="Palatino Linotype" pitchFamily="18" charset="0"/>
              </a:rPr>
              <a:t>Hereditary factor </a:t>
            </a:r>
            <a:r>
              <a:rPr lang="en" dirty="0">
                <a:latin typeface="Palatino Linotype" pitchFamily="18" charset="0"/>
              </a:rPr>
              <a:t>-2% of patients</a:t>
            </a:r>
          </a:p>
          <a:p>
            <a:pPr marL="285750" indent="-285750">
              <a:lnSpc>
                <a:spcPct val="150000"/>
              </a:lnSpc>
              <a:buFont typeface="Wingdings" pitchFamily="2" charset="2"/>
              <a:buChar char="v"/>
            </a:pPr>
            <a:r>
              <a:rPr lang="en" b="1" dirty="0" err="1">
                <a:latin typeface="Palatino Linotype" pitchFamily="18" charset="0"/>
              </a:rPr>
              <a:t>Autoimmune </a:t>
            </a:r>
            <a:r>
              <a:rPr lang="en" b="1" dirty="0">
                <a:latin typeface="Palatino Linotype" pitchFamily="18" charset="0"/>
              </a:rPr>
              <a:t>etiology - </a:t>
            </a:r>
            <a:r>
              <a:rPr lang="en" dirty="0" err="1">
                <a:latin typeface="Palatino Linotype" pitchFamily="18" charset="0"/>
              </a:rPr>
              <a:t>monocytic </a:t>
            </a:r>
            <a:r>
              <a:rPr lang="en" dirty="0">
                <a:latin typeface="Palatino Linotype" pitchFamily="18" charset="0"/>
              </a:rPr>
              <a:t>infiltration </a:t>
            </a:r>
            <a:r>
              <a:rPr lang="en" dirty="0" err="1">
                <a:latin typeface="Palatino Linotype" pitchFamily="18" charset="0"/>
              </a:rPr>
              <a:t>of the meenteric</a:t>
            </a:r>
            <a:r>
              <a:rPr lang="en" dirty="0">
                <a:latin typeface="Palatino Linotype" pitchFamily="18" charset="0"/>
              </a:rPr>
              <a:t> </a:t>
            </a:r>
            <a:r>
              <a:rPr lang="en" dirty="0" err="1">
                <a:latin typeface="Palatino Linotype" pitchFamily="18" charset="0"/>
              </a:rPr>
              <a:t>plexus</a:t>
            </a:r>
            <a:endParaRPr lang="x-none" dirty="0">
              <a:latin typeface="Palatino Linotype" pitchFamily="18" charset="0"/>
            </a:endParaRPr>
          </a:p>
          <a:p>
            <a:pPr marL="285750" indent="-285750">
              <a:lnSpc>
                <a:spcPct val="150000"/>
              </a:lnSpc>
              <a:buFont typeface="Wingdings" pitchFamily="2" charset="2"/>
              <a:buChar char="v"/>
            </a:pPr>
            <a:r>
              <a:rPr lang="en" b="1" dirty="0">
                <a:latin typeface="Palatino Linotype" pitchFamily="18" charset="0"/>
              </a:rPr>
              <a:t>Infectious factors - </a:t>
            </a:r>
            <a:r>
              <a:rPr lang="en" dirty="0" err="1">
                <a:latin typeface="Palatino Linotype" pitchFamily="18" charset="0"/>
              </a:rPr>
              <a:t>characterization of </a:t>
            </a:r>
            <a:r>
              <a:rPr lang="en" dirty="0">
                <a:latin typeface="Palatino Linotype" pitchFamily="18" charset="0"/>
              </a:rPr>
              <a:t>gamma </a:t>
            </a:r>
            <a:r>
              <a:rPr lang="en" dirty="0" err="1">
                <a:latin typeface="Palatino Linotype" pitchFamily="18" charset="0"/>
              </a:rPr>
              <a:t>interferon </a:t>
            </a:r>
            <a:r>
              <a:rPr lang="en" dirty="0">
                <a:latin typeface="Palatino Linotype" pitchFamily="18" charset="0"/>
              </a:rPr>
              <a:t>that induces pathological </a:t>
            </a:r>
            <a:r>
              <a:rPr lang="en" dirty="0" err="1">
                <a:latin typeface="Palatino Linotype" pitchFamily="18" charset="0"/>
              </a:rPr>
              <a:t>expression</a:t>
            </a:r>
            <a:r>
              <a:rPr lang="en" dirty="0">
                <a:latin typeface="Palatino Linotype" pitchFamily="18" charset="0"/>
              </a:rPr>
              <a:t> </a:t>
            </a:r>
            <a:r>
              <a:rPr lang="en" dirty="0" err="1">
                <a:latin typeface="Palatino Linotype" pitchFamily="18" charset="0"/>
              </a:rPr>
              <a:t>antigens </a:t>
            </a:r>
            <a:r>
              <a:rPr lang="en" dirty="0">
                <a:latin typeface="Palatino Linotype" pitchFamily="18" charset="0"/>
              </a:rPr>
              <a:t>on nervous tissue. </a:t>
            </a:r>
            <a:r>
              <a:rPr lang="en" dirty="0" err="1">
                <a:latin typeface="Palatino Linotype" pitchFamily="18" charset="0"/>
              </a:rPr>
              <a:t>Antigen </a:t>
            </a:r>
            <a:r>
              <a:rPr lang="en" dirty="0">
                <a:latin typeface="Palatino Linotype" pitchFamily="18" charset="0"/>
              </a:rPr>
              <a:t>: </a:t>
            </a:r>
            <a:r>
              <a:rPr lang="en" dirty="0" err="1">
                <a:latin typeface="Palatino Linotype" pitchFamily="18" charset="0"/>
              </a:rPr>
              <a:t>varicella </a:t>
            </a:r>
            <a:r>
              <a:rPr lang="en" dirty="0">
                <a:latin typeface="Palatino Linotype" pitchFamily="18" charset="0"/>
              </a:rPr>
              <a:t>- </a:t>
            </a:r>
            <a:r>
              <a:rPr lang="en" dirty="0" err="1">
                <a:latin typeface="Palatino Linotype" pitchFamily="18" charset="0"/>
              </a:rPr>
              <a:t>zoster </a:t>
            </a:r>
            <a:r>
              <a:rPr lang="en" dirty="0">
                <a:latin typeface="Palatino Linotype" pitchFamily="18" charset="0"/>
              </a:rPr>
              <a:t>( significantly higher </a:t>
            </a:r>
            <a:r>
              <a:rPr lang="en" dirty="0" err="1">
                <a:latin typeface="Palatino Linotype" pitchFamily="18" charset="0"/>
              </a:rPr>
              <a:t>titer </a:t>
            </a:r>
            <a:r>
              <a:rPr lang="en" dirty="0">
                <a:latin typeface="Palatino Linotype" pitchFamily="18" charset="0"/>
              </a:rPr>
              <a:t>in patients with </a:t>
            </a:r>
            <a:r>
              <a:rPr lang="en" dirty="0" err="1">
                <a:latin typeface="Palatino Linotype" pitchFamily="18" charset="0"/>
              </a:rPr>
              <a:t>achalasia </a:t>
            </a:r>
            <a:r>
              <a:rPr lang="en" dirty="0">
                <a:latin typeface="Palatino Linotype" pitchFamily="18" charset="0"/>
              </a:rPr>
              <a:t>)</a:t>
            </a:r>
          </a:p>
          <a:p>
            <a:pPr marL="285750" indent="-285750">
              <a:lnSpc>
                <a:spcPct val="150000"/>
              </a:lnSpc>
              <a:buFont typeface="Wingdings" pitchFamily="2" charset="2"/>
              <a:buChar char="v"/>
            </a:pPr>
            <a:r>
              <a:rPr lang="en" b="1" dirty="0">
                <a:latin typeface="Palatino Linotype" pitchFamily="18" charset="0"/>
              </a:rPr>
              <a:t>Neurological diseases - </a:t>
            </a:r>
            <a:r>
              <a:rPr lang="en" dirty="0" err="1">
                <a:latin typeface="Palatino Linotype" pitchFamily="18" charset="0"/>
              </a:rPr>
              <a:t>Parkinsonism</a:t>
            </a:r>
            <a:endParaRPr lang="x-none" dirty="0">
              <a:latin typeface="Palatino Linotype" pitchFamily="18" charset="0"/>
            </a:endParaRPr>
          </a:p>
          <a:p>
            <a:pPr marL="285750" indent="-285750">
              <a:lnSpc>
                <a:spcPct val="150000"/>
              </a:lnSpc>
              <a:buFont typeface="Wingdings" pitchFamily="2" charset="2"/>
              <a:buChar char="v"/>
            </a:pPr>
            <a:endParaRPr lang="x-none" dirty="0">
              <a:latin typeface="Palatino Linotype" pitchFamily="18" charset="0"/>
            </a:endParaRPr>
          </a:p>
          <a:p>
            <a:pPr>
              <a:lnSpc>
                <a:spcPct val="150000"/>
              </a:lnSpc>
            </a:pPr>
            <a:r>
              <a:rPr lang="en" b="1" dirty="0">
                <a:latin typeface="Palatino Linotype" pitchFamily="18" charset="0"/>
              </a:rPr>
              <a:t>Clinical picture:</a:t>
            </a:r>
          </a:p>
          <a:p>
            <a:pPr marL="285750" indent="-285750">
              <a:lnSpc>
                <a:spcPct val="150000"/>
              </a:lnSpc>
              <a:buFont typeface="Wingdings" pitchFamily="2" charset="2"/>
              <a:buChar char="v"/>
            </a:pPr>
            <a:r>
              <a:rPr lang="en" dirty="0">
                <a:latin typeface="Palatino Linotype" pitchFamily="18" charset="0"/>
              </a:rPr>
              <a:t>Gradually, 2 years until the onset of symptoms</a:t>
            </a:r>
          </a:p>
          <a:p>
            <a:pPr marL="285750" indent="-285750">
              <a:lnSpc>
                <a:spcPct val="150000"/>
              </a:lnSpc>
              <a:buFont typeface="Wingdings" pitchFamily="2" charset="2"/>
              <a:buChar char="v"/>
            </a:pPr>
            <a:r>
              <a:rPr lang="en" dirty="0" err="1">
                <a:latin typeface="Palatino Linotype" pitchFamily="18" charset="0"/>
              </a:rPr>
              <a:t>Dysphagia </a:t>
            </a:r>
            <a:r>
              <a:rPr lang="en" dirty="0">
                <a:latin typeface="Palatino Linotype" pitchFamily="18" charset="0"/>
              </a:rPr>
              <a:t>(on solid food and to varying degrees on liquid), </a:t>
            </a:r>
            <a:r>
              <a:rPr lang="en" dirty="0" err="1">
                <a:latin typeface="Palatino Linotype" pitchFamily="18" charset="0"/>
              </a:rPr>
              <a:t>regurgitation </a:t>
            </a:r>
            <a:r>
              <a:rPr lang="en" dirty="0">
                <a:latin typeface="Palatino Linotype" pitchFamily="18" charset="0"/>
              </a:rPr>
              <a:t>, chest pain, heartburn, weight loss, </a:t>
            </a:r>
            <a:r>
              <a:rPr lang="en" dirty="0" err="1">
                <a:latin typeface="Palatino Linotype" pitchFamily="18" charset="0"/>
              </a:rPr>
              <a:t>aspiration </a:t>
            </a:r>
            <a:r>
              <a:rPr lang="en" dirty="0">
                <a:latin typeface="Palatino Linotype" pitchFamily="18" charset="0"/>
              </a:rPr>
              <a:t>pneumonia, intake of large amounts of liquid during meals, specific </a:t>
            </a:r>
            <a:r>
              <a:rPr lang="en" dirty="0" err="1">
                <a:latin typeface="Palatino Linotype" pitchFamily="18" charset="0"/>
              </a:rPr>
              <a:t>maneuvers </a:t>
            </a:r>
            <a:r>
              <a:rPr lang="en" dirty="0">
                <a:latin typeface="Palatino Linotype" pitchFamily="18" charset="0"/>
              </a:rPr>
              <a:t>( </a:t>
            </a:r>
            <a:r>
              <a:rPr lang="en" dirty="0" err="1">
                <a:latin typeface="Palatino Linotype" pitchFamily="18" charset="0"/>
              </a:rPr>
              <a:t>straightening </a:t>
            </a:r>
            <a:r>
              <a:rPr lang="en" dirty="0">
                <a:latin typeface="Palatino Linotype" pitchFamily="18" charset="0"/>
              </a:rPr>
              <a:t>the back, raising the arms above the head, standing in during a meal), </a:t>
            </a:r>
            <a:r>
              <a:rPr lang="en" dirty="0" err="1">
                <a:latin typeface="Palatino Linotype" pitchFamily="18" charset="0"/>
              </a:rPr>
              <a:t>dyspnea </a:t>
            </a:r>
            <a:r>
              <a:rPr lang="en" dirty="0">
                <a:latin typeface="Palatino Linotype" pitchFamily="18" charset="0"/>
              </a:rPr>
              <a:t>and </a:t>
            </a:r>
            <a:r>
              <a:rPr lang="en" dirty="0" err="1">
                <a:latin typeface="Palatino Linotype" pitchFamily="18" charset="0"/>
              </a:rPr>
              <a:t>stridor </a:t>
            </a:r>
            <a:r>
              <a:rPr lang="en" dirty="0">
                <a:latin typeface="Palatino Linotype" pitchFamily="18" charset="0"/>
              </a:rPr>
              <a:t>(compression of the trachea by a </a:t>
            </a:r>
            <a:r>
              <a:rPr lang="en" dirty="0" err="1">
                <a:latin typeface="Palatino Linotype" pitchFamily="18" charset="0"/>
              </a:rPr>
              <a:t>dilated </a:t>
            </a:r>
            <a:r>
              <a:rPr lang="en" dirty="0">
                <a:latin typeface="Palatino Linotype" pitchFamily="18" charset="0"/>
              </a:rPr>
              <a:t>esophagus)</a:t>
            </a:r>
          </a:p>
          <a:p>
            <a:pPr marL="285750" indent="-285750">
              <a:buFont typeface="Wingdings" pitchFamily="2" charset="2"/>
              <a:buChar char="v"/>
            </a:pPr>
            <a:endParaRPr lang="x-none" dirty="0"/>
          </a:p>
        </p:txBody>
      </p:sp>
    </p:spTree>
    <p:extLst>
      <p:ext uri="{BB962C8B-B14F-4D97-AF65-F5344CB8AC3E}">
        <p14:creationId xmlns="" xmlns:p14="http://schemas.microsoft.com/office/powerpoint/2010/main" val="10614644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52400"/>
            <a:ext cx="8534400" cy="6001643"/>
          </a:xfrm>
          <a:prstGeom prst="rect">
            <a:avLst/>
          </a:prstGeom>
          <a:noFill/>
        </p:spPr>
        <p:txBody>
          <a:bodyPr wrap="square" rtlCol="0">
            <a:spAutoFit/>
          </a:bodyPr>
          <a:lstStyle/>
          <a:p>
            <a:pPr>
              <a:lnSpc>
                <a:spcPct val="150000"/>
              </a:lnSpc>
            </a:pPr>
            <a:r>
              <a:rPr lang="en" sz="1600" b="1" dirty="0">
                <a:latin typeface="Palatino Linotype" pitchFamily="18" charset="0"/>
              </a:rPr>
              <a:t>Clinical picture:</a:t>
            </a:r>
          </a:p>
          <a:p>
            <a:pPr marL="285750" indent="-285750">
              <a:lnSpc>
                <a:spcPct val="150000"/>
              </a:lnSpc>
              <a:buFont typeface="Wingdings" pitchFamily="2" charset="2"/>
              <a:buChar char="v"/>
            </a:pPr>
            <a:r>
              <a:rPr lang="en" sz="1600" dirty="0" err="1">
                <a:latin typeface="Palatino Linotype" pitchFamily="18" charset="0"/>
              </a:rPr>
              <a:t>Restrosternal </a:t>
            </a:r>
            <a:r>
              <a:rPr lang="en" sz="1600" dirty="0">
                <a:latin typeface="Palatino Linotype" pitchFamily="18" charset="0"/>
              </a:rPr>
              <a:t>discomfort, burning or a feeling of slightly difficult passage of food</a:t>
            </a:r>
          </a:p>
          <a:p>
            <a:pPr marL="285750" indent="-285750">
              <a:lnSpc>
                <a:spcPct val="150000"/>
              </a:lnSpc>
              <a:buFont typeface="Wingdings" pitchFamily="2" charset="2"/>
              <a:buChar char="v"/>
            </a:pPr>
            <a:r>
              <a:rPr lang="en" sz="1600" dirty="0" err="1">
                <a:latin typeface="Palatino Linotype" pitchFamily="18" charset="0"/>
              </a:rPr>
              <a:t>Dysphagia </a:t>
            </a:r>
            <a:r>
              <a:rPr lang="en" sz="1600" dirty="0">
                <a:latin typeface="Palatino Linotype" pitchFamily="18" charset="0"/>
              </a:rPr>
              <a:t>- </a:t>
            </a:r>
            <a:r>
              <a:rPr lang="en" sz="1600" dirty="0" err="1">
                <a:latin typeface="Palatino Linotype" pitchFamily="18" charset="0"/>
              </a:rPr>
              <a:t>intermittent </a:t>
            </a:r>
            <a:r>
              <a:rPr lang="en" sz="1600" dirty="0">
                <a:latin typeface="Palatino Linotype" pitchFamily="18" charset="0"/>
              </a:rPr>
              <a:t>on solid food...constant on liquid food</a:t>
            </a:r>
          </a:p>
          <a:p>
            <a:pPr marL="285750" indent="-285750">
              <a:lnSpc>
                <a:spcPct val="150000"/>
              </a:lnSpc>
              <a:buFont typeface="Wingdings" pitchFamily="2" charset="2"/>
              <a:buChar char="v"/>
            </a:pPr>
            <a:r>
              <a:rPr lang="en" sz="1600" dirty="0">
                <a:latin typeface="Palatino Linotype" pitchFamily="18" charset="0"/>
              </a:rPr>
              <a:t>Difficulty swallowing and </a:t>
            </a:r>
            <a:r>
              <a:rPr lang="en" sz="1600" dirty="0" err="1">
                <a:latin typeface="Palatino Linotype" pitchFamily="18" charset="0"/>
              </a:rPr>
              <a:t>anorexia</a:t>
            </a: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Painful swallowing, back pain ( </a:t>
            </a:r>
            <a:r>
              <a:rPr lang="en" sz="1600" dirty="0" err="1">
                <a:latin typeface="Palatino Linotype" pitchFamily="18" charset="0"/>
              </a:rPr>
              <a:t>mediastinal </a:t>
            </a:r>
            <a:r>
              <a:rPr lang="en" sz="1600" dirty="0">
                <a:latin typeface="Palatino Linotype" pitchFamily="18" charset="0"/>
              </a:rPr>
              <a:t>invasion)</a:t>
            </a:r>
          </a:p>
          <a:p>
            <a:pPr marL="285750" indent="-285750">
              <a:lnSpc>
                <a:spcPct val="150000"/>
              </a:lnSpc>
              <a:buFont typeface="Wingdings" pitchFamily="2" charset="2"/>
              <a:buChar char="v"/>
            </a:pPr>
            <a:r>
              <a:rPr lang="en" sz="1600" dirty="0">
                <a:latin typeface="Palatino Linotype" pitchFamily="18" charset="0"/>
              </a:rPr>
              <a:t>Chronic cough ( </a:t>
            </a:r>
            <a:r>
              <a:rPr lang="en" sz="1600" dirty="0" err="1">
                <a:latin typeface="Palatino Linotype" pitchFamily="18" charset="0"/>
              </a:rPr>
              <a:t>tracheoesophageal </a:t>
            </a:r>
            <a:r>
              <a:rPr lang="en" sz="1600" dirty="0">
                <a:latin typeface="Palatino Linotype" pitchFamily="18" charset="0"/>
              </a:rPr>
              <a:t>fistula)</a:t>
            </a:r>
          </a:p>
          <a:p>
            <a:pPr marL="285750" indent="-285750">
              <a:lnSpc>
                <a:spcPct val="150000"/>
              </a:lnSpc>
              <a:buFont typeface="Wingdings" pitchFamily="2" charset="2"/>
              <a:buChar char="v"/>
            </a:pPr>
            <a:r>
              <a:rPr lang="en" sz="1600" dirty="0">
                <a:latin typeface="Palatino Linotype" pitchFamily="18" charset="0"/>
              </a:rPr>
              <a:t>Hoarseness ( recurrent </a:t>
            </a:r>
            <a:r>
              <a:rPr lang="en" sz="1600" dirty="0" err="1">
                <a:latin typeface="Palatino Linotype" pitchFamily="18" charset="0"/>
              </a:rPr>
              <a:t>laryngeal nerve involvement </a:t>
            </a:r>
            <a:r>
              <a:rPr lang="en" sz="1600" dirty="0">
                <a:latin typeface="Palatino Linotype" pitchFamily="18" charset="0"/>
              </a:rPr>
              <a:t>)</a:t>
            </a:r>
          </a:p>
          <a:p>
            <a:pPr marL="285750" indent="-285750">
              <a:lnSpc>
                <a:spcPct val="150000"/>
              </a:lnSpc>
              <a:buFont typeface="Wingdings" pitchFamily="2" charset="2"/>
              <a:buChar char="v"/>
            </a:pPr>
            <a:r>
              <a:rPr lang="en" sz="1600" dirty="0">
                <a:latin typeface="Palatino Linotype" pitchFamily="18" charset="0"/>
              </a:rPr>
              <a:t>Recurrent pneumonia (aspiration or airway </a:t>
            </a:r>
            <a:r>
              <a:rPr lang="en" sz="1600" dirty="0" err="1">
                <a:latin typeface="Palatino Linotype" pitchFamily="18" charset="0"/>
              </a:rPr>
              <a:t>involvement )</a:t>
            </a:r>
          </a:p>
          <a:p>
            <a:pPr marL="285750" indent="-285750">
              <a:lnSpc>
                <a:spcPct val="150000"/>
              </a:lnSpc>
              <a:buFont typeface="Wingdings" pitchFamily="2" charset="2"/>
              <a:buChar char="v"/>
            </a:pPr>
            <a:r>
              <a:rPr lang="en" sz="1600" dirty="0" err="1">
                <a:latin typeface="Palatino Linotype" pitchFamily="18" charset="0"/>
              </a:rPr>
              <a:t>Hematemesis</a:t>
            </a:r>
            <a:endParaRPr lang="x-none" sz="1600" dirty="0">
              <a:latin typeface="Palatino Linotype" pitchFamily="18" charset="0"/>
            </a:endParaRPr>
          </a:p>
          <a:p>
            <a:pPr marL="285750" indent="-285750">
              <a:lnSpc>
                <a:spcPct val="150000"/>
              </a:lnSpc>
              <a:buFont typeface="Wingdings" pitchFamily="2" charset="2"/>
              <a:buChar char="v"/>
            </a:pPr>
            <a:endParaRPr lang="x-none" sz="1600" dirty="0">
              <a:latin typeface="Palatino Linotype" pitchFamily="18" charset="0"/>
            </a:endParaRPr>
          </a:p>
          <a:p>
            <a:pPr>
              <a:lnSpc>
                <a:spcPct val="150000"/>
              </a:lnSpc>
            </a:pPr>
            <a:r>
              <a:rPr lang="en" sz="1600" b="1" dirty="0">
                <a:latin typeface="Palatino Linotype" pitchFamily="18" charset="0"/>
              </a:rPr>
              <a:t>Lab analysis:</a:t>
            </a:r>
          </a:p>
          <a:p>
            <a:pPr marL="285750" indent="-285750">
              <a:lnSpc>
                <a:spcPct val="150000"/>
              </a:lnSpc>
              <a:buFont typeface="Wingdings" pitchFamily="2" charset="2"/>
              <a:buChar char="v"/>
            </a:pPr>
            <a:r>
              <a:rPr lang="en" sz="1600" dirty="0" err="1">
                <a:latin typeface="Palatino Linotype" pitchFamily="18" charset="0"/>
              </a:rPr>
              <a:t>Microcytic </a:t>
            </a:r>
            <a:r>
              <a:rPr lang="en" sz="1600" dirty="0">
                <a:latin typeface="Palatino Linotype" pitchFamily="18" charset="0"/>
              </a:rPr>
              <a:t>anemia</a:t>
            </a:r>
          </a:p>
          <a:p>
            <a:pPr marL="285750" indent="-285750">
              <a:lnSpc>
                <a:spcPct val="150000"/>
              </a:lnSpc>
              <a:buFont typeface="Wingdings" pitchFamily="2" charset="2"/>
              <a:buChar char="v"/>
            </a:pPr>
            <a:r>
              <a:rPr lang="en" sz="1600" dirty="0">
                <a:latin typeface="Palatino Linotype" pitchFamily="18" charset="0"/>
              </a:rPr>
              <a:t>Low serum albumin, </a:t>
            </a:r>
            <a:r>
              <a:rPr lang="en" sz="1600" dirty="0" err="1">
                <a:latin typeface="Palatino Linotype" pitchFamily="18" charset="0"/>
              </a:rPr>
              <a:t>cholesterol </a:t>
            </a:r>
            <a:r>
              <a:rPr lang="en" sz="1600" dirty="0">
                <a:latin typeface="Palatino Linotype" pitchFamily="18" charset="0"/>
              </a:rPr>
              <a:t>, leukocytes ( </a:t>
            </a:r>
            <a:r>
              <a:rPr lang="en" sz="1600" dirty="0" err="1">
                <a:latin typeface="Palatino Linotype" pitchFamily="18" charset="0"/>
              </a:rPr>
              <a:t>malnutrition </a:t>
            </a:r>
            <a:r>
              <a:rPr lang="en" sz="1600" dirty="0">
                <a:latin typeface="Palatino Linotype" pitchFamily="18" charset="0"/>
              </a:rPr>
              <a:t>)</a:t>
            </a:r>
          </a:p>
          <a:p>
            <a:pPr marL="285750" indent="-285750">
              <a:lnSpc>
                <a:spcPct val="150000"/>
              </a:lnSpc>
              <a:buFont typeface="Wingdings" pitchFamily="2" charset="2"/>
              <a:buChar char="v"/>
            </a:pPr>
            <a:r>
              <a:rPr lang="en" sz="1600" dirty="0" err="1">
                <a:latin typeface="Palatino Linotype" pitchFamily="18" charset="0"/>
              </a:rPr>
              <a:t>Hypercalcemia </a:t>
            </a:r>
            <a:r>
              <a:rPr lang="en" sz="1600" dirty="0">
                <a:latin typeface="Palatino Linotype" pitchFamily="18" charset="0"/>
              </a:rPr>
              <a:t>, increase in alkaline </a:t>
            </a:r>
            <a:r>
              <a:rPr lang="en" sz="1600" dirty="0" err="1">
                <a:latin typeface="Palatino Linotype" pitchFamily="18" charset="0"/>
              </a:rPr>
              <a:t>phosphatase </a:t>
            </a:r>
            <a:r>
              <a:rPr lang="en" sz="1600" dirty="0">
                <a:latin typeface="Palatino Linotype" pitchFamily="18" charset="0"/>
              </a:rPr>
              <a:t>, </a:t>
            </a:r>
            <a:r>
              <a:rPr lang="en" sz="1600" dirty="0" err="1">
                <a:latin typeface="Palatino Linotype" pitchFamily="18" charset="0"/>
              </a:rPr>
              <a:t>bilirubin </a:t>
            </a:r>
            <a:r>
              <a:rPr lang="en" sz="1600" dirty="0">
                <a:latin typeface="Palatino Linotype" pitchFamily="18" charset="0"/>
              </a:rPr>
              <a:t>(metastases in bones and liver)</a:t>
            </a:r>
          </a:p>
          <a:p>
            <a:pPr marL="285750" indent="-285750">
              <a:lnSpc>
                <a:spcPct val="150000"/>
              </a:lnSpc>
              <a:buFont typeface="Wingdings" pitchFamily="2" charset="2"/>
              <a:buChar char="v"/>
            </a:pPr>
            <a:r>
              <a:rPr lang="en" sz="1600" dirty="0">
                <a:latin typeface="Palatino Linotype" pitchFamily="18" charset="0"/>
              </a:rPr>
              <a:t>CA 19-9 - indicator of response to therapy and tumor recurrence</a:t>
            </a:r>
          </a:p>
        </p:txBody>
      </p:sp>
    </p:spTree>
    <p:extLst>
      <p:ext uri="{BB962C8B-B14F-4D97-AF65-F5344CB8AC3E}">
        <p14:creationId xmlns="" xmlns:p14="http://schemas.microsoft.com/office/powerpoint/2010/main" val="15308191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0"/>
            <a:ext cx="8458200" cy="6647974"/>
          </a:xfrm>
          <a:prstGeom prst="rect">
            <a:avLst/>
          </a:prstGeom>
          <a:noFill/>
        </p:spPr>
        <p:txBody>
          <a:bodyPr wrap="square" rtlCol="0">
            <a:spAutoFit/>
          </a:bodyPr>
          <a:lstStyle/>
          <a:p>
            <a:pPr>
              <a:lnSpc>
                <a:spcPct val="150000"/>
              </a:lnSpc>
            </a:pPr>
            <a:r>
              <a:rPr lang="en" sz="1600" b="1" dirty="0" err="1">
                <a:latin typeface="Palatino Linotype" pitchFamily="18" charset="0"/>
              </a:rPr>
              <a:t>Radiological </a:t>
            </a:r>
            <a:r>
              <a:rPr lang="en" sz="1600" b="1" dirty="0">
                <a:latin typeface="Palatino Linotype" pitchFamily="18" charset="0"/>
              </a:rPr>
              <a:t>analyses:</a:t>
            </a:r>
          </a:p>
          <a:p>
            <a:pPr marL="285750" indent="-285750">
              <a:lnSpc>
                <a:spcPct val="150000"/>
              </a:lnSpc>
              <a:buFont typeface="Wingdings" pitchFamily="2" charset="2"/>
              <a:buChar char="v"/>
            </a:pPr>
            <a:r>
              <a:rPr lang="en" sz="1600" dirty="0">
                <a:latin typeface="Palatino Linotype" pitchFamily="18" charset="0"/>
              </a:rPr>
              <a:t>Early </a:t>
            </a:r>
            <a:r>
              <a:rPr lang="en" sz="1600" dirty="0" err="1">
                <a:latin typeface="Palatino Linotype" pitchFamily="18" charset="0"/>
              </a:rPr>
              <a:t>planocellular</a:t>
            </a:r>
            <a:r>
              <a:rPr lang="en" sz="1600" dirty="0">
                <a:latin typeface="Palatino Linotype" pitchFamily="18" charset="0"/>
              </a:rPr>
              <a:t> </a:t>
            </a:r>
            <a:r>
              <a:rPr lang="en" sz="1600" dirty="0" err="1">
                <a:latin typeface="Palatino Linotype" pitchFamily="18" charset="0"/>
              </a:rPr>
              <a:t>carcinoma </a:t>
            </a:r>
            <a:r>
              <a:rPr lang="en" sz="1600" dirty="0">
                <a:latin typeface="Palatino Linotype" pitchFamily="18" charset="0"/>
              </a:rPr>
              <a:t>- shallow </a:t>
            </a:r>
            <a:r>
              <a:rPr lang="en" sz="1600" dirty="0" err="1">
                <a:latin typeface="Palatino Linotype" pitchFamily="18" charset="0"/>
              </a:rPr>
              <a:t>ulceration </a:t>
            </a:r>
            <a:r>
              <a:rPr lang="en" sz="1600" dirty="0">
                <a:latin typeface="Palatino Linotype" pitchFamily="18" charset="0"/>
              </a:rPr>
              <a:t>or raised </a:t>
            </a:r>
            <a:r>
              <a:rPr lang="en" sz="1600" dirty="0" err="1">
                <a:latin typeface="Palatino Linotype" pitchFamily="18" charset="0"/>
              </a:rPr>
              <a:t>plaque</a:t>
            </a: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Advanced: </a:t>
            </a:r>
            <a:r>
              <a:rPr lang="en" sz="1600" dirty="0" err="1">
                <a:latin typeface="Palatino Linotype" pitchFamily="18" charset="0"/>
              </a:rPr>
              <a:t>polypoid</a:t>
            </a:r>
            <a:r>
              <a:rPr lang="en" sz="1600" dirty="0">
                <a:latin typeface="Palatino Linotype" pitchFamily="18" charset="0"/>
              </a:rPr>
              <a:t> </a:t>
            </a:r>
            <a:r>
              <a:rPr lang="en" sz="1600" dirty="0" err="1">
                <a:latin typeface="Palatino Linotype" pitchFamily="18" charset="0"/>
              </a:rPr>
              <a:t>intraluminal</a:t>
            </a:r>
            <a:r>
              <a:rPr lang="en" sz="1600" dirty="0">
                <a:latin typeface="Palatino Linotype" pitchFamily="18" charset="0"/>
              </a:rPr>
              <a:t> </a:t>
            </a:r>
            <a:r>
              <a:rPr lang="en" sz="1600" dirty="0" err="1">
                <a:latin typeface="Palatino Linotype" pitchFamily="18" charset="0"/>
              </a:rPr>
              <a:t>protrusion </a:t>
            </a:r>
            <a:r>
              <a:rPr lang="en" sz="1600" dirty="0">
                <a:latin typeface="Palatino Linotype" pitchFamily="18" charset="0"/>
              </a:rPr>
              <a:t>, </a:t>
            </a:r>
            <a:r>
              <a:rPr lang="en" sz="1600" dirty="0" err="1">
                <a:latin typeface="Palatino Linotype" pitchFamily="18" charset="0"/>
              </a:rPr>
              <a:t>strictures </a:t>
            </a:r>
            <a:r>
              <a:rPr lang="en" sz="1600" dirty="0">
                <a:latin typeface="Palatino Linotype" pitchFamily="18" charset="0"/>
              </a:rPr>
              <a:t>, loss of esophagus </a:t>
            </a:r>
            <a:r>
              <a:rPr lang="en" sz="1600" dirty="0" err="1">
                <a:latin typeface="Palatino Linotype" pitchFamily="18" charset="0"/>
              </a:rPr>
              <a:t>distensibility</a:t>
            </a:r>
          </a:p>
          <a:p>
            <a:pPr>
              <a:lnSpc>
                <a:spcPct val="150000"/>
              </a:lnSpc>
            </a:pPr>
            <a:endParaRPr lang="x-none" sz="1600" dirty="0">
              <a:latin typeface="Palatino Linotype" pitchFamily="18" charset="0"/>
            </a:endParaRPr>
          </a:p>
          <a:p>
            <a:pPr>
              <a:lnSpc>
                <a:spcPct val="150000"/>
              </a:lnSpc>
            </a:pPr>
            <a:r>
              <a:rPr lang="en" sz="1600" b="1" dirty="0" err="1">
                <a:latin typeface="Palatino Linotype" pitchFamily="18" charset="0"/>
              </a:rPr>
              <a:t>Endoscopic</a:t>
            </a:r>
            <a:r>
              <a:rPr lang="en" sz="1600" b="1" dirty="0">
                <a:latin typeface="Palatino Linotype" pitchFamily="18" charset="0"/>
              </a:rPr>
              <a:t> </a:t>
            </a:r>
            <a:r>
              <a:rPr lang="en" sz="1600" b="1" dirty="0" err="1">
                <a:latin typeface="Palatino Linotype" pitchFamily="18" charset="0"/>
              </a:rPr>
              <a:t>found </a:t>
            </a:r>
            <a:r>
              <a:rPr lang="en" sz="1600" b="1" dirty="0">
                <a:latin typeface="Palatino Linotype" pitchFamily="18" charset="0"/>
              </a:rPr>
              <a:t>:</a:t>
            </a:r>
          </a:p>
          <a:p>
            <a:pPr marL="285750" indent="-285750">
              <a:lnSpc>
                <a:spcPct val="150000"/>
              </a:lnSpc>
              <a:buFont typeface="Wingdings" pitchFamily="2" charset="2"/>
              <a:buChar char="v"/>
            </a:pPr>
            <a:r>
              <a:rPr lang="en" sz="1600" dirty="0">
                <a:latin typeface="Palatino Linotype" pitchFamily="18" charset="0"/>
              </a:rPr>
              <a:t>EGDS with sampling for histological and </a:t>
            </a:r>
            <a:r>
              <a:rPr lang="en" sz="1600" dirty="0" err="1">
                <a:latin typeface="Palatino Linotype" pitchFamily="18" charset="0"/>
              </a:rPr>
              <a:t>cytological </a:t>
            </a:r>
            <a:r>
              <a:rPr lang="en" sz="1600" dirty="0">
                <a:latin typeface="Palatino Linotype" pitchFamily="18" charset="0"/>
              </a:rPr>
              <a:t>analysis (at least seven)</a:t>
            </a:r>
          </a:p>
          <a:p>
            <a:pPr marL="285750" indent="-285750">
              <a:lnSpc>
                <a:spcPct val="150000"/>
              </a:lnSpc>
              <a:buFont typeface="Wingdings" pitchFamily="2" charset="2"/>
              <a:buChar char="v"/>
            </a:pPr>
            <a:r>
              <a:rPr lang="en" sz="1600" dirty="0">
                <a:latin typeface="Palatino Linotype" pitchFamily="18" charset="0"/>
              </a:rPr>
              <a:t>Most often located in the middle part</a:t>
            </a:r>
          </a:p>
          <a:p>
            <a:pPr>
              <a:lnSpc>
                <a:spcPct val="150000"/>
              </a:lnSpc>
            </a:pPr>
            <a:endParaRPr lang="x-none" sz="1600" dirty="0">
              <a:latin typeface="Palatino Linotype" pitchFamily="18" charset="0"/>
            </a:endParaRPr>
          </a:p>
          <a:p>
            <a:pPr>
              <a:lnSpc>
                <a:spcPct val="150000"/>
              </a:lnSpc>
            </a:pPr>
            <a:r>
              <a:rPr lang="en" sz="1600" b="1" dirty="0" err="1">
                <a:latin typeface="Palatino Linotype" pitchFamily="18" charset="0"/>
              </a:rPr>
              <a:t>Chromoendoscopy</a:t>
            </a:r>
            <a:r>
              <a:rPr lang="en" sz="1600" b="1" dirty="0">
                <a:latin typeface="Palatino Linotype" pitchFamily="18" charset="0"/>
              </a:rPr>
              <a:t> </a:t>
            </a:r>
          </a:p>
          <a:p>
            <a:pPr>
              <a:lnSpc>
                <a:spcPct val="150000"/>
              </a:lnSpc>
            </a:pPr>
            <a:r>
              <a:rPr lang="en" sz="1600" dirty="0">
                <a:latin typeface="Palatino Linotype" pitchFamily="18" charset="0"/>
              </a:rPr>
              <a:t>Staining of suspicious </a:t>
            </a:r>
            <a:r>
              <a:rPr lang="en" sz="1600" dirty="0" err="1">
                <a:latin typeface="Palatino Linotype" pitchFamily="18" charset="0"/>
              </a:rPr>
              <a:t>lesions </a:t>
            </a:r>
            <a:r>
              <a:rPr lang="en" sz="1600" dirty="0">
                <a:latin typeface="Palatino Linotype" pitchFamily="18" charset="0"/>
              </a:rPr>
              <a:t>:</a:t>
            </a:r>
          </a:p>
          <a:p>
            <a:pPr marL="285750" indent="-285750">
              <a:lnSpc>
                <a:spcPct val="150000"/>
              </a:lnSpc>
              <a:buFont typeface="Wingdings" pitchFamily="2" charset="2"/>
              <a:buChar char="v"/>
            </a:pPr>
            <a:r>
              <a:rPr lang="en" sz="1600" dirty="0" err="1">
                <a:latin typeface="Palatino Linotype" pitchFamily="18" charset="0"/>
              </a:rPr>
              <a:t>lugol </a:t>
            </a:r>
            <a:r>
              <a:rPr lang="en" sz="1600" dirty="0">
                <a:latin typeface="Palatino Linotype" pitchFamily="18" charset="0"/>
              </a:rPr>
              <a:t>(reacts with </a:t>
            </a:r>
            <a:r>
              <a:rPr lang="en" sz="1600" dirty="0" err="1">
                <a:latin typeface="Palatino Linotype" pitchFamily="18" charset="0"/>
              </a:rPr>
              <a:t>the glycogen </a:t>
            </a:r>
            <a:r>
              <a:rPr lang="en" sz="1600" dirty="0">
                <a:latin typeface="Palatino Linotype" pitchFamily="18" charset="0"/>
              </a:rPr>
              <a:t>component of normal multi-layered </a:t>
            </a:r>
            <a:r>
              <a:rPr lang="en" sz="1600" dirty="0" err="1">
                <a:latin typeface="Palatino Linotype" pitchFamily="18" charset="0"/>
              </a:rPr>
              <a:t>lamellar</a:t>
            </a:r>
            <a:r>
              <a:rPr lang="en" sz="1600" dirty="0">
                <a:latin typeface="Palatino Linotype" pitchFamily="18" charset="0"/>
              </a:rPr>
              <a:t> </a:t>
            </a:r>
            <a:r>
              <a:rPr lang="en" sz="1600" dirty="0" err="1">
                <a:latin typeface="Palatino Linotype" pitchFamily="18" charset="0"/>
              </a:rPr>
              <a:t>epithelium </a:t>
            </a:r>
            <a:r>
              <a:rPr lang="en" sz="1600" dirty="0">
                <a:latin typeface="Palatino Linotype" pitchFamily="18" charset="0"/>
              </a:rPr>
              <a:t>, so the normal area turns greenish-brown, and </a:t>
            </a:r>
            <a:r>
              <a:rPr lang="en" sz="1600" dirty="0" err="1">
                <a:latin typeface="Palatino Linotype" pitchFamily="18" charset="0"/>
              </a:rPr>
              <a:t>the neoplastic </a:t>
            </a:r>
            <a:r>
              <a:rPr lang="en" sz="1600" dirty="0">
                <a:latin typeface="Palatino Linotype" pitchFamily="18" charset="0"/>
              </a:rPr>
              <a:t>tissue without </a:t>
            </a:r>
            <a:r>
              <a:rPr lang="en" sz="1600" dirty="0" err="1">
                <a:latin typeface="Palatino Linotype" pitchFamily="18" charset="0"/>
              </a:rPr>
              <a:t>glycogen </a:t>
            </a:r>
            <a:r>
              <a:rPr lang="en" sz="1600" dirty="0">
                <a:latin typeface="Palatino Linotype" pitchFamily="18" charset="0"/>
              </a:rPr>
              <a:t>remains unstained)</a:t>
            </a:r>
          </a:p>
          <a:p>
            <a:pPr marL="285750" indent="-285750">
              <a:lnSpc>
                <a:spcPct val="150000"/>
              </a:lnSpc>
              <a:buFont typeface="Wingdings" pitchFamily="2" charset="2"/>
              <a:buChar char="v"/>
            </a:pPr>
            <a:r>
              <a:rPr lang="en" sz="1600" dirty="0" err="1">
                <a:latin typeface="Palatino Linotype" pitchFamily="18" charset="0"/>
              </a:rPr>
              <a:t>toluidine </a:t>
            </a:r>
            <a:r>
              <a:rPr lang="en" sz="1600" dirty="0">
                <a:latin typeface="Palatino Linotype" pitchFamily="18" charset="0"/>
              </a:rPr>
              <a:t>blue (shows affinity to the DNA of rapidly dividing cell nuclei, </a:t>
            </a:r>
            <a:r>
              <a:rPr lang="en" sz="1600" dirty="0" err="1">
                <a:latin typeface="Palatino Linotype" pitchFamily="18" charset="0"/>
              </a:rPr>
              <a:t>dysplastic </a:t>
            </a:r>
            <a:r>
              <a:rPr lang="en" sz="1600" dirty="0">
                <a:latin typeface="Palatino Linotype" pitchFamily="18" charset="0"/>
              </a:rPr>
              <a:t>and </a:t>
            </a:r>
            <a:r>
              <a:rPr lang="en" sz="1600" dirty="0" err="1">
                <a:latin typeface="Palatino Linotype" pitchFamily="18" charset="0"/>
              </a:rPr>
              <a:t>neoplastic </a:t>
            </a:r>
            <a:r>
              <a:rPr lang="en" sz="1600" dirty="0">
                <a:latin typeface="Palatino Linotype" pitchFamily="18" charset="0"/>
              </a:rPr>
              <a:t>tissue is stained dark blue, while normal tissue remains unstained)</a:t>
            </a:r>
          </a:p>
          <a:p>
            <a:endParaRPr lang="x-none" dirty="0"/>
          </a:p>
        </p:txBody>
      </p:sp>
    </p:spTree>
    <p:extLst>
      <p:ext uri="{BB962C8B-B14F-4D97-AF65-F5344CB8AC3E}">
        <p14:creationId xmlns="" xmlns:p14="http://schemas.microsoft.com/office/powerpoint/2010/main" val="28763133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472" y="20472"/>
            <a:ext cx="9047328" cy="5770811"/>
          </a:xfrm>
          <a:prstGeom prst="rect">
            <a:avLst/>
          </a:prstGeom>
          <a:noFill/>
        </p:spPr>
        <p:txBody>
          <a:bodyPr wrap="square" rtlCol="0">
            <a:spAutoFit/>
          </a:bodyPr>
          <a:lstStyle/>
          <a:p>
            <a:pPr>
              <a:lnSpc>
                <a:spcPct val="150000"/>
              </a:lnSpc>
            </a:pPr>
            <a:r>
              <a:rPr lang="en" b="1" dirty="0">
                <a:latin typeface="Palatino Linotype" pitchFamily="18" charset="0"/>
              </a:rPr>
              <a:t>Assessment of disease </a:t>
            </a:r>
            <a:r>
              <a:rPr lang="en" b="1" dirty="0" err="1">
                <a:latin typeface="Palatino Linotype" pitchFamily="18" charset="0"/>
              </a:rPr>
              <a:t>prevalence</a:t>
            </a:r>
          </a:p>
          <a:p>
            <a:pPr marL="285750" indent="-285750">
              <a:lnSpc>
                <a:spcPct val="150000"/>
              </a:lnSpc>
              <a:buFont typeface="Wingdings" pitchFamily="2" charset="2"/>
              <a:buChar char="v"/>
            </a:pPr>
            <a:r>
              <a:rPr lang="en" dirty="0">
                <a:latin typeface="Palatino Linotype" pitchFamily="18" charset="0"/>
              </a:rPr>
              <a:t>Inside the esophagus (toward </a:t>
            </a:r>
            <a:r>
              <a:rPr lang="en" dirty="0" err="1">
                <a:latin typeface="Palatino Linotype" pitchFamily="18" charset="0"/>
              </a:rPr>
              <a:t>the proximal </a:t>
            </a:r>
            <a:r>
              <a:rPr lang="en" dirty="0">
                <a:latin typeface="Palatino Linotype" pitchFamily="18" charset="0"/>
              </a:rPr>
              <a:t>part of the esophagus for 5-10 cm), blood (liver, lungs, bones) and lymphatic ( </a:t>
            </a:r>
            <a:r>
              <a:rPr lang="en" dirty="0" err="1">
                <a:latin typeface="Palatino Linotype" pitchFamily="18" charset="0"/>
              </a:rPr>
              <a:t>bidirectional </a:t>
            </a:r>
            <a:r>
              <a:rPr lang="en" dirty="0">
                <a:latin typeface="Palatino Linotype" pitchFamily="18" charset="0"/>
              </a:rPr>
              <a:t>flow of lymph and involves a large number of </a:t>
            </a:r>
            <a:r>
              <a:rPr lang="en" dirty="0" err="1">
                <a:latin typeface="Palatino Linotype" pitchFamily="18" charset="0"/>
              </a:rPr>
              <a:t>lymphoglandules </a:t>
            </a:r>
            <a:r>
              <a:rPr lang="en" dirty="0">
                <a:latin typeface="Palatino Linotype" pitchFamily="18" charset="0"/>
              </a:rPr>
              <a:t>)</a:t>
            </a:r>
          </a:p>
          <a:p>
            <a:pPr>
              <a:lnSpc>
                <a:spcPct val="150000"/>
              </a:lnSpc>
            </a:pPr>
            <a:endParaRPr lang="x-none" dirty="0">
              <a:latin typeface="Palatino Linotype" pitchFamily="18" charset="0"/>
            </a:endParaRPr>
          </a:p>
          <a:p>
            <a:pPr>
              <a:lnSpc>
                <a:spcPct val="150000"/>
              </a:lnSpc>
            </a:pPr>
            <a:r>
              <a:rPr lang="en" b="1" dirty="0">
                <a:latin typeface="Palatino Linotype" pitchFamily="18" charset="0"/>
              </a:rPr>
              <a:t>TNM classification</a:t>
            </a:r>
          </a:p>
          <a:p>
            <a:pPr>
              <a:lnSpc>
                <a:spcPct val="150000"/>
              </a:lnSpc>
            </a:pPr>
            <a:r>
              <a:rPr lang="en" dirty="0">
                <a:latin typeface="Palatino Linotype" pitchFamily="18" charset="0"/>
              </a:rPr>
              <a:t>T-depth of invasion</a:t>
            </a:r>
          </a:p>
          <a:p>
            <a:pPr>
              <a:lnSpc>
                <a:spcPct val="150000"/>
              </a:lnSpc>
            </a:pPr>
            <a:r>
              <a:rPr lang="en" dirty="0">
                <a:latin typeface="Palatino Linotype" pitchFamily="18" charset="0"/>
              </a:rPr>
              <a:t>N-state of the lymph nodes</a:t>
            </a:r>
          </a:p>
          <a:p>
            <a:pPr>
              <a:lnSpc>
                <a:spcPct val="150000"/>
              </a:lnSpc>
            </a:pPr>
            <a:r>
              <a:rPr lang="en" dirty="0">
                <a:latin typeface="Palatino Linotype" pitchFamily="18" charset="0"/>
              </a:rPr>
              <a:t>M-existence of distant metastases</a:t>
            </a:r>
          </a:p>
          <a:p>
            <a:pPr>
              <a:lnSpc>
                <a:spcPct val="150000"/>
              </a:lnSpc>
            </a:pPr>
            <a:endParaRPr lang="x-none" dirty="0">
              <a:latin typeface="Palatino Linotype" pitchFamily="18" charset="0"/>
            </a:endParaRPr>
          </a:p>
          <a:p>
            <a:pPr marL="285750" indent="-285750">
              <a:lnSpc>
                <a:spcPct val="150000"/>
              </a:lnSpc>
              <a:buFont typeface="Wingdings" pitchFamily="2" charset="2"/>
              <a:buChar char="v"/>
            </a:pPr>
            <a:r>
              <a:rPr lang="en" dirty="0">
                <a:latin typeface="Palatino Linotype" pitchFamily="18" charset="0"/>
              </a:rPr>
              <a:t>CT (tumor invasion of the aorta)</a:t>
            </a:r>
          </a:p>
          <a:p>
            <a:pPr marL="285750" indent="-285750">
              <a:lnSpc>
                <a:spcPct val="150000"/>
              </a:lnSpc>
              <a:buFont typeface="Wingdings" pitchFamily="2" charset="2"/>
              <a:buChar char="v"/>
            </a:pPr>
            <a:r>
              <a:rPr lang="en" dirty="0">
                <a:latin typeface="Palatino Linotype" pitchFamily="18" charset="0"/>
              </a:rPr>
              <a:t>MR</a:t>
            </a:r>
          </a:p>
          <a:p>
            <a:pPr marL="285750" indent="-285750">
              <a:lnSpc>
                <a:spcPct val="150000"/>
              </a:lnSpc>
              <a:buFont typeface="Wingdings" pitchFamily="2" charset="2"/>
              <a:buChar char="v"/>
            </a:pPr>
            <a:r>
              <a:rPr lang="en" dirty="0" err="1">
                <a:latin typeface="Palatino Linotype" pitchFamily="18" charset="0"/>
              </a:rPr>
              <a:t>Endoscopic </a:t>
            </a:r>
            <a:r>
              <a:rPr lang="en" dirty="0">
                <a:latin typeface="Palatino Linotype" pitchFamily="18" charset="0"/>
              </a:rPr>
              <a:t>ultrasound - </a:t>
            </a:r>
            <a:r>
              <a:rPr lang="en" dirty="0" err="1">
                <a:latin typeface="Palatino Linotype" pitchFamily="18" charset="0"/>
              </a:rPr>
              <a:t>the most sensitive</a:t>
            </a:r>
            <a:endParaRPr lang="x-none" dirty="0">
              <a:latin typeface="Palatino Linotype" pitchFamily="18" charset="0"/>
            </a:endParaRPr>
          </a:p>
          <a:p>
            <a:endParaRPr lang="x-none" dirty="0"/>
          </a:p>
        </p:txBody>
      </p:sp>
    </p:spTree>
    <p:extLst>
      <p:ext uri="{BB962C8B-B14F-4D97-AF65-F5344CB8AC3E}">
        <p14:creationId xmlns="" xmlns:p14="http://schemas.microsoft.com/office/powerpoint/2010/main" val="25311750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52400"/>
            <a:ext cx="8686800" cy="5262979"/>
          </a:xfrm>
          <a:prstGeom prst="rect">
            <a:avLst/>
          </a:prstGeom>
          <a:noFill/>
        </p:spPr>
        <p:txBody>
          <a:bodyPr wrap="square" rtlCol="0">
            <a:spAutoFit/>
          </a:bodyPr>
          <a:lstStyle/>
          <a:p>
            <a:pPr>
              <a:lnSpc>
                <a:spcPct val="150000"/>
              </a:lnSpc>
            </a:pPr>
            <a:r>
              <a:rPr lang="en" sz="1600" b="1" dirty="0">
                <a:latin typeface="Palatino Linotype" pitchFamily="18" charset="0"/>
              </a:rPr>
              <a:t>Therapy</a:t>
            </a:r>
          </a:p>
          <a:p>
            <a:pPr>
              <a:lnSpc>
                <a:spcPct val="150000"/>
              </a:lnSpc>
            </a:pPr>
            <a:r>
              <a:rPr lang="en" sz="1600" b="1" dirty="0">
                <a:latin typeface="Palatino Linotype" pitchFamily="18" charset="0"/>
              </a:rPr>
              <a:t>Surgical therapy</a:t>
            </a:r>
          </a:p>
          <a:p>
            <a:pPr>
              <a:lnSpc>
                <a:spcPct val="150000"/>
              </a:lnSpc>
            </a:pPr>
            <a:r>
              <a:rPr lang="en" sz="1600" b="1" dirty="0" err="1">
                <a:latin typeface="Palatino Linotype" pitchFamily="18" charset="0"/>
              </a:rPr>
              <a:t>Neoadjuvant </a:t>
            </a:r>
            <a:r>
              <a:rPr lang="en" sz="1600" b="1" dirty="0">
                <a:latin typeface="Palatino Linotype" pitchFamily="18" charset="0"/>
              </a:rPr>
              <a:t>, </a:t>
            </a:r>
            <a:r>
              <a:rPr lang="en" sz="1600" b="1" dirty="0" err="1">
                <a:latin typeface="Palatino Linotype" pitchFamily="18" charset="0"/>
              </a:rPr>
              <a:t>multimodality </a:t>
            </a:r>
            <a:r>
              <a:rPr lang="en" sz="1600" b="1" dirty="0">
                <a:latin typeface="Palatino Linotype" pitchFamily="18" charset="0"/>
              </a:rPr>
              <a:t>therapy</a:t>
            </a:r>
          </a:p>
          <a:p>
            <a:pPr marL="285750" indent="-285750">
              <a:lnSpc>
                <a:spcPct val="150000"/>
              </a:lnSpc>
              <a:buFont typeface="Wingdings" pitchFamily="2" charset="2"/>
              <a:buChar char="v"/>
            </a:pPr>
            <a:r>
              <a:rPr lang="en" sz="1600" dirty="0" err="1">
                <a:latin typeface="Palatino Linotype" pitchFamily="18" charset="0"/>
              </a:rPr>
              <a:t>Preoperative </a:t>
            </a:r>
            <a:r>
              <a:rPr lang="en" sz="1600" dirty="0">
                <a:latin typeface="Palatino Linotype" pitchFamily="18" charset="0"/>
              </a:rPr>
              <a:t>radiation therapy, chemotherapy, </a:t>
            </a:r>
            <a:r>
              <a:rPr lang="en" sz="1600" dirty="0" err="1">
                <a:latin typeface="Palatino Linotype" pitchFamily="18" charset="0"/>
              </a:rPr>
              <a:t>chemo </a:t>
            </a:r>
            <a:r>
              <a:rPr lang="en" sz="1600" dirty="0">
                <a:latin typeface="Palatino Linotype" pitchFamily="18" charset="0"/>
              </a:rPr>
              <a:t>-radiation therapy</a:t>
            </a:r>
          </a:p>
          <a:p>
            <a:pPr marL="285750" indent="-285750">
              <a:lnSpc>
                <a:spcPct val="150000"/>
              </a:lnSpc>
              <a:buFont typeface="Wingdings" pitchFamily="2" charset="2"/>
              <a:buChar char="v"/>
            </a:pPr>
            <a:r>
              <a:rPr lang="en" sz="1600" dirty="0" err="1">
                <a:latin typeface="Palatino Linotype" pitchFamily="18" charset="0"/>
              </a:rPr>
              <a:t>Postoperative </a:t>
            </a:r>
            <a:r>
              <a:rPr lang="en" sz="1600" dirty="0">
                <a:latin typeface="Palatino Linotype" pitchFamily="18" charset="0"/>
              </a:rPr>
              <a:t>radiation and </a:t>
            </a:r>
            <a:r>
              <a:rPr lang="en" sz="1600" dirty="0" err="1">
                <a:latin typeface="Palatino Linotype" pitchFamily="18" charset="0"/>
              </a:rPr>
              <a:t>chemotherapy</a:t>
            </a:r>
          </a:p>
          <a:p>
            <a:pPr>
              <a:lnSpc>
                <a:spcPct val="150000"/>
              </a:lnSpc>
            </a:pPr>
            <a:r>
              <a:rPr lang="en" sz="1600" b="1" dirty="0" err="1">
                <a:latin typeface="Palatino Linotype" pitchFamily="18" charset="0"/>
              </a:rPr>
              <a:t>Endoscopic </a:t>
            </a:r>
            <a:r>
              <a:rPr lang="en" sz="1600" b="1" dirty="0">
                <a:latin typeface="Palatino Linotype" pitchFamily="18" charset="0"/>
              </a:rPr>
              <a:t>therapy</a:t>
            </a:r>
          </a:p>
          <a:p>
            <a:pPr marL="285750" indent="-285750">
              <a:lnSpc>
                <a:spcPct val="150000"/>
              </a:lnSpc>
              <a:buFont typeface="Wingdings" pitchFamily="2" charset="2"/>
              <a:buChar char="v"/>
            </a:pPr>
            <a:r>
              <a:rPr lang="en" sz="1600" dirty="0" err="1">
                <a:latin typeface="Palatino Linotype" pitchFamily="18" charset="0"/>
              </a:rPr>
              <a:t>Endoscopic</a:t>
            </a:r>
            <a:r>
              <a:rPr lang="en" sz="1600" dirty="0">
                <a:latin typeface="Palatino Linotype" pitchFamily="18" charset="0"/>
              </a:rPr>
              <a:t> </a:t>
            </a:r>
            <a:r>
              <a:rPr lang="en" sz="1600" dirty="0" err="1">
                <a:latin typeface="Palatino Linotype" pitchFamily="18" charset="0"/>
              </a:rPr>
              <a:t>mucosectomy </a:t>
            </a:r>
            <a:r>
              <a:rPr lang="en" sz="1600" dirty="0">
                <a:latin typeface="Palatino Linotype" pitchFamily="18" charset="0"/>
              </a:rPr>
              <a:t>(for early </a:t>
            </a:r>
            <a:r>
              <a:rPr lang="en" sz="1600" dirty="0" err="1">
                <a:latin typeface="Palatino Linotype" pitchFamily="18" charset="0"/>
              </a:rPr>
              <a:t>cancers </a:t>
            </a:r>
            <a:r>
              <a:rPr lang="en" sz="1600" dirty="0">
                <a:latin typeface="Palatino Linotype" pitchFamily="18" charset="0"/>
              </a:rPr>
              <a:t>that affect </a:t>
            </a:r>
            <a:r>
              <a:rPr lang="en" sz="1600" dirty="0" err="1">
                <a:latin typeface="Palatino Linotype" pitchFamily="18" charset="0"/>
              </a:rPr>
              <a:t>the mucosa </a:t>
            </a:r>
            <a:r>
              <a:rPr lang="en" sz="1600" dirty="0">
                <a:latin typeface="Palatino Linotype" pitchFamily="18" charset="0"/>
              </a:rPr>
              <a:t>)</a:t>
            </a:r>
          </a:p>
          <a:p>
            <a:pPr marL="285750" indent="-285750">
              <a:lnSpc>
                <a:spcPct val="150000"/>
              </a:lnSpc>
              <a:buFont typeface="Wingdings" pitchFamily="2" charset="2"/>
              <a:buChar char="v"/>
            </a:pPr>
            <a:r>
              <a:rPr lang="en" sz="1600" dirty="0">
                <a:latin typeface="Palatino Linotype" pitchFamily="18" charset="0"/>
              </a:rPr>
              <a:t>Laser </a:t>
            </a:r>
            <a:r>
              <a:rPr lang="en" sz="1600" dirty="0" err="1">
                <a:latin typeface="Palatino Linotype" pitchFamily="18" charset="0"/>
              </a:rPr>
              <a:t>vaporization </a:t>
            </a:r>
            <a:r>
              <a:rPr lang="en" sz="1600" dirty="0">
                <a:latin typeface="Palatino Linotype" pitchFamily="18" charset="0"/>
              </a:rPr>
              <a:t>(for malignant esophageal obstruction)</a:t>
            </a:r>
          </a:p>
          <a:p>
            <a:pPr marL="285750" indent="-285750">
              <a:lnSpc>
                <a:spcPct val="150000"/>
              </a:lnSpc>
              <a:buFont typeface="Wingdings" pitchFamily="2" charset="2"/>
              <a:buChar char="v"/>
            </a:pPr>
            <a:r>
              <a:rPr lang="en" sz="1600" dirty="0" err="1">
                <a:latin typeface="Palatino Linotype" pitchFamily="18" charset="0"/>
              </a:rPr>
              <a:t>Photodynamic </a:t>
            </a:r>
            <a:r>
              <a:rPr lang="en" sz="1600" dirty="0">
                <a:latin typeface="Palatino Linotype" pitchFamily="18" charset="0"/>
              </a:rPr>
              <a:t>therapy</a:t>
            </a:r>
          </a:p>
          <a:p>
            <a:pPr marL="285750" indent="-285750">
              <a:lnSpc>
                <a:spcPct val="150000"/>
              </a:lnSpc>
              <a:buFont typeface="Wingdings" pitchFamily="2" charset="2"/>
              <a:buChar char="v"/>
            </a:pPr>
            <a:r>
              <a:rPr lang="en" sz="1600" dirty="0">
                <a:latin typeface="Palatino Linotype" pitchFamily="18" charset="0"/>
              </a:rPr>
              <a:t>Bipolar </a:t>
            </a:r>
            <a:r>
              <a:rPr lang="en" sz="1600" dirty="0" err="1">
                <a:latin typeface="Palatino Linotype" pitchFamily="18" charset="0"/>
              </a:rPr>
              <a:t>electrocoagulation</a:t>
            </a:r>
            <a:endParaRPr lang="x-none" sz="1600" dirty="0">
              <a:latin typeface="Palatino Linotype" pitchFamily="18" charset="0"/>
            </a:endParaRPr>
          </a:p>
          <a:p>
            <a:pPr marL="285750" indent="-285750">
              <a:lnSpc>
                <a:spcPct val="150000"/>
              </a:lnSpc>
              <a:buFont typeface="Wingdings" pitchFamily="2" charset="2"/>
              <a:buChar char="v"/>
            </a:pPr>
            <a:r>
              <a:rPr lang="en" sz="1600" dirty="0" err="1">
                <a:latin typeface="Palatino Linotype" pitchFamily="18" charset="0"/>
              </a:rPr>
              <a:t>Endoscopic</a:t>
            </a:r>
            <a:r>
              <a:rPr lang="en" sz="1600" dirty="0">
                <a:latin typeface="Palatino Linotype" pitchFamily="18" charset="0"/>
              </a:rPr>
              <a:t> </a:t>
            </a:r>
            <a:r>
              <a:rPr lang="en" sz="1600" dirty="0" err="1">
                <a:latin typeface="Palatino Linotype" pitchFamily="18" charset="0"/>
              </a:rPr>
              <a:t>dilatation</a:t>
            </a:r>
            <a:endParaRPr lang="x-none" sz="1600" dirty="0">
              <a:latin typeface="Palatino Linotype" pitchFamily="18" charset="0"/>
            </a:endParaRPr>
          </a:p>
          <a:p>
            <a:pPr marL="285750" indent="-285750">
              <a:lnSpc>
                <a:spcPct val="150000"/>
              </a:lnSpc>
              <a:buFont typeface="Wingdings" pitchFamily="2" charset="2"/>
              <a:buChar char="v"/>
            </a:pPr>
            <a:r>
              <a:rPr lang="en" sz="1600" dirty="0" err="1">
                <a:latin typeface="Palatino Linotype" pitchFamily="18" charset="0"/>
              </a:rPr>
              <a:t>Implantation </a:t>
            </a:r>
            <a:r>
              <a:rPr lang="en" sz="1600" dirty="0">
                <a:latin typeface="Palatino Linotype" pitchFamily="18" charset="0"/>
              </a:rPr>
              <a:t>of prostheses</a:t>
            </a:r>
          </a:p>
          <a:p>
            <a:pPr marL="285750" indent="-285750">
              <a:lnSpc>
                <a:spcPct val="150000"/>
              </a:lnSpc>
              <a:buFont typeface="Wingdings" pitchFamily="2" charset="2"/>
              <a:buChar char="v"/>
            </a:pPr>
            <a:r>
              <a:rPr lang="en" sz="1600" dirty="0" err="1">
                <a:latin typeface="Palatino Linotype" pitchFamily="18" charset="0"/>
              </a:rPr>
              <a:t>Endoscopic</a:t>
            </a:r>
            <a:r>
              <a:rPr lang="en" sz="1600" dirty="0">
                <a:latin typeface="Palatino Linotype" pitchFamily="18" charset="0"/>
              </a:rPr>
              <a:t> </a:t>
            </a:r>
            <a:r>
              <a:rPr lang="en" sz="1600" dirty="0" err="1">
                <a:latin typeface="Palatino Linotype" pitchFamily="18" charset="0"/>
              </a:rPr>
              <a:t>injection </a:t>
            </a:r>
            <a:r>
              <a:rPr lang="en" sz="1600" dirty="0">
                <a:latin typeface="Palatino Linotype" pitchFamily="18" charset="0"/>
              </a:rPr>
              <a:t>therapy</a:t>
            </a:r>
          </a:p>
          <a:p>
            <a:pPr marL="285750" indent="-285750">
              <a:lnSpc>
                <a:spcPct val="150000"/>
              </a:lnSpc>
              <a:buFont typeface="Wingdings" pitchFamily="2" charset="2"/>
              <a:buChar char="v"/>
            </a:pPr>
            <a:r>
              <a:rPr lang="en" sz="1600" dirty="0" err="1">
                <a:latin typeface="Palatino Linotype" pitchFamily="18" charset="0"/>
              </a:rPr>
              <a:t>Percutaneous</a:t>
            </a:r>
            <a:r>
              <a:rPr lang="en" sz="1600" dirty="0">
                <a:latin typeface="Palatino Linotype" pitchFamily="18" charset="0"/>
              </a:rPr>
              <a:t> </a:t>
            </a:r>
            <a:r>
              <a:rPr lang="en" sz="1600" dirty="0" err="1">
                <a:latin typeface="Palatino Linotype" pitchFamily="18" charset="0"/>
              </a:rPr>
              <a:t>endoscopic</a:t>
            </a:r>
            <a:r>
              <a:rPr lang="en" sz="1600" dirty="0">
                <a:latin typeface="Palatino Linotype" pitchFamily="18" charset="0"/>
              </a:rPr>
              <a:t> </a:t>
            </a:r>
            <a:r>
              <a:rPr lang="en" sz="1600" dirty="0" err="1">
                <a:latin typeface="Palatino Linotype" pitchFamily="18" charset="0"/>
              </a:rPr>
              <a:t>gastrostomy</a:t>
            </a:r>
            <a:endParaRPr lang="x-none" sz="1600" dirty="0">
              <a:latin typeface="Palatino Linotype" pitchFamily="18" charset="0"/>
            </a:endParaRPr>
          </a:p>
        </p:txBody>
      </p:sp>
    </p:spTree>
    <p:extLst>
      <p:ext uri="{BB962C8B-B14F-4D97-AF65-F5344CB8AC3E}">
        <p14:creationId xmlns="" xmlns:p14="http://schemas.microsoft.com/office/powerpoint/2010/main" val="27959434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0"/>
            <a:ext cx="9144000" cy="6324808"/>
          </a:xfrm>
          <a:prstGeom prst="rect">
            <a:avLst/>
          </a:prstGeom>
          <a:noFill/>
        </p:spPr>
        <p:txBody>
          <a:bodyPr wrap="square" rtlCol="0">
            <a:spAutoFit/>
          </a:bodyPr>
          <a:lstStyle/>
          <a:p>
            <a:pPr>
              <a:lnSpc>
                <a:spcPct val="150000"/>
              </a:lnSpc>
            </a:pPr>
            <a:r>
              <a:rPr lang="en" b="1" dirty="0">
                <a:solidFill>
                  <a:srgbClr val="FF0000"/>
                </a:solidFill>
                <a:latin typeface="Palatino Linotype" pitchFamily="18" charset="0"/>
              </a:rPr>
              <a:t>ADENOCARCINOMA OF THE ESOPHAGUS</a:t>
            </a:r>
          </a:p>
          <a:p>
            <a:pPr>
              <a:lnSpc>
                <a:spcPct val="150000"/>
              </a:lnSpc>
            </a:pPr>
            <a:r>
              <a:rPr lang="en" b="1" dirty="0">
                <a:latin typeface="Palatino Linotype" pitchFamily="18" charset="0"/>
              </a:rPr>
              <a:t>Etiology:</a:t>
            </a:r>
          </a:p>
          <a:p>
            <a:pPr marL="285750" indent="-285750">
              <a:lnSpc>
                <a:spcPct val="150000"/>
              </a:lnSpc>
              <a:buFont typeface="Wingdings" pitchFamily="2" charset="2"/>
              <a:buChar char="v"/>
            </a:pPr>
            <a:r>
              <a:rPr lang="en" dirty="0">
                <a:latin typeface="Palatino Linotype" pitchFamily="18" charset="0"/>
              </a:rPr>
              <a:t>GERD, </a:t>
            </a:r>
            <a:r>
              <a:rPr lang="en" dirty="0" err="1">
                <a:latin typeface="Palatino Linotype" pitchFamily="18" charset="0"/>
              </a:rPr>
              <a:t>Barrett's </a:t>
            </a:r>
            <a:r>
              <a:rPr lang="en" dirty="0">
                <a:latin typeface="Palatino Linotype" pitchFamily="18" charset="0"/>
              </a:rPr>
              <a:t>esophagus (in the field of specialized intestinal </a:t>
            </a:r>
            <a:r>
              <a:rPr lang="en" dirty="0" err="1">
                <a:latin typeface="Palatino Linotype" pitchFamily="18" charset="0"/>
              </a:rPr>
              <a:t>metaplasia </a:t>
            </a:r>
            <a:r>
              <a:rPr lang="en" dirty="0">
                <a:latin typeface="Palatino Linotype" pitchFamily="18" charset="0"/>
              </a:rPr>
              <a:t>)</a:t>
            </a:r>
          </a:p>
          <a:p>
            <a:pPr marL="285750" indent="-285750">
              <a:lnSpc>
                <a:spcPct val="150000"/>
              </a:lnSpc>
              <a:buFont typeface="Wingdings" pitchFamily="2" charset="2"/>
              <a:buChar char="v"/>
            </a:pPr>
            <a:r>
              <a:rPr lang="en" dirty="0">
                <a:latin typeface="Palatino Linotype" pitchFamily="18" charset="0"/>
              </a:rPr>
              <a:t>Obesity, fatty foods, lack of fruits and vegetables</a:t>
            </a:r>
          </a:p>
          <a:p>
            <a:pPr marL="285750" indent="-285750">
              <a:lnSpc>
                <a:spcPct val="150000"/>
              </a:lnSpc>
              <a:buFont typeface="Wingdings" pitchFamily="2" charset="2"/>
              <a:buChar char="v"/>
            </a:pPr>
            <a:r>
              <a:rPr lang="en" dirty="0">
                <a:latin typeface="Palatino Linotype" pitchFamily="18" charset="0"/>
              </a:rPr>
              <a:t>Medicines </a:t>
            </a:r>
            <a:r>
              <a:rPr lang="en" dirty="0" err="1">
                <a:latin typeface="Palatino Linotype" pitchFamily="18" charset="0"/>
              </a:rPr>
              <a:t>sneeze</a:t>
            </a:r>
            <a:r>
              <a:rPr lang="en" dirty="0">
                <a:latin typeface="Palatino Linotype" pitchFamily="18" charset="0"/>
              </a:rPr>
              <a:t> </a:t>
            </a:r>
            <a:r>
              <a:rPr lang="en" dirty="0" err="1">
                <a:latin typeface="Palatino Linotype" pitchFamily="18" charset="0"/>
              </a:rPr>
              <a:t>relax </a:t>
            </a:r>
            <a:r>
              <a:rPr lang="en" dirty="0">
                <a:latin typeface="Palatino Linotype" pitchFamily="18" charset="0"/>
              </a:rPr>
              <a:t>the lower esophageal </a:t>
            </a:r>
            <a:r>
              <a:rPr lang="en" dirty="0" err="1">
                <a:latin typeface="Palatino Linotype" pitchFamily="18" charset="0"/>
              </a:rPr>
              <a:t>sphincter </a:t>
            </a:r>
            <a:r>
              <a:rPr lang="en" dirty="0">
                <a:latin typeface="Palatino Linotype" pitchFamily="18" charset="0"/>
              </a:rPr>
              <a:t>( </a:t>
            </a:r>
            <a:r>
              <a:rPr lang="en" dirty="0" err="1">
                <a:latin typeface="Palatino Linotype" pitchFamily="18" charset="0"/>
              </a:rPr>
              <a:t>tricyclic</a:t>
            </a:r>
            <a:r>
              <a:rPr lang="en" dirty="0">
                <a:latin typeface="Palatino Linotype" pitchFamily="18" charset="0"/>
              </a:rPr>
              <a:t> </a:t>
            </a:r>
            <a:r>
              <a:rPr lang="en" dirty="0" err="1">
                <a:latin typeface="Palatino Linotype" pitchFamily="18" charset="0"/>
              </a:rPr>
              <a:t>antidepressants </a:t>
            </a:r>
            <a:r>
              <a:rPr lang="en" dirty="0">
                <a:latin typeface="Palatino Linotype" pitchFamily="18" charset="0"/>
              </a:rPr>
              <a:t>)</a:t>
            </a:r>
          </a:p>
          <a:p>
            <a:pPr marL="285750" indent="-285750">
              <a:lnSpc>
                <a:spcPct val="150000"/>
              </a:lnSpc>
              <a:buFont typeface="Wingdings" pitchFamily="2" charset="2"/>
              <a:buChar char="v"/>
            </a:pPr>
            <a:r>
              <a:rPr lang="en" dirty="0">
                <a:latin typeface="Palatino Linotype" pitchFamily="18" charset="0"/>
              </a:rPr>
              <a:t>Rarely alcohol and smoking</a:t>
            </a:r>
          </a:p>
          <a:p>
            <a:pPr marL="285750" indent="-285750">
              <a:lnSpc>
                <a:spcPct val="150000"/>
              </a:lnSpc>
              <a:buFont typeface="Wingdings" pitchFamily="2" charset="2"/>
              <a:buChar char="v"/>
            </a:pPr>
            <a:endParaRPr lang="x-none" dirty="0">
              <a:latin typeface="Palatino Linotype" pitchFamily="18" charset="0"/>
            </a:endParaRPr>
          </a:p>
          <a:p>
            <a:pPr>
              <a:lnSpc>
                <a:spcPct val="150000"/>
              </a:lnSpc>
            </a:pPr>
            <a:r>
              <a:rPr lang="en" b="1" dirty="0">
                <a:latin typeface="Palatino Linotype" pitchFamily="18" charset="0"/>
              </a:rPr>
              <a:t>Clinical picture:</a:t>
            </a:r>
          </a:p>
          <a:p>
            <a:pPr marL="285750" indent="-285750">
              <a:lnSpc>
                <a:spcPct val="150000"/>
              </a:lnSpc>
              <a:buFont typeface="Wingdings" pitchFamily="2" charset="2"/>
              <a:buChar char="v"/>
            </a:pPr>
            <a:r>
              <a:rPr lang="en" dirty="0">
                <a:latin typeface="Palatino Linotype" pitchFamily="18" charset="0"/>
              </a:rPr>
              <a:t>It is preceded by long-term heartburn</a:t>
            </a:r>
          </a:p>
          <a:p>
            <a:pPr marL="285750" indent="-285750">
              <a:lnSpc>
                <a:spcPct val="150000"/>
              </a:lnSpc>
              <a:buFont typeface="Wingdings" pitchFamily="2" charset="2"/>
              <a:buChar char="v"/>
            </a:pPr>
            <a:r>
              <a:rPr lang="en" dirty="0">
                <a:latin typeface="Palatino Linotype" pitchFamily="18" charset="0"/>
              </a:rPr>
              <a:t>In </a:t>
            </a:r>
            <a:r>
              <a:rPr lang="en" dirty="0" err="1">
                <a:latin typeface="Palatino Linotype" pitchFamily="18" charset="0"/>
              </a:rPr>
              <a:t>Barrett </a:t>
            </a:r>
            <a:r>
              <a:rPr lang="en" dirty="0">
                <a:latin typeface="Palatino Linotype" pitchFamily="18" charset="0"/>
              </a:rPr>
              <a:t>'s esophagus, the sensitivity </a:t>
            </a:r>
            <a:r>
              <a:rPr lang="en" dirty="0" err="1">
                <a:latin typeface="Palatino Linotype" pitchFamily="18" charset="0"/>
              </a:rPr>
              <a:t>of the esophageal mucosa </a:t>
            </a:r>
            <a:r>
              <a:rPr lang="en" dirty="0">
                <a:latin typeface="Palatino Linotype" pitchFamily="18" charset="0"/>
              </a:rPr>
              <a:t>to acid </a:t>
            </a:r>
            <a:r>
              <a:rPr lang="en" dirty="0" err="1">
                <a:latin typeface="Palatino Linotype" pitchFamily="18" charset="0"/>
              </a:rPr>
              <a:t>reflux is reduced</a:t>
            </a:r>
          </a:p>
          <a:p>
            <a:pPr>
              <a:lnSpc>
                <a:spcPct val="150000"/>
              </a:lnSpc>
            </a:pPr>
            <a:r>
              <a:rPr lang="en" b="1" dirty="0" err="1">
                <a:latin typeface="Palatino Linotype" pitchFamily="18" charset="0"/>
              </a:rPr>
              <a:t>Radiographic </a:t>
            </a:r>
            <a:r>
              <a:rPr lang="en" b="1" dirty="0">
                <a:latin typeface="Palatino Linotype" pitchFamily="18" charset="0"/>
              </a:rPr>
              <a:t>analysis:</a:t>
            </a:r>
          </a:p>
          <a:p>
            <a:pPr marL="285750" indent="-285750">
              <a:lnSpc>
                <a:spcPct val="150000"/>
              </a:lnSpc>
              <a:buFont typeface="Wingdings" pitchFamily="2" charset="2"/>
              <a:buChar char="v"/>
            </a:pPr>
            <a:r>
              <a:rPr lang="en" dirty="0">
                <a:latin typeface="Palatino Linotype" pitchFamily="18" charset="0"/>
              </a:rPr>
              <a:t>" Bitten apple " , </a:t>
            </a:r>
            <a:r>
              <a:rPr lang="en" dirty="0" err="1">
                <a:latin typeface="Palatino Linotype" pitchFamily="18" charset="0"/>
              </a:rPr>
              <a:t>ulcerated </a:t>
            </a:r>
            <a:r>
              <a:rPr lang="en" dirty="0">
                <a:latin typeface="Palatino Linotype" pitchFamily="18" charset="0"/>
              </a:rPr>
              <a:t>mass</a:t>
            </a:r>
          </a:p>
          <a:p>
            <a:pPr marL="285750" indent="-285750">
              <a:lnSpc>
                <a:spcPct val="150000"/>
              </a:lnSpc>
              <a:buFont typeface="Wingdings" pitchFamily="2" charset="2"/>
              <a:buChar char="v"/>
            </a:pPr>
            <a:r>
              <a:rPr lang="en" dirty="0">
                <a:latin typeface="Palatino Linotype" pitchFamily="18" charset="0"/>
              </a:rPr>
              <a:t>In </a:t>
            </a:r>
            <a:r>
              <a:rPr lang="en" dirty="0" err="1">
                <a:latin typeface="Palatino Linotype" pitchFamily="18" charset="0"/>
              </a:rPr>
              <a:t>the distal </a:t>
            </a:r>
            <a:r>
              <a:rPr lang="en" dirty="0">
                <a:latin typeface="Palatino Linotype" pitchFamily="18" charset="0"/>
              </a:rPr>
              <a:t>part of the esophagus</a:t>
            </a:r>
          </a:p>
          <a:p>
            <a:pPr>
              <a:lnSpc>
                <a:spcPct val="150000"/>
              </a:lnSpc>
            </a:pPr>
            <a:endParaRPr lang="x-none" dirty="0">
              <a:latin typeface="Palatino Linotype" pitchFamily="18" charset="0"/>
            </a:endParaRPr>
          </a:p>
        </p:txBody>
      </p:sp>
    </p:spTree>
    <p:extLst>
      <p:ext uri="{BB962C8B-B14F-4D97-AF65-F5344CB8AC3E}">
        <p14:creationId xmlns="" xmlns:p14="http://schemas.microsoft.com/office/powerpoint/2010/main" val="380619686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0"/>
            <a:ext cx="8534400" cy="6324808"/>
          </a:xfrm>
          <a:prstGeom prst="rect">
            <a:avLst/>
          </a:prstGeom>
          <a:noFill/>
        </p:spPr>
        <p:txBody>
          <a:bodyPr wrap="square" rtlCol="0">
            <a:spAutoFit/>
          </a:bodyPr>
          <a:lstStyle/>
          <a:p>
            <a:pPr>
              <a:lnSpc>
                <a:spcPct val="150000"/>
              </a:lnSpc>
            </a:pPr>
            <a:r>
              <a:rPr lang="en" b="1" dirty="0" err="1">
                <a:latin typeface="Palatino Linotype" pitchFamily="18" charset="0"/>
              </a:rPr>
              <a:t>Endoscopic </a:t>
            </a:r>
            <a:r>
              <a:rPr lang="en" b="1" dirty="0">
                <a:latin typeface="Palatino Linotype" pitchFamily="18" charset="0"/>
              </a:rPr>
              <a:t>analysis</a:t>
            </a:r>
            <a:endParaRPr lang="en-US" b="1" dirty="0">
              <a:latin typeface="Palatino Linotype" pitchFamily="18" charset="0"/>
            </a:endParaRPr>
          </a:p>
          <a:p>
            <a:pPr>
              <a:lnSpc>
                <a:spcPct val="150000"/>
              </a:lnSpc>
            </a:pPr>
            <a:r>
              <a:rPr lang="en" b="1" dirty="0" err="1">
                <a:latin typeface="Palatino Linotype" pitchFamily="18" charset="0"/>
              </a:rPr>
              <a:t>Endoscopy </a:t>
            </a:r>
            <a:r>
              <a:rPr lang="en" b="1" dirty="0">
                <a:latin typeface="Palatino Linotype" pitchFamily="18" charset="0"/>
              </a:rPr>
              <a:t>with magnification</a:t>
            </a:r>
          </a:p>
          <a:p>
            <a:pPr>
              <a:lnSpc>
                <a:spcPct val="150000"/>
              </a:lnSpc>
            </a:pPr>
            <a:r>
              <a:rPr lang="en" b="1" dirty="0" err="1">
                <a:latin typeface="Palatino Linotype" pitchFamily="18" charset="0"/>
              </a:rPr>
              <a:t>Chromoscopy</a:t>
            </a:r>
            <a:endParaRPr lang="x-none" b="1" dirty="0">
              <a:latin typeface="Palatino Linotype" pitchFamily="18" charset="0"/>
            </a:endParaRPr>
          </a:p>
          <a:p>
            <a:pPr>
              <a:lnSpc>
                <a:spcPct val="150000"/>
              </a:lnSpc>
            </a:pPr>
            <a:r>
              <a:rPr lang="en" b="1" dirty="0" err="1">
                <a:latin typeface="Palatino Linotype" pitchFamily="18" charset="0"/>
              </a:rPr>
              <a:t>Photodynamic </a:t>
            </a:r>
            <a:r>
              <a:rPr lang="en" b="1" dirty="0">
                <a:latin typeface="Palatino Linotype" pitchFamily="18" charset="0"/>
              </a:rPr>
              <a:t>diagnostics with 5- </a:t>
            </a:r>
            <a:r>
              <a:rPr lang="en" b="1" dirty="0" err="1">
                <a:latin typeface="Palatino Linotype" pitchFamily="18" charset="0"/>
              </a:rPr>
              <a:t>aminolevulinic </a:t>
            </a:r>
            <a:r>
              <a:rPr lang="en" b="1" dirty="0">
                <a:latin typeface="Palatino Linotype" pitchFamily="18" charset="0"/>
              </a:rPr>
              <a:t>acid</a:t>
            </a:r>
          </a:p>
          <a:p>
            <a:pPr>
              <a:lnSpc>
                <a:spcPct val="150000"/>
              </a:lnSpc>
            </a:pPr>
            <a:r>
              <a:rPr lang="en" b="1" dirty="0" err="1">
                <a:latin typeface="Palatino Linotype" pitchFamily="18" charset="0"/>
              </a:rPr>
              <a:t>Endoscopic </a:t>
            </a:r>
            <a:r>
              <a:rPr lang="en" b="1" dirty="0">
                <a:latin typeface="Palatino Linotype" pitchFamily="18" charset="0"/>
              </a:rPr>
              <a:t>ultrasound:</a:t>
            </a:r>
          </a:p>
          <a:p>
            <a:pPr marL="285750" indent="-285750">
              <a:lnSpc>
                <a:spcPct val="150000"/>
              </a:lnSpc>
              <a:buFont typeface="Wingdings" pitchFamily="2" charset="2"/>
              <a:buChar char="v"/>
            </a:pPr>
            <a:r>
              <a:rPr lang="en" dirty="0">
                <a:latin typeface="Palatino Linotype" pitchFamily="18" charset="0"/>
              </a:rPr>
              <a:t>To assess tumor </a:t>
            </a:r>
            <a:r>
              <a:rPr lang="en" dirty="0" err="1">
                <a:latin typeface="Palatino Linotype" pitchFamily="18" charset="0"/>
              </a:rPr>
              <a:t>expansion </a:t>
            </a:r>
            <a:r>
              <a:rPr lang="en" dirty="0">
                <a:latin typeface="Palatino Linotype" pitchFamily="18" charset="0"/>
              </a:rPr>
              <a:t>(increased wall thickness in </a:t>
            </a:r>
            <a:r>
              <a:rPr lang="en" dirty="0" err="1">
                <a:latin typeface="Palatino Linotype" pitchFamily="18" charset="0"/>
              </a:rPr>
              <a:t>Barrett </a:t>
            </a:r>
            <a:r>
              <a:rPr lang="en" dirty="0">
                <a:latin typeface="Palatino Linotype" pitchFamily="18" charset="0"/>
              </a:rPr>
              <a:t>'s </a:t>
            </a:r>
            <a:r>
              <a:rPr lang="en" dirty="0" err="1">
                <a:latin typeface="Palatino Linotype" pitchFamily="18" charset="0"/>
              </a:rPr>
              <a:t>esophagus </a:t>
            </a:r>
            <a:r>
              <a:rPr lang="en" dirty="0">
                <a:latin typeface="Palatino Linotype" pitchFamily="18" charset="0"/>
              </a:rPr>
              <a:t>and high-grade </a:t>
            </a:r>
            <a:r>
              <a:rPr lang="en" dirty="0" err="1">
                <a:latin typeface="Palatino Linotype" pitchFamily="18" charset="0"/>
              </a:rPr>
              <a:t>dysplasias </a:t>
            </a:r>
            <a:r>
              <a:rPr lang="en" dirty="0">
                <a:latin typeface="Palatino Linotype" pitchFamily="18" charset="0"/>
              </a:rPr>
              <a:t>)</a:t>
            </a:r>
          </a:p>
          <a:p>
            <a:pPr>
              <a:lnSpc>
                <a:spcPct val="150000"/>
              </a:lnSpc>
            </a:pPr>
            <a:r>
              <a:rPr lang="en" b="1" dirty="0">
                <a:latin typeface="Palatino Linotype" pitchFamily="18" charset="0"/>
              </a:rPr>
              <a:t>Therapy:</a:t>
            </a:r>
          </a:p>
          <a:p>
            <a:pPr marL="285750" indent="-285750">
              <a:lnSpc>
                <a:spcPct val="150000"/>
              </a:lnSpc>
              <a:buFont typeface="Arial" pitchFamily="34" charset="0"/>
              <a:buChar char="•"/>
            </a:pPr>
            <a:r>
              <a:rPr lang="en" b="1" dirty="0">
                <a:latin typeface="Palatino Linotype" pitchFamily="18" charset="0"/>
              </a:rPr>
              <a:t>Surgical therapy</a:t>
            </a:r>
          </a:p>
          <a:p>
            <a:pPr marL="285750" indent="-285750">
              <a:lnSpc>
                <a:spcPct val="150000"/>
              </a:lnSpc>
              <a:buFont typeface="Arial" pitchFamily="34" charset="0"/>
              <a:buChar char="•"/>
            </a:pPr>
            <a:r>
              <a:rPr lang="en" b="1" dirty="0">
                <a:latin typeface="Palatino Linotype" pitchFamily="18" charset="0"/>
              </a:rPr>
              <a:t>Air</a:t>
            </a:r>
            <a:r>
              <a:rPr lang="en" dirty="0">
                <a:latin typeface="Palatino Linotype" pitchFamily="18" charset="0"/>
              </a:rPr>
              <a:t> </a:t>
            </a:r>
            <a:r>
              <a:rPr lang="en" b="1" dirty="0">
                <a:latin typeface="Palatino Linotype" pitchFamily="18" charset="0"/>
              </a:rPr>
              <a:t>therapy</a:t>
            </a:r>
          </a:p>
          <a:p>
            <a:pPr marL="285750" indent="-285750">
              <a:lnSpc>
                <a:spcPct val="150000"/>
              </a:lnSpc>
              <a:buFont typeface="Arial" pitchFamily="34" charset="0"/>
              <a:buChar char="•"/>
            </a:pPr>
            <a:r>
              <a:rPr lang="en" b="1" dirty="0" err="1">
                <a:latin typeface="Palatino Linotype" pitchFamily="18" charset="0"/>
              </a:rPr>
              <a:t>Chemotherapy</a:t>
            </a:r>
            <a:endParaRPr lang="x-none" b="1" dirty="0">
              <a:latin typeface="Palatino Linotype" pitchFamily="18" charset="0"/>
            </a:endParaRPr>
          </a:p>
          <a:p>
            <a:pPr marL="285750" indent="-285750">
              <a:lnSpc>
                <a:spcPct val="150000"/>
              </a:lnSpc>
              <a:buFont typeface="Arial" pitchFamily="34" charset="0"/>
              <a:buChar char="•"/>
            </a:pPr>
            <a:r>
              <a:rPr lang="en" b="1" dirty="0" err="1">
                <a:latin typeface="Palatino Linotype" pitchFamily="18" charset="0"/>
              </a:rPr>
              <a:t>Endoscopic</a:t>
            </a:r>
            <a:r>
              <a:rPr lang="en" dirty="0">
                <a:latin typeface="Palatino Linotype" pitchFamily="18" charset="0"/>
              </a:rPr>
              <a:t> </a:t>
            </a:r>
            <a:r>
              <a:rPr lang="en" b="1" dirty="0">
                <a:latin typeface="Palatino Linotype" pitchFamily="18" charset="0"/>
              </a:rPr>
              <a:t>therapy</a:t>
            </a:r>
          </a:p>
          <a:p>
            <a:pPr marL="285750" indent="-285750">
              <a:lnSpc>
                <a:spcPct val="150000"/>
              </a:lnSpc>
              <a:buFont typeface="Wingdings" pitchFamily="2" charset="2"/>
              <a:buChar char="v"/>
            </a:pPr>
            <a:r>
              <a:rPr lang="en" dirty="0" err="1">
                <a:latin typeface="Palatino Linotype" pitchFamily="18" charset="0"/>
              </a:rPr>
              <a:t>Photodynamic </a:t>
            </a:r>
            <a:r>
              <a:rPr lang="en" dirty="0">
                <a:latin typeface="Palatino Linotype" pitchFamily="18" charset="0"/>
              </a:rPr>
              <a:t>therapy (with </a:t>
            </a:r>
            <a:r>
              <a:rPr lang="en" dirty="0" err="1">
                <a:latin typeface="Palatino Linotype" pitchFamily="18" charset="0"/>
              </a:rPr>
              <a:t>aminolevulinic </a:t>
            </a:r>
            <a:r>
              <a:rPr lang="en" dirty="0">
                <a:latin typeface="Palatino Linotype" pitchFamily="18" charset="0"/>
              </a:rPr>
              <a:t>acid + long-term PPI)</a:t>
            </a:r>
          </a:p>
          <a:p>
            <a:pPr marL="285750" indent="-285750">
              <a:lnSpc>
                <a:spcPct val="150000"/>
              </a:lnSpc>
              <a:buFont typeface="Wingdings" pitchFamily="2" charset="2"/>
              <a:buChar char="v"/>
            </a:pPr>
            <a:r>
              <a:rPr lang="en" dirty="0">
                <a:latin typeface="Palatino Linotype" pitchFamily="18" charset="0"/>
              </a:rPr>
              <a:t>Argon plasma coagulation</a:t>
            </a:r>
            <a:endParaRPr lang="x-none" b="1" dirty="0"/>
          </a:p>
        </p:txBody>
      </p:sp>
    </p:spTree>
    <p:extLst>
      <p:ext uri="{BB962C8B-B14F-4D97-AF65-F5344CB8AC3E}">
        <p14:creationId xmlns="" xmlns:p14="http://schemas.microsoft.com/office/powerpoint/2010/main" val="220712682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 sz="3600" b="1" dirty="0">
                <a:solidFill>
                  <a:srgbClr val="FF0000"/>
                </a:solidFill>
                <a:latin typeface="Palatino Linotype" pitchFamily="18" charset="0"/>
              </a:rPr>
              <a:t>DISEASES OF THE STOMACH</a:t>
            </a:r>
          </a:p>
        </p:txBody>
      </p:sp>
      <p:pic>
        <p:nvPicPr>
          <p:cNvPr id="5" name="Picture 4"/>
          <p:cNvPicPr>
            <a:picLocks noChangeAspect="1" noChangeArrowheads="1"/>
          </p:cNvPicPr>
          <p:nvPr/>
        </p:nvPicPr>
        <p:blipFill>
          <a:blip r:embed="rId2" cstate="print"/>
          <a:srcRect/>
          <a:stretch>
            <a:fillRect/>
          </a:stretch>
        </p:blipFill>
        <p:spPr bwMode="auto">
          <a:xfrm>
            <a:off x="1282700" y="76200"/>
            <a:ext cx="6949440" cy="1447800"/>
          </a:xfrm>
          <a:prstGeom prst="rect">
            <a:avLst/>
          </a:prstGeom>
          <a:noFill/>
          <a:ln w="9525">
            <a:noFill/>
            <a:miter lim="800000"/>
            <a:headEnd/>
            <a:tailEnd/>
          </a:ln>
        </p:spPr>
      </p:pic>
      <p:sp>
        <p:nvSpPr>
          <p:cNvPr id="6" name="Subtitle 5"/>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15651782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 sz="3600" b="1" dirty="0">
                <a:latin typeface="Palatino Linotype" pitchFamily="18" charset="0"/>
              </a:rPr>
              <a:t>GASTRITIS AND GASTROPATHIES</a:t>
            </a:r>
          </a:p>
        </p:txBody>
      </p:sp>
      <p:pic>
        <p:nvPicPr>
          <p:cNvPr id="4" name="Picture 3"/>
          <p:cNvPicPr>
            <a:picLocks noChangeAspect="1" noChangeArrowheads="1"/>
          </p:cNvPicPr>
          <p:nvPr/>
        </p:nvPicPr>
        <p:blipFill>
          <a:blip r:embed="rId2" cstate="print"/>
          <a:srcRect/>
          <a:stretch>
            <a:fillRect/>
          </a:stretch>
        </p:blipFill>
        <p:spPr bwMode="auto">
          <a:xfrm>
            <a:off x="1282700" y="762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122168519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52400"/>
            <a:ext cx="8686799" cy="5866927"/>
          </a:xfrm>
          <a:prstGeom prst="rect">
            <a:avLst/>
          </a:prstGeom>
          <a:noFill/>
        </p:spPr>
        <p:txBody>
          <a:bodyPr wrap="square" rtlCol="0">
            <a:spAutoFit/>
          </a:bodyPr>
          <a:lstStyle/>
          <a:p>
            <a:pPr marL="285750" indent="-285750">
              <a:lnSpc>
                <a:spcPct val="150000"/>
              </a:lnSpc>
              <a:buFont typeface="Wingdings" pitchFamily="2" charset="2"/>
              <a:buChar char="v"/>
            </a:pPr>
            <a:r>
              <a:rPr lang="en" dirty="0">
                <a:latin typeface="Palatino Linotype" pitchFamily="18" charset="0"/>
              </a:rPr>
              <a:t>The term </a:t>
            </a:r>
            <a:r>
              <a:rPr lang="en" b="1" dirty="0">
                <a:latin typeface="Palatino Linotype" pitchFamily="18" charset="0"/>
              </a:rPr>
              <a:t>gastritis </a:t>
            </a:r>
            <a:r>
              <a:rPr lang="en" dirty="0">
                <a:latin typeface="Palatino Linotype" pitchFamily="18" charset="0"/>
              </a:rPr>
              <a:t>denotes a group of diseases whose common feature is inflammation of the gastric </a:t>
            </a:r>
            <a:r>
              <a:rPr lang="en" dirty="0" err="1">
                <a:latin typeface="Palatino Linotype" pitchFamily="18" charset="0"/>
              </a:rPr>
              <a:t>mucosa </a:t>
            </a:r>
            <a:r>
              <a:rPr lang="en" dirty="0">
                <a:latin typeface="Palatino Linotype" pitchFamily="18" charset="0"/>
              </a:rPr>
              <a:t>, and which differ in </a:t>
            </a:r>
            <a:r>
              <a:rPr lang="en" dirty="0" err="1">
                <a:latin typeface="Palatino Linotype" pitchFamily="18" charset="0"/>
              </a:rPr>
              <a:t>pathogenesis </a:t>
            </a:r>
            <a:r>
              <a:rPr lang="en" dirty="0">
                <a:latin typeface="Palatino Linotype" pitchFamily="18" charset="0"/>
              </a:rPr>
              <a:t>, histological and clinical characteristics.</a:t>
            </a:r>
          </a:p>
          <a:p>
            <a:pPr marL="285750" indent="-285750">
              <a:lnSpc>
                <a:spcPct val="150000"/>
              </a:lnSpc>
              <a:buFont typeface="Wingdings" pitchFamily="2" charset="2"/>
              <a:buChar char="v"/>
            </a:pPr>
            <a:r>
              <a:rPr lang="en" dirty="0">
                <a:latin typeface="Palatino Linotype" pitchFamily="18" charset="0"/>
              </a:rPr>
              <a:t>It is important to point out that there is no good correlation between </a:t>
            </a:r>
            <a:r>
              <a:rPr lang="en" dirty="0" err="1">
                <a:latin typeface="Palatino Linotype" pitchFamily="18" charset="0"/>
              </a:rPr>
              <a:t>endoscopic </a:t>
            </a:r>
            <a:r>
              <a:rPr lang="en" dirty="0">
                <a:latin typeface="Palatino Linotype" pitchFamily="18" charset="0"/>
              </a:rPr>
              <a:t>and histological changes.</a:t>
            </a:r>
          </a:p>
          <a:p>
            <a:pPr marL="285750" indent="-285750">
              <a:lnSpc>
                <a:spcPct val="150000"/>
              </a:lnSpc>
              <a:buFont typeface="Wingdings" pitchFamily="2" charset="2"/>
              <a:buChar char="v"/>
            </a:pPr>
            <a:r>
              <a:rPr lang="en" dirty="0">
                <a:latin typeface="Palatino Linotype" pitchFamily="18" charset="0"/>
              </a:rPr>
              <a:t>There are three main types of gastritis:</a:t>
            </a:r>
          </a:p>
          <a:p>
            <a:pPr marL="342900" indent="-342900">
              <a:lnSpc>
                <a:spcPct val="150000"/>
              </a:lnSpc>
              <a:buFont typeface="+mj-lt"/>
              <a:buAutoNum type="arabicPeriod"/>
            </a:pPr>
            <a:r>
              <a:rPr lang="en" b="1" dirty="0">
                <a:latin typeface="Palatino Linotype" pitchFamily="18" charset="0"/>
              </a:rPr>
              <a:t>erosive or </a:t>
            </a:r>
            <a:r>
              <a:rPr lang="en" b="1" dirty="0" err="1">
                <a:latin typeface="Palatino Linotype" pitchFamily="18" charset="0"/>
              </a:rPr>
              <a:t>hemorrhagic </a:t>
            </a:r>
            <a:r>
              <a:rPr lang="en" b="1" dirty="0">
                <a:latin typeface="Palatino Linotype" pitchFamily="18" charset="0"/>
              </a:rPr>
              <a:t>gastritis</a:t>
            </a:r>
          </a:p>
          <a:p>
            <a:pPr marL="342900" indent="-342900">
              <a:lnSpc>
                <a:spcPct val="150000"/>
              </a:lnSpc>
              <a:buFont typeface="+mj-lt"/>
              <a:buAutoNum type="arabicPeriod"/>
            </a:pPr>
            <a:r>
              <a:rPr lang="en" b="1" dirty="0" err="1">
                <a:latin typeface="Palatino Linotype" pitchFamily="18" charset="0"/>
              </a:rPr>
              <a:t>non-erosive </a:t>
            </a:r>
            <a:r>
              <a:rPr lang="en" b="1" dirty="0">
                <a:latin typeface="Palatino Linotype" pitchFamily="18" charset="0"/>
              </a:rPr>
              <a:t>chronic gastritis</a:t>
            </a:r>
          </a:p>
          <a:p>
            <a:pPr marL="342900" indent="-342900">
              <a:lnSpc>
                <a:spcPct val="150000"/>
              </a:lnSpc>
              <a:buFont typeface="+mj-lt"/>
              <a:buAutoNum type="arabicPeriod"/>
            </a:pPr>
            <a:r>
              <a:rPr lang="en" b="1" dirty="0">
                <a:latin typeface="Palatino Linotype" pitchFamily="18" charset="0"/>
              </a:rPr>
              <a:t>specific forms of gastritis</a:t>
            </a:r>
          </a:p>
          <a:p>
            <a:pPr>
              <a:lnSpc>
                <a:spcPct val="150000"/>
              </a:lnSpc>
            </a:pPr>
            <a:endParaRPr lang="x-none" dirty="0">
              <a:latin typeface="Palatino Linotype" pitchFamily="18" charset="0"/>
            </a:endParaRPr>
          </a:p>
          <a:p>
            <a:pPr marL="285750" indent="-285750">
              <a:lnSpc>
                <a:spcPct val="150000"/>
              </a:lnSpc>
              <a:buFont typeface="Wingdings" pitchFamily="2" charset="2"/>
              <a:buChar char="v"/>
            </a:pPr>
            <a:r>
              <a:rPr lang="en" dirty="0">
                <a:latin typeface="Palatino Linotype" pitchFamily="18" charset="0"/>
              </a:rPr>
              <a:t>The term </a:t>
            </a:r>
            <a:r>
              <a:rPr lang="en" b="1" dirty="0" err="1">
                <a:latin typeface="Palatino Linotype" pitchFamily="18" charset="0"/>
              </a:rPr>
              <a:t>gastropathy </a:t>
            </a:r>
            <a:r>
              <a:rPr lang="en" dirty="0">
                <a:latin typeface="Palatino Linotype" pitchFamily="18" charset="0"/>
              </a:rPr>
              <a:t>refers to the type of </a:t>
            </a:r>
            <a:r>
              <a:rPr lang="en" dirty="0" err="1">
                <a:latin typeface="Palatino Linotype" pitchFamily="18" charset="0"/>
              </a:rPr>
              <a:t>mucosal </a:t>
            </a:r>
            <a:r>
              <a:rPr lang="en" dirty="0">
                <a:latin typeface="Palatino Linotype" pitchFamily="18" charset="0"/>
              </a:rPr>
              <a:t>damage in which inflammation is minimal or absent, and the predominant changes are </a:t>
            </a:r>
            <a:r>
              <a:rPr lang="en" dirty="0" err="1">
                <a:latin typeface="Palatino Linotype" pitchFamily="18" charset="0"/>
              </a:rPr>
              <a:t>epithelial </a:t>
            </a:r>
            <a:r>
              <a:rPr lang="en" dirty="0">
                <a:latin typeface="Palatino Linotype" pitchFamily="18" charset="0"/>
              </a:rPr>
              <a:t>(reactive </a:t>
            </a:r>
            <a:r>
              <a:rPr lang="en" dirty="0" err="1">
                <a:latin typeface="Palatino Linotype" pitchFamily="18" charset="0"/>
              </a:rPr>
              <a:t>gastropathy </a:t>
            </a:r>
            <a:r>
              <a:rPr lang="en" dirty="0">
                <a:latin typeface="Palatino Linotype" pitchFamily="18" charset="0"/>
              </a:rPr>
              <a:t>) or vascular ( </a:t>
            </a:r>
            <a:r>
              <a:rPr lang="en" dirty="0" err="1">
                <a:latin typeface="Palatino Linotype" pitchFamily="18" charset="0"/>
              </a:rPr>
              <a:t>congestive </a:t>
            </a:r>
            <a:r>
              <a:rPr lang="en" dirty="0">
                <a:latin typeface="Palatino Linotype" pitchFamily="18" charset="0"/>
              </a:rPr>
              <a:t>or </a:t>
            </a:r>
            <a:r>
              <a:rPr lang="en" dirty="0" err="1">
                <a:latin typeface="Palatino Linotype" pitchFamily="18" charset="0"/>
              </a:rPr>
              <a:t>ischemic</a:t>
            </a:r>
            <a:r>
              <a:rPr lang="en" dirty="0">
                <a:latin typeface="Palatino Linotype" pitchFamily="18" charset="0"/>
              </a:rPr>
              <a:t> </a:t>
            </a:r>
            <a:r>
              <a:rPr lang="en" dirty="0" err="1">
                <a:latin typeface="Palatino Linotype" pitchFamily="18" charset="0"/>
              </a:rPr>
              <a:t>gastropathy </a:t>
            </a:r>
            <a:r>
              <a:rPr lang="en" dirty="0">
                <a:latin typeface="Palatino Linotype" pitchFamily="18" charset="0"/>
              </a:rPr>
              <a:t>)</a:t>
            </a:r>
          </a:p>
        </p:txBody>
      </p:sp>
    </p:spTree>
    <p:extLst>
      <p:ext uri="{BB962C8B-B14F-4D97-AF65-F5344CB8AC3E}">
        <p14:creationId xmlns="" xmlns:p14="http://schemas.microsoft.com/office/powerpoint/2010/main" val="286684949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129996"/>
            <a:ext cx="8686799" cy="6370975"/>
          </a:xfrm>
          <a:prstGeom prst="rect">
            <a:avLst/>
          </a:prstGeom>
          <a:noFill/>
        </p:spPr>
        <p:txBody>
          <a:bodyPr wrap="square" rtlCol="0">
            <a:spAutoFit/>
          </a:bodyPr>
          <a:lstStyle/>
          <a:p>
            <a:pPr>
              <a:lnSpc>
                <a:spcPct val="150000"/>
              </a:lnSpc>
            </a:pPr>
            <a:r>
              <a:rPr lang="en" sz="1600" b="1" dirty="0">
                <a:solidFill>
                  <a:srgbClr val="FF0000"/>
                </a:solidFill>
                <a:latin typeface="Palatino Linotype" pitchFamily="18" charset="0"/>
              </a:rPr>
              <a:t>Erosive and </a:t>
            </a:r>
            <a:r>
              <a:rPr lang="en" sz="1600" b="1" dirty="0" err="1">
                <a:solidFill>
                  <a:srgbClr val="FF0000"/>
                </a:solidFill>
                <a:latin typeface="Palatino Linotype" pitchFamily="18" charset="0"/>
              </a:rPr>
              <a:t>hemorrhagic </a:t>
            </a:r>
            <a:r>
              <a:rPr lang="en" sz="1600" b="1" dirty="0">
                <a:solidFill>
                  <a:srgbClr val="FF0000"/>
                </a:solidFill>
                <a:latin typeface="Palatino Linotype" pitchFamily="18" charset="0"/>
              </a:rPr>
              <a:t>gastritis and erosive </a:t>
            </a:r>
            <a:r>
              <a:rPr lang="en" sz="1600" b="1" dirty="0" err="1">
                <a:solidFill>
                  <a:srgbClr val="FF0000"/>
                </a:solidFill>
                <a:latin typeface="Palatino Linotype" pitchFamily="18" charset="0"/>
              </a:rPr>
              <a:t>gastropathies</a:t>
            </a:r>
            <a:endParaRPr lang="x-none" sz="1600" b="1" dirty="0">
              <a:solidFill>
                <a:srgbClr val="FF0000"/>
              </a:solidFill>
              <a:latin typeface="Palatino Linotype" pitchFamily="18" charset="0"/>
            </a:endParaRPr>
          </a:p>
          <a:p>
            <a:pPr marL="285750" indent="-285750">
              <a:lnSpc>
                <a:spcPct val="150000"/>
              </a:lnSpc>
              <a:buFont typeface="Wingdings" pitchFamily="2" charset="2"/>
              <a:buChar char="v"/>
            </a:pPr>
            <a:r>
              <a:rPr lang="en" sz="1600" b="1" dirty="0">
                <a:latin typeface="Palatino Linotype" pitchFamily="18" charset="0"/>
              </a:rPr>
              <a:t>The diagnosis of </a:t>
            </a:r>
            <a:r>
              <a:rPr lang="en" sz="1600" dirty="0">
                <a:latin typeface="Palatino Linotype" pitchFamily="18" charset="0"/>
              </a:rPr>
              <a:t>erosive gastritis and </a:t>
            </a:r>
            <a:r>
              <a:rPr lang="en" sz="1600" dirty="0" err="1">
                <a:latin typeface="Palatino Linotype" pitchFamily="18" charset="0"/>
              </a:rPr>
              <a:t>gastropathy </a:t>
            </a:r>
            <a:r>
              <a:rPr lang="en" sz="1600" dirty="0">
                <a:latin typeface="Palatino Linotype" pitchFamily="18" charset="0"/>
              </a:rPr>
              <a:t>is made </a:t>
            </a:r>
            <a:r>
              <a:rPr lang="en" sz="1600" b="1" dirty="0" err="1">
                <a:latin typeface="Palatino Linotype" pitchFamily="18" charset="0"/>
              </a:rPr>
              <a:t>endoscopically</a:t>
            </a:r>
            <a:endParaRPr lang="x-none" sz="1600" b="1" dirty="0">
              <a:latin typeface="Palatino Linotype" pitchFamily="18" charset="0"/>
            </a:endParaRPr>
          </a:p>
          <a:p>
            <a:pPr marL="285750" indent="-285750">
              <a:lnSpc>
                <a:spcPct val="150000"/>
              </a:lnSpc>
              <a:buFont typeface="Wingdings" pitchFamily="2" charset="2"/>
              <a:buChar char="v"/>
            </a:pPr>
            <a:r>
              <a:rPr lang="en" sz="1600" b="1" dirty="0">
                <a:latin typeface="Palatino Linotype" pitchFamily="18" charset="0"/>
              </a:rPr>
              <a:t>Erosion is a </a:t>
            </a:r>
            <a:r>
              <a:rPr lang="en" sz="1600" b="1" dirty="0" err="1">
                <a:latin typeface="Palatino Linotype" pitchFamily="18" charset="0"/>
              </a:rPr>
              <a:t>mucosal defect</a:t>
            </a:r>
            <a:r>
              <a:rPr lang="en" sz="1600" b="1" dirty="0">
                <a:latin typeface="Palatino Linotype" pitchFamily="18" charset="0"/>
              </a:rPr>
              <a:t> </a:t>
            </a:r>
            <a:r>
              <a:rPr lang="en" sz="1600" dirty="0">
                <a:latin typeface="Palatino Linotype" pitchFamily="18" charset="0"/>
              </a:rPr>
              <a:t>which does not </a:t>
            </a:r>
            <a:r>
              <a:rPr lang="en" sz="1600" dirty="0" err="1">
                <a:latin typeface="Palatino Linotype" pitchFamily="18" charset="0"/>
              </a:rPr>
              <a:t>penetrate</a:t>
            </a:r>
            <a:r>
              <a:rPr lang="en" sz="1600" dirty="0">
                <a:latin typeface="Palatino Linotype" pitchFamily="18" charset="0"/>
              </a:rPr>
              <a:t> </a:t>
            </a:r>
            <a:r>
              <a:rPr lang="en" sz="1600" dirty="0" err="1">
                <a:latin typeface="Palatino Linotype" pitchFamily="18" charset="0"/>
              </a:rPr>
              <a:t>muscularis</a:t>
            </a:r>
            <a:r>
              <a:rPr lang="en" sz="1600" dirty="0">
                <a:latin typeface="Palatino Linotype" pitchFamily="18" charset="0"/>
              </a:rPr>
              <a:t> </a:t>
            </a:r>
            <a:r>
              <a:rPr lang="en" sz="1600" dirty="0" err="1">
                <a:latin typeface="Palatino Linotype" pitchFamily="18" charset="0"/>
              </a:rPr>
              <a:t>mucosa </a:t>
            </a:r>
            <a:r>
              <a:rPr lang="en" sz="1600" dirty="0">
                <a:latin typeface="Palatino Linotype" pitchFamily="18" charset="0"/>
              </a:rPr>
              <a:t>, and a deeper </a:t>
            </a:r>
            <a:r>
              <a:rPr lang="en" sz="1600" dirty="0" err="1">
                <a:latin typeface="Palatino Linotype" pitchFamily="18" charset="0"/>
              </a:rPr>
              <a:t>lesion </a:t>
            </a:r>
            <a:r>
              <a:rPr lang="en" sz="1600" dirty="0">
                <a:latin typeface="Palatino Linotype" pitchFamily="18" charset="0"/>
              </a:rPr>
              <a:t>is called </a:t>
            </a:r>
            <a:r>
              <a:rPr lang="en" sz="1600" dirty="0" err="1">
                <a:latin typeface="Palatino Linotype" pitchFamily="18" charset="0"/>
              </a:rPr>
              <a:t>an ulcer</a:t>
            </a: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Erosions are mostly </a:t>
            </a:r>
            <a:r>
              <a:rPr lang="en" sz="1600" dirty="0" err="1">
                <a:latin typeface="Palatino Linotype" pitchFamily="18" charset="0"/>
              </a:rPr>
              <a:t>multiple </a:t>
            </a:r>
            <a:r>
              <a:rPr lang="en" sz="1600" dirty="0">
                <a:latin typeface="Palatino Linotype" pitchFamily="18" charset="0"/>
              </a:rPr>
              <a:t>with a white base and </a:t>
            </a:r>
            <a:r>
              <a:rPr lang="en" sz="1600" dirty="0" err="1">
                <a:latin typeface="Palatino Linotype" pitchFamily="18" charset="0"/>
              </a:rPr>
              <a:t>erythematous margins</a:t>
            </a:r>
            <a:r>
              <a:rPr lang="en" sz="1600" dirty="0">
                <a:latin typeface="Palatino Linotype" pitchFamily="18" charset="0"/>
              </a:rPr>
              <a:t> </a:t>
            </a:r>
            <a:r>
              <a:rPr lang="en" sz="1600" dirty="0" err="1">
                <a:latin typeface="Palatino Linotype" pitchFamily="18" charset="0"/>
              </a:rPr>
              <a:t>halo </a:t>
            </a:r>
            <a:r>
              <a:rPr lang="en" sz="1600" dirty="0">
                <a:latin typeface="Palatino Linotype" pitchFamily="18" charset="0"/>
              </a:rPr>
              <a:t>, a sign </a:t>
            </a:r>
            <a:r>
              <a:rPr lang="en" sz="1600" dirty="0" err="1">
                <a:latin typeface="Palatino Linotype" pitchFamily="18" charset="0"/>
              </a:rPr>
              <a:t>of recent </a:t>
            </a:r>
            <a:r>
              <a:rPr lang="en" sz="1600" dirty="0">
                <a:latin typeface="Palatino Linotype" pitchFamily="18" charset="0"/>
              </a:rPr>
              <a:t>bleeding is a black base of erosion, </a:t>
            </a:r>
            <a:r>
              <a:rPr lang="en" sz="1600" dirty="0" err="1">
                <a:latin typeface="Palatino Linotype" pitchFamily="18" charset="0"/>
              </a:rPr>
              <a:t>subepithelial </a:t>
            </a:r>
            <a:r>
              <a:rPr lang="en" sz="1600" dirty="0">
                <a:latin typeface="Palatino Linotype" pitchFamily="18" charset="0"/>
              </a:rPr>
              <a:t>bleeding is characterized by discrete </a:t>
            </a:r>
            <a:r>
              <a:rPr lang="en" sz="1600" dirty="0" err="1">
                <a:latin typeface="Palatino Linotype" pitchFamily="18" charset="0"/>
              </a:rPr>
              <a:t>petechiae </a:t>
            </a:r>
            <a:r>
              <a:rPr lang="en" sz="1600" dirty="0">
                <a:latin typeface="Palatino Linotype" pitchFamily="18" charset="0"/>
              </a:rPr>
              <a:t>or </a:t>
            </a:r>
            <a:r>
              <a:rPr lang="en" sz="1600" dirty="0" err="1">
                <a:latin typeface="Palatino Linotype" pitchFamily="18" charset="0"/>
              </a:rPr>
              <a:t>patchy </a:t>
            </a:r>
            <a:r>
              <a:rPr lang="en" sz="1600" dirty="0">
                <a:latin typeface="Palatino Linotype" pitchFamily="18" charset="0"/>
              </a:rPr>
              <a:t>and linear bright red </a:t>
            </a:r>
            <a:r>
              <a:rPr lang="en" sz="1600" dirty="0" err="1">
                <a:latin typeface="Palatino Linotype" pitchFamily="18" charset="0"/>
              </a:rPr>
              <a:t>lesions </a:t>
            </a:r>
            <a:r>
              <a:rPr lang="en" sz="1600" dirty="0">
                <a:latin typeface="Palatino Linotype" pitchFamily="18" charset="0"/>
              </a:rPr>
              <a:t>without visible </a:t>
            </a:r>
            <a:r>
              <a:rPr lang="en" sz="1600" dirty="0" err="1">
                <a:latin typeface="Palatino Linotype" pitchFamily="18" charset="0"/>
              </a:rPr>
              <a:t>mucosal defects</a:t>
            </a: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Sometimes the term erosion means </a:t>
            </a:r>
            <a:r>
              <a:rPr lang="en" sz="1600" dirty="0" err="1">
                <a:latin typeface="Palatino Linotype" pitchFamily="18" charset="0"/>
              </a:rPr>
              <a:t>vulnerability </a:t>
            </a:r>
            <a:r>
              <a:rPr lang="en" sz="1600" dirty="0">
                <a:latin typeface="Palatino Linotype" pitchFamily="18" charset="0"/>
              </a:rPr>
              <a:t>and </a:t>
            </a:r>
            <a:r>
              <a:rPr lang="en" sz="1600" dirty="0" err="1">
                <a:latin typeface="Palatino Linotype" pitchFamily="18" charset="0"/>
              </a:rPr>
              <a:t>erythema</a:t>
            </a:r>
            <a:r>
              <a:rPr lang="en" sz="1600" dirty="0">
                <a:latin typeface="Palatino Linotype" pitchFamily="18" charset="0"/>
              </a:rPr>
              <a:t> </a:t>
            </a:r>
            <a:r>
              <a:rPr lang="en" sz="1600" dirty="0" err="1">
                <a:latin typeface="Palatino Linotype" pitchFamily="18" charset="0"/>
              </a:rPr>
              <a:t>mucosa</a:t>
            </a:r>
            <a:r>
              <a:rPr lang="en" sz="1600" dirty="0">
                <a:latin typeface="Palatino Linotype" pitchFamily="18" charset="0"/>
              </a:rPr>
              <a:t> As a rule </a:t>
            </a:r>
            <a:r>
              <a:rPr lang="en" sz="1600" dirty="0" err="1">
                <a:latin typeface="Palatino Linotype" pitchFamily="18" charset="0"/>
              </a:rPr>
              <a:t>, biopsies </a:t>
            </a:r>
            <a:r>
              <a:rPr lang="en" sz="1600" dirty="0">
                <a:latin typeface="Palatino Linotype" pitchFamily="18" charset="0"/>
              </a:rPr>
              <a:t>are not taken for </a:t>
            </a:r>
            <a:r>
              <a:rPr lang="en" sz="1600" dirty="0" err="1">
                <a:latin typeface="Palatino Linotype" pitchFamily="18" charset="0"/>
              </a:rPr>
              <a:t>endoscopic </a:t>
            </a:r>
            <a:r>
              <a:rPr lang="en" sz="1600" dirty="0">
                <a:latin typeface="Palatino Linotype" pitchFamily="18" charset="0"/>
              </a:rPr>
              <a:t>findings of erosions and </a:t>
            </a:r>
            <a:r>
              <a:rPr lang="en" sz="1600" dirty="0" err="1">
                <a:latin typeface="Palatino Linotype" pitchFamily="18" charset="0"/>
              </a:rPr>
              <a:t>subepithelial </a:t>
            </a:r>
            <a:r>
              <a:rPr lang="en" sz="1600" dirty="0">
                <a:latin typeface="Palatino Linotype" pitchFamily="18" charset="0"/>
              </a:rPr>
              <a:t>bleeding</a:t>
            </a:r>
          </a:p>
          <a:p>
            <a:pPr marL="285750" indent="-285750">
              <a:lnSpc>
                <a:spcPct val="150000"/>
              </a:lnSpc>
              <a:buFont typeface="Wingdings" pitchFamily="2" charset="2"/>
              <a:buChar char="v"/>
            </a:pPr>
            <a:r>
              <a:rPr lang="en" sz="1600" dirty="0">
                <a:latin typeface="Palatino Linotype" pitchFamily="18" charset="0"/>
              </a:rPr>
              <a:t>It is assumed that they are </a:t>
            </a:r>
            <a:r>
              <a:rPr lang="en" sz="1600" dirty="0" err="1">
                <a:latin typeface="Palatino Linotype" pitchFamily="18" charset="0"/>
              </a:rPr>
              <a:t>ischemia</a:t>
            </a:r>
            <a:r>
              <a:rPr lang="en" sz="1600" dirty="0">
                <a:latin typeface="Palatino Linotype" pitchFamily="18" charset="0"/>
              </a:rPr>
              <a:t> </a:t>
            </a:r>
            <a:r>
              <a:rPr lang="en" sz="1600" dirty="0" err="1">
                <a:latin typeface="Palatino Linotype" pitchFamily="18" charset="0"/>
              </a:rPr>
              <a:t>gastric </a:t>
            </a:r>
            <a:r>
              <a:rPr lang="en" sz="1600" dirty="0">
                <a:latin typeface="Palatino Linotype" pitchFamily="18" charset="0"/>
              </a:rPr>
              <a:t>mucosa and </a:t>
            </a:r>
            <a:r>
              <a:rPr lang="en" sz="1600" dirty="0" err="1">
                <a:latin typeface="Palatino Linotype" pitchFamily="18" charset="0"/>
              </a:rPr>
              <a:t>the rediffusion </a:t>
            </a:r>
            <a:r>
              <a:rPr lang="en" sz="1600" dirty="0">
                <a:latin typeface="Palatino Linotype" pitchFamily="18" charset="0"/>
              </a:rPr>
              <a:t>of gastric acid from the lumen of the stomach into </a:t>
            </a:r>
            <a:r>
              <a:rPr lang="en" sz="1600" dirty="0" err="1">
                <a:latin typeface="Palatino Linotype" pitchFamily="18" charset="0"/>
              </a:rPr>
              <a:t>the mucosa </a:t>
            </a:r>
            <a:r>
              <a:rPr lang="en" sz="1600" dirty="0">
                <a:latin typeface="Palatino Linotype" pitchFamily="18" charset="0"/>
              </a:rPr>
              <a:t>are the main causes of the disease</a:t>
            </a:r>
          </a:p>
          <a:p>
            <a:pPr marL="285750" indent="-285750">
              <a:lnSpc>
                <a:spcPct val="150000"/>
              </a:lnSpc>
              <a:buFont typeface="Wingdings" pitchFamily="2" charset="2"/>
              <a:buChar char="v"/>
            </a:pPr>
            <a:r>
              <a:rPr lang="en" sz="1600" b="1" dirty="0">
                <a:latin typeface="Palatino Linotype" pitchFamily="18" charset="0"/>
              </a:rPr>
              <a:t>Clinical presentation: </a:t>
            </a:r>
            <a:r>
              <a:rPr lang="en" sz="1600" dirty="0">
                <a:latin typeface="Palatino Linotype" pitchFamily="18" charset="0"/>
              </a:rPr>
              <a:t>bleeding from the gastric mucosa manifests as dramatic upper gastrointestinal bleeding with massive blood loss or minor bleeding (positive occult stool test, unexplained anemia)</a:t>
            </a:r>
          </a:p>
          <a:p>
            <a:pPr marL="285750" indent="-285750">
              <a:lnSpc>
                <a:spcPct val="150000"/>
              </a:lnSpc>
              <a:buFont typeface="Wingdings" pitchFamily="2" charset="2"/>
              <a:buChar char="v"/>
            </a:pPr>
            <a:r>
              <a:rPr lang="en" sz="1600" dirty="0">
                <a:latin typeface="Palatino Linotype" pitchFamily="18" charset="0"/>
              </a:rPr>
              <a:t>Therapy: prevention: PPIs, </a:t>
            </a:r>
            <a:r>
              <a:rPr lang="en" sz="1600" dirty="0" err="1">
                <a:latin typeface="Palatino Linotype" pitchFamily="18" charset="0"/>
              </a:rPr>
              <a:t>sucralfate </a:t>
            </a:r>
            <a:r>
              <a:rPr lang="en" sz="1600" dirty="0">
                <a:latin typeface="Palatino Linotype" pitchFamily="18" charset="0"/>
              </a:rPr>
              <a:t>, </a:t>
            </a:r>
            <a:r>
              <a:rPr lang="en" sz="1600" dirty="0" err="1">
                <a:latin typeface="Palatino Linotype" pitchFamily="18" charset="0"/>
              </a:rPr>
              <a:t>misoprostol</a:t>
            </a:r>
            <a:endParaRPr lang="x-none" sz="1600" dirty="0">
              <a:latin typeface="Palatino Linotype" pitchFamily="18" charset="0"/>
            </a:endParaRPr>
          </a:p>
        </p:txBody>
      </p:sp>
    </p:spTree>
    <p:extLst>
      <p:ext uri="{BB962C8B-B14F-4D97-AF65-F5344CB8AC3E}">
        <p14:creationId xmlns="" xmlns:p14="http://schemas.microsoft.com/office/powerpoint/2010/main" val="28537129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0" y="457200"/>
            <a:ext cx="5181600" cy="5493812"/>
          </a:xfrm>
          <a:prstGeom prst="rect">
            <a:avLst/>
          </a:prstGeom>
          <a:noFill/>
        </p:spPr>
        <p:txBody>
          <a:bodyPr wrap="square" rtlCol="0">
            <a:spAutoFit/>
          </a:bodyPr>
          <a:lstStyle/>
          <a:p>
            <a:pPr>
              <a:lnSpc>
                <a:spcPct val="150000"/>
              </a:lnSpc>
            </a:pPr>
            <a:r>
              <a:rPr lang="en" b="1" dirty="0">
                <a:latin typeface="Palatino Linotype" pitchFamily="18" charset="0"/>
              </a:rPr>
              <a:t>Complications </a:t>
            </a:r>
            <a:r>
              <a:rPr lang="en" b="1" dirty="0" err="1">
                <a:latin typeface="Palatino Linotype" pitchFamily="18" charset="0"/>
              </a:rPr>
              <a:t>of achalasia </a:t>
            </a:r>
            <a:r>
              <a:rPr lang="en" b="1" dirty="0">
                <a:latin typeface="Palatino Linotype" pitchFamily="18" charset="0"/>
              </a:rPr>
              <a:t>:</a:t>
            </a:r>
          </a:p>
          <a:p>
            <a:pPr marL="285750" indent="-285750">
              <a:lnSpc>
                <a:spcPct val="150000"/>
              </a:lnSpc>
              <a:buFont typeface="Wingdings" pitchFamily="2" charset="2"/>
              <a:buChar char="v"/>
            </a:pPr>
            <a:r>
              <a:rPr lang="en" dirty="0">
                <a:latin typeface="Palatino Linotype" pitchFamily="18" charset="0"/>
              </a:rPr>
              <a:t>Dislocation </a:t>
            </a:r>
            <a:r>
              <a:rPr lang="en" dirty="0" err="1">
                <a:latin typeface="Palatino Linotype" pitchFamily="18" charset="0"/>
              </a:rPr>
              <a:t>of mediastinal </a:t>
            </a:r>
            <a:r>
              <a:rPr lang="en" dirty="0">
                <a:latin typeface="Palatino Linotype" pitchFamily="18" charset="0"/>
              </a:rPr>
              <a:t>structures</a:t>
            </a:r>
          </a:p>
          <a:p>
            <a:pPr marL="285750" indent="-285750">
              <a:lnSpc>
                <a:spcPct val="150000"/>
              </a:lnSpc>
              <a:buFont typeface="Wingdings" pitchFamily="2" charset="2"/>
              <a:buChar char="v"/>
            </a:pPr>
            <a:r>
              <a:rPr lang="en" dirty="0" err="1">
                <a:latin typeface="Palatino Linotype" pitchFamily="18" charset="0"/>
              </a:rPr>
              <a:t>Ulcerations </a:t>
            </a:r>
            <a:r>
              <a:rPr lang="en" dirty="0">
                <a:latin typeface="Palatino Linotype" pitchFamily="18" charset="0"/>
              </a:rPr>
              <a:t>and perforations of the esophagus wall</a:t>
            </a:r>
          </a:p>
          <a:p>
            <a:pPr marL="285750" indent="-285750">
              <a:lnSpc>
                <a:spcPct val="150000"/>
              </a:lnSpc>
              <a:buFont typeface="Wingdings" pitchFamily="2" charset="2"/>
              <a:buChar char="v"/>
            </a:pPr>
            <a:r>
              <a:rPr lang="en" dirty="0">
                <a:latin typeface="Palatino Linotype" pitchFamily="18" charset="0"/>
              </a:rPr>
              <a:t>Aspiration of esophageal contents</a:t>
            </a:r>
          </a:p>
          <a:p>
            <a:pPr>
              <a:lnSpc>
                <a:spcPct val="150000"/>
              </a:lnSpc>
            </a:pPr>
            <a:endParaRPr lang="x-none" b="1" dirty="0">
              <a:latin typeface="Palatino Linotype" pitchFamily="18" charset="0"/>
            </a:endParaRPr>
          </a:p>
          <a:p>
            <a:pPr>
              <a:lnSpc>
                <a:spcPct val="150000"/>
              </a:lnSpc>
            </a:pPr>
            <a:r>
              <a:rPr lang="en" b="1" dirty="0">
                <a:latin typeface="Palatino Linotype" pitchFamily="18" charset="0"/>
              </a:rPr>
              <a:t>Diagnosis:</a:t>
            </a:r>
          </a:p>
          <a:p>
            <a:pPr marL="285750" indent="-285750">
              <a:lnSpc>
                <a:spcPct val="150000"/>
              </a:lnSpc>
              <a:buFont typeface="Wingdings" pitchFamily="2" charset="2"/>
              <a:buChar char="v"/>
            </a:pPr>
            <a:r>
              <a:rPr lang="en" dirty="0" err="1">
                <a:latin typeface="Palatino Linotype" pitchFamily="18" charset="0"/>
              </a:rPr>
              <a:t>Radiological </a:t>
            </a:r>
            <a:r>
              <a:rPr lang="en" dirty="0">
                <a:latin typeface="Palatino Linotype" pitchFamily="18" charset="0"/>
              </a:rPr>
              <a:t>passage of the esophagus: </a:t>
            </a:r>
            <a:r>
              <a:rPr lang="en" dirty="0" err="1">
                <a:latin typeface="Palatino Linotype" pitchFamily="18" charset="0"/>
              </a:rPr>
              <a:t>dilated </a:t>
            </a:r>
            <a:r>
              <a:rPr lang="en" dirty="0">
                <a:latin typeface="Palatino Linotype" pitchFamily="18" charset="0"/>
              </a:rPr>
              <a:t>esophagus, filling defect resembling a bird's beak in </a:t>
            </a:r>
            <a:r>
              <a:rPr lang="en" dirty="0" err="1">
                <a:latin typeface="Palatino Linotype" pitchFamily="18" charset="0"/>
              </a:rPr>
              <a:t>the distal </a:t>
            </a:r>
            <a:r>
              <a:rPr lang="en" dirty="0">
                <a:latin typeface="Palatino Linotype" pitchFamily="18" charset="0"/>
              </a:rPr>
              <a:t>part of the esophagus (funnel-shaped narrowing of the esophagus in </a:t>
            </a:r>
            <a:r>
              <a:rPr lang="en" dirty="0" err="1">
                <a:latin typeface="Palatino Linotype" pitchFamily="18" charset="0"/>
              </a:rPr>
              <a:t>the distal </a:t>
            </a:r>
            <a:r>
              <a:rPr lang="en" dirty="0">
                <a:latin typeface="Palatino Linotype" pitchFamily="18" charset="0"/>
              </a:rPr>
              <a:t>part - sharp contours of the walls, with retention of food in the lumen, and above the narrowed part there is </a:t>
            </a:r>
            <a:r>
              <a:rPr lang="en" dirty="0" err="1">
                <a:latin typeface="Palatino Linotype" pitchFamily="18" charset="0"/>
              </a:rPr>
              <a:t>dilatation </a:t>
            </a:r>
            <a:r>
              <a:rPr lang="en" dirty="0">
                <a:latin typeface="Palatino Linotype" pitchFamily="18" charset="0"/>
              </a:rPr>
              <a:t>and </a:t>
            </a:r>
            <a:r>
              <a:rPr lang="en" dirty="0" err="1">
                <a:latin typeface="Palatino Linotype" pitchFamily="18" charset="0"/>
              </a:rPr>
              <a:t>megaesophagus </a:t>
            </a:r>
            <a:r>
              <a:rPr lang="en" dirty="0">
                <a:latin typeface="Palatino Linotype" pitchFamily="18" charset="0"/>
              </a:rPr>
              <a:t>)</a:t>
            </a:r>
          </a:p>
        </p:txBody>
      </p:sp>
      <p:pic>
        <p:nvPicPr>
          <p:cNvPr id="3" name="Picture 2" descr="http://upload.wikimedia.org/wikipedia/commons/8/82/Acha.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654050"/>
            <a:ext cx="3128962" cy="4254500"/>
          </a:xfrm>
          <a:prstGeom prst="rect">
            <a:avLst/>
          </a:prstGeom>
          <a:noFill/>
          <a:ln>
            <a:noFill/>
          </a:ln>
        </p:spPr>
      </p:pic>
      <p:sp>
        <p:nvSpPr>
          <p:cNvPr id="4" name="Oval 3"/>
          <p:cNvSpPr/>
          <p:nvPr/>
        </p:nvSpPr>
        <p:spPr>
          <a:xfrm>
            <a:off x="2438400" y="2781300"/>
            <a:ext cx="690562" cy="5334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spTree>
    <p:extLst>
      <p:ext uri="{BB962C8B-B14F-4D97-AF65-F5344CB8AC3E}">
        <p14:creationId xmlns="" xmlns:p14="http://schemas.microsoft.com/office/powerpoint/2010/main" val="423328627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1292973226"/>
              </p:ext>
            </p:extLst>
          </p:nvPr>
        </p:nvGraphicFramePr>
        <p:xfrm>
          <a:off x="228600" y="762000"/>
          <a:ext cx="8610600" cy="5486400"/>
        </p:xfrm>
        <a:graphic>
          <a:graphicData uri="http://schemas.openxmlformats.org/drawingml/2006/table">
            <a:tbl>
              <a:tblPr firstRow="1" bandRow="1">
                <a:tableStyleId>{5C22544A-7EE6-4342-B048-85BDC9FD1C3A}</a:tableStyleId>
              </a:tblPr>
              <a:tblGrid>
                <a:gridCol w="8610600">
                  <a:extLst>
                    <a:ext uri="{9D8B030D-6E8A-4147-A177-3AD203B41FA5}">
                      <a16:colId xmlns="" xmlns:a16="http://schemas.microsoft.com/office/drawing/2014/main" val="20000"/>
                    </a:ext>
                  </a:extLst>
                </a:gridCol>
              </a:tblGrid>
              <a:tr h="269240">
                <a:tc>
                  <a:txBody>
                    <a:bodyPr/>
                    <a:lstStyle/>
                    <a:p>
                      <a:r>
                        <a:rPr lang="en" b="1" dirty="0" err="1">
                          <a:latin typeface="Palatino Linotype" pitchFamily="18" charset="0"/>
                        </a:rPr>
                        <a:t>Stressogenic </a:t>
                      </a:r>
                      <a:r>
                        <a:rPr lang="en" b="1" dirty="0">
                          <a:latin typeface="Palatino Linotype" pitchFamily="18" charset="0"/>
                        </a:rPr>
                        <a:t>gastritis (with severe </a:t>
                      </a:r>
                      <a:r>
                        <a:rPr lang="en" b="1" dirty="0" err="1">
                          <a:latin typeface="Palatino Linotype" pitchFamily="18" charset="0"/>
                        </a:rPr>
                        <a:t>diseases </a:t>
                      </a:r>
                      <a:r>
                        <a:rPr lang="en" b="1" dirty="0">
                          <a:latin typeface="Palatino Linotype" pitchFamily="18" charset="0"/>
                        </a:rPr>
                        <a:t>, </a:t>
                      </a:r>
                      <a:r>
                        <a:rPr lang="en" b="1" baseline="0" dirty="0">
                          <a:latin typeface="Palatino Linotype" pitchFamily="18" charset="0"/>
                        </a:rPr>
                        <a:t>in patients in intensive care units, </a:t>
                      </a:r>
                      <a:r>
                        <a:rPr lang="en" b="1" baseline="0" dirty="0" err="1">
                          <a:latin typeface="Palatino Linotype" pitchFamily="18" charset="0"/>
                        </a:rPr>
                        <a:t>polytrauma </a:t>
                      </a:r>
                      <a:r>
                        <a:rPr lang="en" b="1" baseline="0" dirty="0">
                          <a:latin typeface="Palatino Linotype" pitchFamily="18" charset="0"/>
                        </a:rPr>
                        <a:t>, </a:t>
                      </a:r>
                      <a:r>
                        <a:rPr lang="en" b="1" baseline="0" dirty="0" err="1">
                          <a:latin typeface="Palatino Linotype" pitchFamily="18" charset="0"/>
                        </a:rPr>
                        <a:t>hepatic </a:t>
                      </a:r>
                      <a:r>
                        <a:rPr lang="en" b="1" baseline="0" dirty="0">
                          <a:latin typeface="Palatino Linotype" pitchFamily="18" charset="0"/>
                        </a:rPr>
                        <a:t>and respiratory </a:t>
                      </a:r>
                      <a:r>
                        <a:rPr lang="en" b="1" baseline="0" dirty="0" err="1">
                          <a:latin typeface="Palatino Linotype" pitchFamily="18" charset="0"/>
                        </a:rPr>
                        <a:t>insufficiency </a:t>
                      </a:r>
                      <a:r>
                        <a:rPr lang="en" b="1" baseline="0" dirty="0">
                          <a:latin typeface="Palatino Linotype" pitchFamily="18" charset="0"/>
                        </a:rPr>
                        <a:t>, shock, massive burns, sepsis)</a:t>
                      </a:r>
                      <a:endParaRPr lang="x-none" b="1" dirty="0">
                        <a:latin typeface="Palatino Linotype" pitchFamily="18" charset="0"/>
                      </a:endParaRPr>
                    </a:p>
                  </a:txBody>
                  <a:tcPr/>
                </a:tc>
                <a:extLst>
                  <a:ext uri="{0D108BD9-81ED-4DB2-BD59-A6C34878D82A}">
                    <a16:rowId xmlns="" xmlns:a16="http://schemas.microsoft.com/office/drawing/2014/main" val="10000"/>
                  </a:ext>
                </a:extLst>
              </a:tr>
              <a:tr h="269240">
                <a:tc>
                  <a:txBody>
                    <a:bodyPr/>
                    <a:lstStyle/>
                    <a:p>
                      <a:r>
                        <a:rPr lang="en" b="1" dirty="0">
                          <a:latin typeface="Palatino Linotype" pitchFamily="18" charset="0"/>
                        </a:rPr>
                        <a:t>Medicines (NSAIDs, </a:t>
                      </a:r>
                      <a:r>
                        <a:rPr lang="en" b="1" dirty="0" err="1">
                          <a:latin typeface="Palatino Linotype" pitchFamily="18" charset="0"/>
                        </a:rPr>
                        <a:t>KCl </a:t>
                      </a:r>
                      <a:r>
                        <a:rPr lang="en" b="1" dirty="0">
                          <a:latin typeface="Palatino Linotype" pitchFamily="18" charset="0"/>
                        </a:rPr>
                        <a:t>, </a:t>
                      </a:r>
                      <a:r>
                        <a:rPr lang="en" b="1" dirty="0" err="1">
                          <a:latin typeface="Palatino Linotype" pitchFamily="18" charset="0"/>
                        </a:rPr>
                        <a:t>Fe </a:t>
                      </a:r>
                      <a:r>
                        <a:rPr lang="en" b="1" dirty="0">
                          <a:latin typeface="Palatino Linotype" pitchFamily="18" charset="0"/>
                        </a:rPr>
                        <a:t>,</a:t>
                      </a:r>
                      <a:r>
                        <a:rPr lang="en" b="1" baseline="0" dirty="0">
                          <a:latin typeface="Palatino Linotype" pitchFamily="18" charset="0"/>
                        </a:rPr>
                        <a:t> </a:t>
                      </a:r>
                      <a:r>
                        <a:rPr lang="en" b="1" baseline="0" dirty="0" err="1">
                          <a:latin typeface="Palatino Linotype" pitchFamily="18" charset="0"/>
                        </a:rPr>
                        <a:t>chemotherapy </a:t>
                      </a:r>
                      <a:r>
                        <a:rPr lang="en" b="1" baseline="0" dirty="0">
                          <a:latin typeface="Palatino Linotype" pitchFamily="18" charset="0"/>
                        </a:rPr>
                        <a:t>, cocaine </a:t>
                      </a:r>
                      <a:r>
                        <a:rPr lang="en" b="1" dirty="0">
                          <a:latin typeface="Palatino Linotype" pitchFamily="18" charset="0"/>
                        </a:rPr>
                        <a:t>)</a:t>
                      </a:r>
                      <a:r>
                        <a:rPr lang="en" b="1" baseline="0" dirty="0">
                          <a:latin typeface="Palatino Linotype" pitchFamily="18" charset="0"/>
                        </a:rPr>
                        <a:t> </a:t>
                      </a:r>
                      <a:endParaRPr lang="x-none" b="1" dirty="0">
                        <a:latin typeface="Palatino Linotype" pitchFamily="18" charset="0"/>
                      </a:endParaRPr>
                    </a:p>
                  </a:txBody>
                  <a:tcPr/>
                </a:tc>
                <a:extLst>
                  <a:ext uri="{0D108BD9-81ED-4DB2-BD59-A6C34878D82A}">
                    <a16:rowId xmlns="" xmlns:a16="http://schemas.microsoft.com/office/drawing/2014/main" val="10001"/>
                  </a:ext>
                </a:extLst>
              </a:tr>
              <a:tr h="269240">
                <a:tc>
                  <a:txBody>
                    <a:bodyPr/>
                    <a:lstStyle/>
                    <a:p>
                      <a:r>
                        <a:rPr lang="en" b="1" dirty="0">
                          <a:latin typeface="Palatino Linotype" pitchFamily="18" charset="0"/>
                        </a:rPr>
                        <a:t>Alcohol</a:t>
                      </a:r>
                    </a:p>
                  </a:txBody>
                  <a:tcPr/>
                </a:tc>
                <a:extLst>
                  <a:ext uri="{0D108BD9-81ED-4DB2-BD59-A6C34878D82A}">
                    <a16:rowId xmlns="" xmlns:a16="http://schemas.microsoft.com/office/drawing/2014/main" val="10002"/>
                  </a:ext>
                </a:extLst>
              </a:tr>
              <a:tr h="269240">
                <a:tc>
                  <a:txBody>
                    <a:bodyPr/>
                    <a:lstStyle/>
                    <a:p>
                      <a:r>
                        <a:rPr lang="en" b="1" dirty="0">
                          <a:latin typeface="Palatino Linotype" pitchFamily="18" charset="0"/>
                        </a:rPr>
                        <a:t>Corrosive agents</a:t>
                      </a:r>
                    </a:p>
                  </a:txBody>
                  <a:tcPr/>
                </a:tc>
                <a:extLst>
                  <a:ext uri="{0D108BD9-81ED-4DB2-BD59-A6C34878D82A}">
                    <a16:rowId xmlns="" xmlns:a16="http://schemas.microsoft.com/office/drawing/2014/main" val="10003"/>
                  </a:ext>
                </a:extLst>
              </a:tr>
              <a:tr h="269240">
                <a:tc>
                  <a:txBody>
                    <a:bodyPr/>
                    <a:lstStyle/>
                    <a:p>
                      <a:r>
                        <a:rPr lang="en" b="1" dirty="0">
                          <a:latin typeface="Palatino Linotype" pitchFamily="18" charset="0"/>
                        </a:rPr>
                        <a:t>Trauma and physical agents</a:t>
                      </a:r>
                    </a:p>
                    <a:p>
                      <a:r>
                        <a:rPr lang="en" dirty="0">
                          <a:latin typeface="Palatino Linotype" pitchFamily="18" charset="0"/>
                        </a:rPr>
                        <a:t>Mechanical </a:t>
                      </a:r>
                      <a:r>
                        <a:rPr lang="en" baseline="0" dirty="0">
                          <a:latin typeface="Palatino Linotype" pitchFamily="18" charset="0"/>
                        </a:rPr>
                        <a:t>damage: </a:t>
                      </a:r>
                      <a:r>
                        <a:rPr lang="en" baseline="0" dirty="0" err="1">
                          <a:latin typeface="Palatino Linotype" pitchFamily="18" charset="0"/>
                        </a:rPr>
                        <a:t>nasogastric </a:t>
                      </a:r>
                      <a:r>
                        <a:rPr lang="en" baseline="0" dirty="0">
                          <a:latin typeface="Palatino Linotype" pitchFamily="18" charset="0"/>
                        </a:rPr>
                        <a:t>tubes, straining when vomiting</a:t>
                      </a:r>
                    </a:p>
                    <a:p>
                      <a:r>
                        <a:rPr lang="en" baseline="0" dirty="0" err="1">
                          <a:latin typeface="Palatino Linotype" pitchFamily="18" charset="0"/>
                        </a:rPr>
                        <a:t>Endoscopic</a:t>
                      </a:r>
                      <a:r>
                        <a:rPr lang="en" baseline="0" dirty="0">
                          <a:latin typeface="Palatino Linotype" pitchFamily="18" charset="0"/>
                        </a:rPr>
                        <a:t> </a:t>
                      </a:r>
                      <a:r>
                        <a:rPr lang="en" baseline="0" dirty="0" err="1">
                          <a:latin typeface="Palatino Linotype" pitchFamily="18" charset="0"/>
                        </a:rPr>
                        <a:t>hemostasis </a:t>
                      </a:r>
                      <a:r>
                        <a:rPr lang="en" baseline="0" dirty="0">
                          <a:latin typeface="Palatino Linotype" pitchFamily="18" charset="0"/>
                        </a:rPr>
                        <a:t>: laser, thermal methods, </a:t>
                      </a:r>
                      <a:r>
                        <a:rPr lang="en" baseline="0" dirty="0" err="1">
                          <a:latin typeface="Palatino Linotype" pitchFamily="18" charset="0"/>
                        </a:rPr>
                        <a:t>sclerosing</a:t>
                      </a:r>
                      <a:endParaRPr lang="x-none" baseline="0" dirty="0">
                        <a:latin typeface="Palatino Linotype" pitchFamily="18" charset="0"/>
                      </a:endParaRPr>
                    </a:p>
                    <a:p>
                      <a:r>
                        <a:rPr lang="en" baseline="0" dirty="0">
                          <a:latin typeface="Palatino Linotype" pitchFamily="18" charset="0"/>
                        </a:rPr>
                        <a:t>Foreign body</a:t>
                      </a:r>
                      <a:endParaRPr lang="x-none" dirty="0">
                        <a:latin typeface="Palatino Linotype" pitchFamily="18" charset="0"/>
                      </a:endParaRPr>
                    </a:p>
                  </a:txBody>
                  <a:tcPr/>
                </a:tc>
                <a:extLst>
                  <a:ext uri="{0D108BD9-81ED-4DB2-BD59-A6C34878D82A}">
                    <a16:rowId xmlns="" xmlns:a16="http://schemas.microsoft.com/office/drawing/2014/main" val="10004"/>
                  </a:ext>
                </a:extLst>
              </a:tr>
              <a:tr h="269240">
                <a:tc>
                  <a:txBody>
                    <a:bodyPr/>
                    <a:lstStyle/>
                    <a:p>
                      <a:r>
                        <a:rPr lang="en" b="1" dirty="0">
                          <a:latin typeface="Palatino Linotype" pitchFamily="18" charset="0"/>
                        </a:rPr>
                        <a:t>Radiation: </a:t>
                      </a:r>
                      <a:r>
                        <a:rPr lang="en" dirty="0" err="1">
                          <a:latin typeface="Palatino Linotype" pitchFamily="18" charset="0"/>
                        </a:rPr>
                        <a:t>antrum </a:t>
                      </a:r>
                      <a:r>
                        <a:rPr lang="en" dirty="0">
                          <a:latin typeface="Palatino Linotype" pitchFamily="18" charset="0"/>
                        </a:rPr>
                        <a:t>and </a:t>
                      </a:r>
                      <a:r>
                        <a:rPr lang="en" dirty="0" err="1">
                          <a:latin typeface="Palatino Linotype" pitchFamily="18" charset="0"/>
                        </a:rPr>
                        <a:t>prepyloric </a:t>
                      </a:r>
                      <a:r>
                        <a:rPr lang="en" dirty="0">
                          <a:latin typeface="Palatino Linotype" pitchFamily="18" charset="0"/>
                        </a:rPr>
                        <a:t>region</a:t>
                      </a:r>
                    </a:p>
                  </a:txBody>
                  <a:tcPr/>
                </a:tc>
                <a:extLst>
                  <a:ext uri="{0D108BD9-81ED-4DB2-BD59-A6C34878D82A}">
                    <a16:rowId xmlns="" xmlns:a16="http://schemas.microsoft.com/office/drawing/2014/main" val="10005"/>
                  </a:ext>
                </a:extLst>
              </a:tr>
              <a:tr h="269240">
                <a:tc>
                  <a:txBody>
                    <a:bodyPr/>
                    <a:lstStyle/>
                    <a:p>
                      <a:r>
                        <a:rPr lang="en" b="1" dirty="0">
                          <a:latin typeface="Palatino Linotype" pitchFamily="18" charset="0"/>
                        </a:rPr>
                        <a:t>Vascular changes:</a:t>
                      </a:r>
                      <a:r>
                        <a:rPr lang="en" b="1" baseline="0" dirty="0">
                          <a:latin typeface="Palatino Linotype" pitchFamily="18" charset="0"/>
                        </a:rPr>
                        <a:t> </a:t>
                      </a:r>
                      <a:r>
                        <a:rPr lang="en" baseline="0" dirty="0" err="1">
                          <a:latin typeface="Palatino Linotype" pitchFamily="18" charset="0"/>
                        </a:rPr>
                        <a:t>ischemia </a:t>
                      </a:r>
                      <a:r>
                        <a:rPr lang="en" baseline="0" dirty="0">
                          <a:latin typeface="Palatino Linotype" pitchFamily="18" charset="0"/>
                        </a:rPr>
                        <a:t>, therapeutic </a:t>
                      </a:r>
                      <a:r>
                        <a:rPr lang="en" baseline="0" dirty="0" err="1">
                          <a:latin typeface="Palatino Linotype" pitchFamily="18" charset="0"/>
                        </a:rPr>
                        <a:t>embolization </a:t>
                      </a:r>
                      <a:r>
                        <a:rPr lang="en" baseline="0" dirty="0">
                          <a:latin typeface="Palatino Linotype" pitchFamily="18" charset="0"/>
                        </a:rPr>
                        <a:t>, </a:t>
                      </a:r>
                      <a:r>
                        <a:rPr lang="en" baseline="0" dirty="0" err="1">
                          <a:latin typeface="Palatino Linotype" pitchFamily="18" charset="0"/>
                        </a:rPr>
                        <a:t>vasculitis</a:t>
                      </a:r>
                      <a:endParaRPr lang="x-none" dirty="0">
                        <a:latin typeface="Palatino Linotype" pitchFamily="18" charset="0"/>
                      </a:endParaRPr>
                    </a:p>
                  </a:txBody>
                  <a:tcPr/>
                </a:tc>
                <a:extLst>
                  <a:ext uri="{0D108BD9-81ED-4DB2-BD59-A6C34878D82A}">
                    <a16:rowId xmlns="" xmlns:a16="http://schemas.microsoft.com/office/drawing/2014/main" val="10006"/>
                  </a:ext>
                </a:extLst>
              </a:tr>
              <a:tr h="269240">
                <a:tc>
                  <a:txBody>
                    <a:bodyPr/>
                    <a:lstStyle/>
                    <a:p>
                      <a:r>
                        <a:rPr lang="en" b="1" dirty="0" err="1">
                          <a:latin typeface="Palatino Linotype" pitchFamily="18" charset="0"/>
                        </a:rPr>
                        <a:t>Reflux </a:t>
                      </a:r>
                      <a:r>
                        <a:rPr lang="en" b="1" dirty="0">
                          <a:latin typeface="Palatino Linotype" pitchFamily="18" charset="0"/>
                        </a:rPr>
                        <a:t>changes: </a:t>
                      </a:r>
                      <a:r>
                        <a:rPr lang="en" dirty="0" err="1">
                          <a:latin typeface="Palatino Linotype" pitchFamily="18" charset="0"/>
                        </a:rPr>
                        <a:t>duodenogastric </a:t>
                      </a:r>
                      <a:r>
                        <a:rPr lang="en" dirty="0">
                          <a:latin typeface="Palatino Linotype" pitchFamily="18" charset="0"/>
                        </a:rPr>
                        <a:t>(after </a:t>
                      </a:r>
                      <a:r>
                        <a:rPr lang="en" dirty="0" err="1">
                          <a:latin typeface="Palatino Linotype" pitchFamily="18" charset="0"/>
                        </a:rPr>
                        <a:t>gastrectomy </a:t>
                      </a:r>
                      <a:r>
                        <a:rPr lang="en" dirty="0">
                          <a:latin typeface="Palatino Linotype" pitchFamily="18" charset="0"/>
                        </a:rPr>
                        <a:t>) and </a:t>
                      </a:r>
                      <a:r>
                        <a:rPr lang="en" dirty="0" err="1">
                          <a:latin typeface="Palatino Linotype" pitchFamily="18" charset="0"/>
                        </a:rPr>
                        <a:t>gastroesophageal</a:t>
                      </a:r>
                      <a:r>
                        <a:rPr lang="en" baseline="0" dirty="0">
                          <a:latin typeface="Palatino Linotype" pitchFamily="18" charset="0"/>
                        </a:rPr>
                        <a:t> </a:t>
                      </a:r>
                      <a:r>
                        <a:rPr lang="en" baseline="0" dirty="0" err="1">
                          <a:latin typeface="Palatino Linotype" pitchFamily="18" charset="0"/>
                        </a:rPr>
                        <a:t>reflux</a:t>
                      </a:r>
                      <a:endParaRPr lang="x-none" dirty="0">
                        <a:latin typeface="Palatino Linotype" pitchFamily="18" charset="0"/>
                      </a:endParaRPr>
                    </a:p>
                  </a:txBody>
                  <a:tcPr/>
                </a:tc>
                <a:extLst>
                  <a:ext uri="{0D108BD9-81ED-4DB2-BD59-A6C34878D82A}">
                    <a16:rowId xmlns="" xmlns:a16="http://schemas.microsoft.com/office/drawing/2014/main" val="10007"/>
                  </a:ext>
                </a:extLst>
              </a:tr>
              <a:tr h="269240">
                <a:tc>
                  <a:txBody>
                    <a:bodyPr/>
                    <a:lstStyle/>
                    <a:p>
                      <a:r>
                        <a:rPr lang="en" b="1" dirty="0" err="1">
                          <a:latin typeface="Palatino Linotype" pitchFamily="18" charset="0"/>
                        </a:rPr>
                        <a:t>Idiopathic</a:t>
                      </a:r>
                      <a:endParaRPr lang="x-none" b="1" dirty="0">
                        <a:latin typeface="Palatino Linotype" pitchFamily="18" charset="0"/>
                      </a:endParaRPr>
                    </a:p>
                    <a:p>
                      <a:r>
                        <a:rPr lang="en" b="1" dirty="0">
                          <a:latin typeface="Palatino Linotype" pitchFamily="18" charset="0"/>
                        </a:rPr>
                        <a:t>Sporadic</a:t>
                      </a:r>
                    </a:p>
                    <a:p>
                      <a:r>
                        <a:rPr lang="en" b="1" dirty="0">
                          <a:latin typeface="Palatino Linotype" pitchFamily="18" charset="0"/>
                        </a:rPr>
                        <a:t>Diffuse </a:t>
                      </a:r>
                      <a:r>
                        <a:rPr lang="en" b="1" dirty="0" err="1">
                          <a:latin typeface="Palatino Linotype" pitchFamily="18" charset="0"/>
                        </a:rPr>
                        <a:t>varioloform </a:t>
                      </a:r>
                      <a:r>
                        <a:rPr lang="en" b="1" dirty="0">
                          <a:latin typeface="Palatino Linotype" pitchFamily="18" charset="0"/>
                        </a:rPr>
                        <a:t>gastritis </a:t>
                      </a:r>
                      <a:r>
                        <a:rPr lang="en" dirty="0">
                          <a:latin typeface="Palatino Linotype" pitchFamily="18" charset="0"/>
                        </a:rPr>
                        <a:t>(chronic erosive gastritis, </a:t>
                      </a:r>
                      <a:r>
                        <a:rPr lang="en" dirty="0" err="1">
                          <a:latin typeface="Palatino Linotype" pitchFamily="18" charset="0"/>
                        </a:rPr>
                        <a:t>lymphocytic </a:t>
                      </a:r>
                      <a:r>
                        <a:rPr lang="en" dirty="0">
                          <a:latin typeface="Palatino Linotype" pitchFamily="18" charset="0"/>
                        </a:rPr>
                        <a:t>gastritis, associated with HBP infection)</a:t>
                      </a:r>
                    </a:p>
                  </a:txBody>
                  <a:tcPr/>
                </a:tc>
                <a:extLst>
                  <a:ext uri="{0D108BD9-81ED-4DB2-BD59-A6C34878D82A}">
                    <a16:rowId xmlns="" xmlns:a16="http://schemas.microsoft.com/office/drawing/2014/main" val="10008"/>
                  </a:ext>
                </a:extLst>
              </a:tr>
            </a:tbl>
          </a:graphicData>
        </a:graphic>
      </p:graphicFrame>
      <p:sp>
        <p:nvSpPr>
          <p:cNvPr id="3" name="TextBox 2"/>
          <p:cNvSpPr txBox="1"/>
          <p:nvPr/>
        </p:nvSpPr>
        <p:spPr>
          <a:xfrm>
            <a:off x="1981200" y="260866"/>
            <a:ext cx="5493812" cy="369332"/>
          </a:xfrm>
          <a:prstGeom prst="rect">
            <a:avLst/>
          </a:prstGeom>
          <a:noFill/>
        </p:spPr>
        <p:txBody>
          <a:bodyPr wrap="none" rtlCol="0">
            <a:spAutoFit/>
          </a:bodyPr>
          <a:lstStyle/>
          <a:p>
            <a:r>
              <a:rPr lang="en" b="1" dirty="0">
                <a:latin typeface="Palatino Linotype" pitchFamily="18" charset="0"/>
              </a:rPr>
              <a:t>Causes </a:t>
            </a:r>
            <a:r>
              <a:rPr lang="en" b="1" dirty="0" err="1">
                <a:latin typeface="Palatino Linotype" pitchFamily="18" charset="0"/>
              </a:rPr>
              <a:t>of hemorrhagic </a:t>
            </a:r>
            <a:r>
              <a:rPr lang="en" b="1" dirty="0">
                <a:latin typeface="Palatino Linotype" pitchFamily="18" charset="0"/>
              </a:rPr>
              <a:t>(erosive) gastritis</a:t>
            </a:r>
          </a:p>
        </p:txBody>
      </p:sp>
    </p:spTree>
    <p:extLst>
      <p:ext uri="{BB962C8B-B14F-4D97-AF65-F5344CB8AC3E}">
        <p14:creationId xmlns="" xmlns:p14="http://schemas.microsoft.com/office/powerpoint/2010/main" val="31308897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25400"/>
            <a:ext cx="8610599" cy="6740307"/>
          </a:xfrm>
          <a:prstGeom prst="rect">
            <a:avLst/>
          </a:prstGeom>
          <a:noFill/>
        </p:spPr>
        <p:txBody>
          <a:bodyPr wrap="square" rtlCol="0">
            <a:spAutoFit/>
          </a:bodyPr>
          <a:lstStyle/>
          <a:p>
            <a:pPr algn="ctr">
              <a:lnSpc>
                <a:spcPct val="150000"/>
              </a:lnSpc>
            </a:pPr>
            <a:r>
              <a:rPr lang="en" sz="1600" b="1" dirty="0" err="1">
                <a:solidFill>
                  <a:srgbClr val="FF0000"/>
                </a:solidFill>
                <a:latin typeface="Palatino Linotype" pitchFamily="18" charset="0"/>
              </a:rPr>
              <a:t>Non-erosive </a:t>
            </a:r>
            <a:r>
              <a:rPr lang="en" sz="1600" b="1" dirty="0">
                <a:solidFill>
                  <a:srgbClr val="FF0000"/>
                </a:solidFill>
                <a:latin typeface="Palatino Linotype" pitchFamily="18" charset="0"/>
              </a:rPr>
              <a:t>gastritis</a:t>
            </a:r>
          </a:p>
          <a:p>
            <a:pPr algn="ctr">
              <a:lnSpc>
                <a:spcPct val="150000"/>
              </a:lnSpc>
            </a:pPr>
            <a:endParaRPr lang="x-none" sz="1600" b="1"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The most important causative agent </a:t>
            </a:r>
            <a:r>
              <a:rPr lang="en" sz="1600" dirty="0" err="1">
                <a:latin typeface="Palatino Linotype" pitchFamily="18" charset="0"/>
              </a:rPr>
              <a:t>is Helicobacter</a:t>
            </a:r>
            <a:r>
              <a:rPr lang="en" sz="1600" dirty="0">
                <a:latin typeface="Palatino Linotype" pitchFamily="18" charset="0"/>
              </a:rPr>
              <a:t> </a:t>
            </a:r>
            <a:r>
              <a:rPr lang="en" sz="1600" dirty="0" err="1">
                <a:latin typeface="Palatino Linotype" pitchFamily="18" charset="0"/>
              </a:rPr>
              <a:t>pylori </a:t>
            </a:r>
            <a:r>
              <a:rPr lang="en" sz="1600" dirty="0">
                <a:latin typeface="Palatino Linotype" pitchFamily="18" charset="0"/>
              </a:rPr>
              <a:t>infection</a:t>
            </a:r>
          </a:p>
          <a:p>
            <a:pPr marL="285750" indent="-285750">
              <a:lnSpc>
                <a:spcPct val="150000"/>
              </a:lnSpc>
              <a:buFont typeface="Wingdings" pitchFamily="2" charset="2"/>
              <a:buChar char="v"/>
            </a:pPr>
            <a:r>
              <a:rPr lang="en" sz="1600" dirty="0">
                <a:latin typeface="Palatino Linotype" pitchFamily="18" charset="0"/>
              </a:rPr>
              <a:t>Reactive </a:t>
            </a:r>
            <a:r>
              <a:rPr lang="en" sz="1600" dirty="0" err="1">
                <a:latin typeface="Palatino Linotype" pitchFamily="18" charset="0"/>
              </a:rPr>
              <a:t>gastropathy</a:t>
            </a:r>
            <a:endParaRPr lang="x-none" sz="1600" dirty="0">
              <a:latin typeface="Palatino Linotype" pitchFamily="18" charset="0"/>
            </a:endParaRPr>
          </a:p>
          <a:p>
            <a:pPr marL="285750" indent="-285750">
              <a:lnSpc>
                <a:spcPct val="150000"/>
              </a:lnSpc>
              <a:buFont typeface="Wingdings" pitchFamily="2" charset="2"/>
              <a:buChar char="v"/>
            </a:pPr>
            <a:r>
              <a:rPr lang="en" sz="1600" dirty="0" err="1">
                <a:latin typeface="Palatino Linotype" pitchFamily="18" charset="0"/>
              </a:rPr>
              <a:t>Lymphocytic </a:t>
            </a:r>
            <a:r>
              <a:rPr lang="en" sz="1600" dirty="0">
                <a:latin typeface="Palatino Linotype" pitchFamily="18" charset="0"/>
              </a:rPr>
              <a:t>gastritis</a:t>
            </a:r>
          </a:p>
          <a:p>
            <a:pPr marL="285750" indent="-285750">
              <a:lnSpc>
                <a:spcPct val="150000"/>
              </a:lnSpc>
              <a:buFont typeface="Wingdings" pitchFamily="2" charset="2"/>
              <a:buChar char="v"/>
            </a:pPr>
            <a:endParaRPr lang="x-none" sz="1600" dirty="0">
              <a:latin typeface="Palatino Linotype" pitchFamily="18" charset="0"/>
            </a:endParaRPr>
          </a:p>
          <a:p>
            <a:pPr marL="285750" indent="-285750">
              <a:lnSpc>
                <a:spcPct val="150000"/>
              </a:lnSpc>
              <a:buFont typeface="Wingdings" pitchFamily="2" charset="2"/>
              <a:buChar char="v"/>
            </a:pPr>
            <a:r>
              <a:rPr lang="en" sz="1600" b="1" dirty="0">
                <a:latin typeface="Palatino Linotype" pitchFamily="18" charset="0"/>
              </a:rPr>
              <a:t>Topographically: </a:t>
            </a:r>
            <a:r>
              <a:rPr lang="en" sz="1600" dirty="0">
                <a:latin typeface="Palatino Linotype" pitchFamily="18" charset="0"/>
              </a:rPr>
              <a:t>4 main types of distribution </a:t>
            </a:r>
            <a:r>
              <a:rPr lang="en" sz="1600" dirty="0" err="1">
                <a:latin typeface="Palatino Linotype" pitchFamily="18" charset="0"/>
              </a:rPr>
              <a:t>of inflammatory </a:t>
            </a:r>
            <a:r>
              <a:rPr lang="en" sz="1600" dirty="0">
                <a:latin typeface="Palatino Linotype" pitchFamily="18" charset="0"/>
              </a:rPr>
              <a:t>changes</a:t>
            </a:r>
          </a:p>
          <a:p>
            <a:pPr marL="342900" indent="-342900">
              <a:lnSpc>
                <a:spcPct val="150000"/>
              </a:lnSpc>
              <a:buFont typeface="+mj-lt"/>
              <a:buAutoNum type="arabicPeriod"/>
            </a:pPr>
            <a:r>
              <a:rPr lang="en" sz="1600" dirty="0" err="1">
                <a:latin typeface="Palatino Linotype" pitchFamily="18" charset="0"/>
              </a:rPr>
              <a:t>Antral </a:t>
            </a:r>
            <a:r>
              <a:rPr lang="en" sz="1600" dirty="0">
                <a:latin typeface="Palatino Linotype" pitchFamily="18" charset="0"/>
              </a:rPr>
              <a:t>gastritis</a:t>
            </a:r>
          </a:p>
          <a:p>
            <a:pPr marL="342900" indent="-342900">
              <a:lnSpc>
                <a:spcPct val="150000"/>
              </a:lnSpc>
              <a:buFont typeface="+mj-lt"/>
              <a:buAutoNum type="arabicPeriod"/>
            </a:pPr>
            <a:r>
              <a:rPr lang="en" sz="1600" dirty="0">
                <a:latin typeface="Palatino Linotype" pitchFamily="18" charset="0"/>
              </a:rPr>
              <a:t>Corpus gastritis</a:t>
            </a:r>
          </a:p>
          <a:p>
            <a:pPr marL="342900" indent="-342900">
              <a:lnSpc>
                <a:spcPct val="150000"/>
              </a:lnSpc>
              <a:buFont typeface="+mj-lt"/>
              <a:buAutoNum type="arabicPeriod"/>
            </a:pPr>
            <a:r>
              <a:rPr lang="en" sz="1600" dirty="0" err="1">
                <a:latin typeface="Palatino Linotype" pitchFamily="18" charset="0"/>
              </a:rPr>
              <a:t>Pangastritis </a:t>
            </a:r>
            <a:r>
              <a:rPr lang="en" sz="1600" dirty="0">
                <a:latin typeface="Palatino Linotype" pitchFamily="18" charset="0"/>
              </a:rPr>
              <a:t>(corpus + </a:t>
            </a:r>
            <a:r>
              <a:rPr lang="en" sz="1600" dirty="0" err="1">
                <a:latin typeface="Palatino Linotype" pitchFamily="18" charset="0"/>
              </a:rPr>
              <a:t>antrum </a:t>
            </a:r>
            <a:r>
              <a:rPr lang="en" sz="1600" dirty="0">
                <a:latin typeface="Palatino Linotype" pitchFamily="18" charset="0"/>
              </a:rPr>
              <a:t>)</a:t>
            </a:r>
          </a:p>
          <a:p>
            <a:pPr marL="342900" indent="-342900">
              <a:lnSpc>
                <a:spcPct val="150000"/>
              </a:lnSpc>
              <a:buFont typeface="+mj-lt"/>
              <a:buAutoNum type="arabicPeriod"/>
            </a:pPr>
            <a:r>
              <a:rPr lang="en" sz="1600" dirty="0" err="1">
                <a:latin typeface="Palatino Linotype" pitchFamily="18" charset="0"/>
              </a:rPr>
              <a:t>Multifocal</a:t>
            </a:r>
            <a:r>
              <a:rPr lang="en" sz="1600" dirty="0">
                <a:latin typeface="Palatino Linotype" pitchFamily="18" charset="0"/>
              </a:rPr>
              <a:t> </a:t>
            </a:r>
            <a:r>
              <a:rPr lang="en" sz="1600" dirty="0" err="1">
                <a:latin typeface="Palatino Linotype" pitchFamily="18" charset="0"/>
              </a:rPr>
              <a:t>atrophic </a:t>
            </a:r>
            <a:r>
              <a:rPr lang="en" sz="1600" dirty="0">
                <a:latin typeface="Palatino Linotype" pitchFamily="18" charset="0"/>
              </a:rPr>
              <a:t>gastritis</a:t>
            </a:r>
          </a:p>
          <a:p>
            <a:pPr>
              <a:lnSpc>
                <a:spcPct val="150000"/>
              </a:lnSpc>
            </a:pPr>
            <a:endParaRPr lang="x-none" sz="1600" dirty="0">
              <a:latin typeface="Palatino Linotype" pitchFamily="18" charset="0"/>
            </a:endParaRPr>
          </a:p>
          <a:p>
            <a:pPr marL="285750" indent="-285750">
              <a:lnSpc>
                <a:spcPct val="150000"/>
              </a:lnSpc>
              <a:buFont typeface="Wingdings" pitchFamily="2" charset="2"/>
              <a:buChar char="v"/>
            </a:pPr>
            <a:r>
              <a:rPr lang="en" sz="1600" b="1" dirty="0" err="1">
                <a:latin typeface="Palatino Linotype" pitchFamily="18" charset="0"/>
              </a:rPr>
              <a:t>Antral </a:t>
            </a:r>
            <a:r>
              <a:rPr lang="en" sz="1600" dirty="0">
                <a:latin typeface="Palatino Linotype" pitchFamily="18" charset="0"/>
              </a:rPr>
              <a:t>, formerly gastritis B, the most common, affects </a:t>
            </a:r>
            <a:r>
              <a:rPr lang="en" sz="1600" dirty="0" err="1">
                <a:latin typeface="Palatino Linotype" pitchFamily="18" charset="0"/>
              </a:rPr>
              <a:t>the antrum </a:t>
            </a:r>
            <a:r>
              <a:rPr lang="en" sz="1600" dirty="0">
                <a:latin typeface="Palatino Linotype" pitchFamily="18" charset="0"/>
              </a:rPr>
              <a:t>, associated with HBP infection and </a:t>
            </a:r>
            <a:r>
              <a:rPr lang="en" sz="1600" dirty="0" err="1">
                <a:latin typeface="Palatino Linotype" pitchFamily="18" charset="0"/>
              </a:rPr>
              <a:t>duodenal</a:t>
            </a:r>
            <a:r>
              <a:rPr lang="en" sz="1600" dirty="0">
                <a:latin typeface="Palatino Linotype" pitchFamily="18" charset="0"/>
              </a:rPr>
              <a:t> </a:t>
            </a:r>
            <a:r>
              <a:rPr lang="en" sz="1600" dirty="0" err="1">
                <a:latin typeface="Palatino Linotype" pitchFamily="18" charset="0"/>
              </a:rPr>
              <a:t>ulcer</a:t>
            </a:r>
            <a:endParaRPr lang="x-none" sz="1600" dirty="0">
              <a:latin typeface="Palatino Linotype" pitchFamily="18" charset="0"/>
            </a:endParaRPr>
          </a:p>
          <a:p>
            <a:pPr marL="285750" indent="-285750">
              <a:lnSpc>
                <a:spcPct val="150000"/>
              </a:lnSpc>
              <a:buFont typeface="Wingdings" pitchFamily="2" charset="2"/>
              <a:buChar char="v"/>
            </a:pPr>
            <a:r>
              <a:rPr lang="en" sz="1600" b="1" dirty="0">
                <a:latin typeface="Palatino Linotype" pitchFamily="18" charset="0"/>
              </a:rPr>
              <a:t>Corpus </a:t>
            </a:r>
            <a:r>
              <a:rPr lang="en" sz="1600" dirty="0">
                <a:latin typeface="Palatino Linotype" pitchFamily="18" charset="0"/>
              </a:rPr>
              <a:t>, previously gastritis A, severe </a:t>
            </a:r>
            <a:r>
              <a:rPr lang="en" sz="1600" dirty="0" err="1">
                <a:latin typeface="Palatino Linotype" pitchFamily="18" charset="0"/>
              </a:rPr>
              <a:t>atrophic </a:t>
            </a:r>
            <a:r>
              <a:rPr lang="en" sz="1600" dirty="0">
                <a:latin typeface="Palatino Linotype" pitchFamily="18" charset="0"/>
              </a:rPr>
              <a:t>gastritis based on </a:t>
            </a:r>
            <a:r>
              <a:rPr lang="en" sz="1600" dirty="0" err="1">
                <a:latin typeface="Palatino Linotype" pitchFamily="18" charset="0"/>
              </a:rPr>
              <a:t>pernicious </a:t>
            </a:r>
            <a:r>
              <a:rPr lang="en" sz="1600" dirty="0">
                <a:latin typeface="Palatino Linotype" pitchFamily="18" charset="0"/>
              </a:rPr>
              <a:t>anemia, associated with </a:t>
            </a:r>
            <a:r>
              <a:rPr lang="en" sz="1600" dirty="0" err="1">
                <a:latin typeface="Palatino Linotype" pitchFamily="18" charset="0"/>
              </a:rPr>
              <a:t>antral </a:t>
            </a:r>
            <a:r>
              <a:rPr lang="en" sz="1600" dirty="0">
                <a:latin typeface="Palatino Linotype" pitchFamily="18" charset="0"/>
              </a:rPr>
              <a:t>gastritis ( </a:t>
            </a:r>
            <a:r>
              <a:rPr lang="en" sz="1600" dirty="0" err="1">
                <a:latin typeface="Palatino Linotype" pitchFamily="18" charset="0"/>
              </a:rPr>
              <a:t>pangastritis </a:t>
            </a:r>
            <a:r>
              <a:rPr lang="en" sz="1600" dirty="0">
                <a:latin typeface="Palatino Linotype" pitchFamily="18" charset="0"/>
              </a:rPr>
              <a:t>)</a:t>
            </a:r>
          </a:p>
          <a:p>
            <a:pPr marL="285750" indent="-285750">
              <a:lnSpc>
                <a:spcPct val="150000"/>
              </a:lnSpc>
              <a:buFont typeface="Wingdings" pitchFamily="2" charset="2"/>
              <a:buChar char="v"/>
            </a:pPr>
            <a:r>
              <a:rPr lang="en" sz="1600" b="1" dirty="0" err="1">
                <a:latin typeface="Palatino Linotype" pitchFamily="18" charset="0"/>
              </a:rPr>
              <a:t>Multifocal</a:t>
            </a:r>
            <a:r>
              <a:rPr lang="en" sz="1600" b="1" dirty="0">
                <a:latin typeface="Palatino Linotype" pitchFamily="18" charset="0"/>
              </a:rPr>
              <a:t> </a:t>
            </a:r>
            <a:r>
              <a:rPr lang="en" sz="1600" b="1" dirty="0" err="1">
                <a:latin typeface="Palatino Linotype" pitchFamily="18" charset="0"/>
              </a:rPr>
              <a:t>atrophic </a:t>
            </a:r>
            <a:r>
              <a:rPr lang="en" sz="1600" dirty="0">
                <a:latin typeface="Palatino Linotype" pitchFamily="18" charset="0"/>
              </a:rPr>
              <a:t>, common in the population with a high </a:t>
            </a:r>
            <a:r>
              <a:rPr lang="en" sz="1600" dirty="0" err="1">
                <a:latin typeface="Palatino Linotype" pitchFamily="18" charset="0"/>
              </a:rPr>
              <a:t>incidence</a:t>
            </a:r>
            <a:r>
              <a:rPr lang="en" sz="1600" dirty="0">
                <a:latin typeface="Palatino Linotype" pitchFamily="18" charset="0"/>
              </a:rPr>
              <a:t> </a:t>
            </a:r>
            <a:r>
              <a:rPr lang="en" sz="1600" dirty="0" err="1">
                <a:latin typeface="Palatino Linotype" pitchFamily="18" charset="0"/>
              </a:rPr>
              <a:t>ulcer </a:t>
            </a:r>
            <a:r>
              <a:rPr lang="en" sz="1600" dirty="0">
                <a:latin typeface="Palatino Linotype" pitchFamily="18" charset="0"/>
              </a:rPr>
              <a:t>and/or </a:t>
            </a:r>
            <a:r>
              <a:rPr lang="en" sz="1600" dirty="0" err="1">
                <a:latin typeface="Palatino Linotype" pitchFamily="18" charset="0"/>
              </a:rPr>
              <a:t>cancer</a:t>
            </a:r>
            <a:endParaRPr lang="x-none" dirty="0"/>
          </a:p>
        </p:txBody>
      </p:sp>
    </p:spTree>
    <p:extLst>
      <p:ext uri="{BB962C8B-B14F-4D97-AF65-F5344CB8AC3E}">
        <p14:creationId xmlns="" xmlns:p14="http://schemas.microsoft.com/office/powerpoint/2010/main" val="13789638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1" y="381000"/>
            <a:ext cx="8686800" cy="6370975"/>
          </a:xfrm>
          <a:prstGeom prst="rect">
            <a:avLst/>
          </a:prstGeom>
          <a:noFill/>
        </p:spPr>
        <p:txBody>
          <a:bodyPr wrap="square" rtlCol="0">
            <a:spAutoFit/>
          </a:bodyPr>
          <a:lstStyle/>
          <a:p>
            <a:pPr marL="285750" indent="-285750">
              <a:lnSpc>
                <a:spcPct val="150000"/>
              </a:lnSpc>
              <a:buFont typeface="Wingdings" pitchFamily="2" charset="2"/>
              <a:buChar char="v"/>
            </a:pPr>
            <a:r>
              <a:rPr lang="en" sz="1600" dirty="0" err="1">
                <a:latin typeface="Palatino Linotype" pitchFamily="18" charset="0"/>
              </a:rPr>
              <a:t>Endoscopic </a:t>
            </a:r>
            <a:r>
              <a:rPr lang="en" sz="1600" dirty="0">
                <a:latin typeface="Palatino Linotype" pitchFamily="18" charset="0"/>
              </a:rPr>
              <a:t>diagnosis </a:t>
            </a:r>
            <a:r>
              <a:rPr lang="en" sz="1600" dirty="0" err="1">
                <a:latin typeface="Palatino Linotype" pitchFamily="18" charset="0"/>
              </a:rPr>
              <a:t>of non-erosive </a:t>
            </a:r>
            <a:r>
              <a:rPr lang="en" sz="1600" dirty="0">
                <a:latin typeface="Palatino Linotype" pitchFamily="18" charset="0"/>
              </a:rPr>
              <a:t>gastritis difficult, except in cases of severe atrophy with prominent </a:t>
            </a:r>
            <a:r>
              <a:rPr lang="en" sz="1600" dirty="0" err="1">
                <a:latin typeface="Palatino Linotype" pitchFamily="18" charset="0"/>
              </a:rPr>
              <a:t>submucosal </a:t>
            </a:r>
            <a:r>
              <a:rPr lang="en" sz="1600" dirty="0">
                <a:latin typeface="Palatino Linotype" pitchFamily="18" charset="0"/>
              </a:rPr>
              <a:t>blood vessels and thin </a:t>
            </a:r>
            <a:r>
              <a:rPr lang="en" sz="1600" dirty="0" err="1">
                <a:latin typeface="Palatino Linotype" pitchFamily="18" charset="0"/>
              </a:rPr>
              <a:t>mucosal </a:t>
            </a:r>
            <a:r>
              <a:rPr lang="en" sz="1600" dirty="0">
                <a:latin typeface="Palatino Linotype" pitchFamily="18" charset="0"/>
              </a:rPr>
              <a:t>folds</a:t>
            </a:r>
          </a:p>
          <a:p>
            <a:pPr marL="285750" indent="-285750">
              <a:lnSpc>
                <a:spcPct val="150000"/>
              </a:lnSpc>
              <a:buFont typeface="Wingdings" pitchFamily="2" charset="2"/>
              <a:buChar char="v"/>
            </a:pPr>
            <a:r>
              <a:rPr lang="en" sz="1600" dirty="0">
                <a:latin typeface="Palatino Linotype" pitchFamily="18" charset="0"/>
              </a:rPr>
              <a:t>Histologically:</a:t>
            </a:r>
          </a:p>
          <a:p>
            <a:pPr>
              <a:lnSpc>
                <a:spcPct val="150000"/>
              </a:lnSpc>
            </a:pPr>
            <a:r>
              <a:rPr lang="en" sz="1600" dirty="0" err="1">
                <a:latin typeface="Palatino Linotype" pitchFamily="18" charset="0"/>
              </a:rPr>
              <a:t>Superficial </a:t>
            </a:r>
            <a:r>
              <a:rPr lang="en" sz="1600" dirty="0">
                <a:latin typeface="Palatino Linotype" pitchFamily="18" charset="0"/>
              </a:rPr>
              <a:t>or </a:t>
            </a:r>
            <a:r>
              <a:rPr lang="en" sz="1600" dirty="0" err="1">
                <a:latin typeface="Palatino Linotype" pitchFamily="18" charset="0"/>
              </a:rPr>
              <a:t>atrophic </a:t>
            </a:r>
            <a:r>
              <a:rPr lang="en" sz="1600" dirty="0">
                <a:latin typeface="Palatino Linotype" pitchFamily="18" charset="0"/>
              </a:rPr>
              <a:t>gastritis</a:t>
            </a:r>
          </a:p>
          <a:p>
            <a:pPr>
              <a:lnSpc>
                <a:spcPct val="150000"/>
              </a:lnSpc>
            </a:pPr>
            <a:r>
              <a:rPr lang="en" sz="1600" b="1" dirty="0" err="1">
                <a:latin typeface="Palatino Linotype" pitchFamily="18" charset="0"/>
              </a:rPr>
              <a:t>Superficial </a:t>
            </a:r>
            <a:r>
              <a:rPr lang="en" sz="1600" b="1" dirty="0">
                <a:latin typeface="Palatino Linotype" pitchFamily="18" charset="0"/>
              </a:rPr>
              <a:t>- </a:t>
            </a:r>
            <a:r>
              <a:rPr lang="en" sz="1600" dirty="0" err="1">
                <a:latin typeface="Palatino Linotype" pitchFamily="18" charset="0"/>
              </a:rPr>
              <a:t>inflammatory </a:t>
            </a:r>
            <a:r>
              <a:rPr lang="en" sz="1600" dirty="0">
                <a:latin typeface="Palatino Linotype" pitchFamily="18" charset="0"/>
              </a:rPr>
              <a:t>infiltration of the gastric </a:t>
            </a:r>
            <a:r>
              <a:rPr lang="en" sz="1600" dirty="0" err="1">
                <a:latin typeface="Palatino Linotype" pitchFamily="18" charset="0"/>
              </a:rPr>
              <a:t>mucosa </a:t>
            </a:r>
            <a:r>
              <a:rPr lang="en" sz="1600" dirty="0">
                <a:latin typeface="Palatino Linotype" pitchFamily="18" charset="0"/>
              </a:rPr>
              <a:t>in the area </a:t>
            </a:r>
            <a:r>
              <a:rPr lang="en" sz="1600" dirty="0" err="1">
                <a:latin typeface="Palatino Linotype" pitchFamily="18" charset="0"/>
              </a:rPr>
              <a:t>of the foveola</a:t>
            </a:r>
            <a:endParaRPr lang="x-none" sz="1600" dirty="0">
              <a:latin typeface="Palatino Linotype" pitchFamily="18" charset="0"/>
            </a:endParaRPr>
          </a:p>
          <a:p>
            <a:pPr>
              <a:lnSpc>
                <a:spcPct val="150000"/>
              </a:lnSpc>
            </a:pPr>
            <a:r>
              <a:rPr lang="en" sz="1600" b="1" dirty="0" err="1">
                <a:latin typeface="Palatino Linotype" pitchFamily="18" charset="0"/>
              </a:rPr>
              <a:t>Atrophic </a:t>
            </a:r>
            <a:r>
              <a:rPr lang="en" sz="1600" b="1" dirty="0">
                <a:latin typeface="Palatino Linotype" pitchFamily="18" charset="0"/>
              </a:rPr>
              <a:t>- </a:t>
            </a:r>
            <a:r>
              <a:rPr lang="en" sz="1600" dirty="0">
                <a:latin typeface="Palatino Linotype" pitchFamily="18" charset="0"/>
              </a:rPr>
              <a:t>loss of glands, varying degrees (in the final stage, complete disappearance of glands), associated with </a:t>
            </a:r>
            <a:r>
              <a:rPr lang="en" sz="1600" dirty="0" err="1">
                <a:latin typeface="Palatino Linotype" pitchFamily="18" charset="0"/>
              </a:rPr>
              <a:t>intestinal</a:t>
            </a:r>
            <a:r>
              <a:rPr lang="en" sz="1600" dirty="0">
                <a:latin typeface="Palatino Linotype" pitchFamily="18" charset="0"/>
              </a:rPr>
              <a:t> </a:t>
            </a:r>
            <a:r>
              <a:rPr lang="en" sz="1600" dirty="0" err="1">
                <a:latin typeface="Palatino Linotype" pitchFamily="18" charset="0"/>
              </a:rPr>
              <a:t>metaplasia</a:t>
            </a: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There are two types </a:t>
            </a:r>
            <a:r>
              <a:rPr lang="en" sz="1600" dirty="0" err="1">
                <a:latin typeface="Palatino Linotype" pitchFamily="18" charset="0"/>
              </a:rPr>
              <a:t>of metaplasia </a:t>
            </a:r>
            <a:r>
              <a:rPr lang="en" sz="1600" dirty="0">
                <a:latin typeface="Palatino Linotype" pitchFamily="18" charset="0"/>
              </a:rPr>
              <a:t>in </a:t>
            </a:r>
            <a:r>
              <a:rPr lang="en" sz="1600" dirty="0" err="1">
                <a:latin typeface="Palatino Linotype" pitchFamily="18" charset="0"/>
              </a:rPr>
              <a:t>the mucosa </a:t>
            </a:r>
            <a:r>
              <a:rPr lang="en" sz="1600" dirty="0">
                <a:latin typeface="Palatino Linotype" pitchFamily="18" charset="0"/>
              </a:rPr>
              <a:t>:</a:t>
            </a:r>
          </a:p>
          <a:p>
            <a:pPr marL="342900" indent="-342900">
              <a:lnSpc>
                <a:spcPct val="150000"/>
              </a:lnSpc>
              <a:buFont typeface="+mj-lt"/>
              <a:buAutoNum type="arabicPeriod"/>
            </a:pPr>
            <a:r>
              <a:rPr lang="en" sz="1600" dirty="0">
                <a:latin typeface="Palatino Linotype" pitchFamily="18" charset="0"/>
              </a:rPr>
              <a:t>Intestinal</a:t>
            </a:r>
          </a:p>
          <a:p>
            <a:pPr marL="342900" indent="-342900">
              <a:lnSpc>
                <a:spcPct val="150000"/>
              </a:lnSpc>
              <a:buFont typeface="+mj-lt"/>
              <a:buAutoNum type="arabicPeriod"/>
            </a:pPr>
            <a:r>
              <a:rPr lang="en" sz="1600" dirty="0" err="1">
                <a:latin typeface="Palatino Linotype" pitchFamily="18" charset="0"/>
              </a:rPr>
              <a:t>Pseudopolyric</a:t>
            </a:r>
            <a:endParaRPr lang="x-none" sz="1600" dirty="0">
              <a:latin typeface="Palatino Linotype" pitchFamily="18" charset="0"/>
            </a:endParaRPr>
          </a:p>
          <a:p>
            <a:pPr>
              <a:lnSpc>
                <a:spcPct val="150000"/>
              </a:lnSpc>
            </a:pPr>
            <a:r>
              <a:rPr lang="en" sz="1600" b="1" dirty="0">
                <a:latin typeface="Palatino Linotype" pitchFamily="18" charset="0"/>
              </a:rPr>
              <a:t>Intestinal </a:t>
            </a:r>
            <a:r>
              <a:rPr lang="en" sz="1600" b="1" dirty="0" err="1">
                <a:latin typeface="Palatino Linotype" pitchFamily="18" charset="0"/>
              </a:rPr>
              <a:t>metaplasia</a:t>
            </a:r>
            <a:r>
              <a:rPr lang="en" sz="1600" b="1" dirty="0">
                <a:latin typeface="Palatino Linotype" pitchFamily="18" charset="0"/>
              </a:rPr>
              <a:t> </a:t>
            </a:r>
            <a:r>
              <a:rPr lang="en" sz="1600" dirty="0">
                <a:latin typeface="Palatino Linotype" pitchFamily="18" charset="0"/>
              </a:rPr>
              <a:t>(incomplete and complete)-reaction to </a:t>
            </a:r>
            <a:r>
              <a:rPr lang="en" sz="1600" dirty="0" err="1">
                <a:latin typeface="Palatino Linotype" pitchFamily="18" charset="0"/>
              </a:rPr>
              <a:t>mucosal damage </a:t>
            </a:r>
            <a:r>
              <a:rPr lang="en" sz="1600" dirty="0">
                <a:latin typeface="Palatino Linotype" pitchFamily="18" charset="0"/>
              </a:rPr>
              <a:t>, in which </a:t>
            </a:r>
            <a:r>
              <a:rPr lang="en" sz="1600" dirty="0" err="1">
                <a:latin typeface="Palatino Linotype" pitchFamily="18" charset="0"/>
              </a:rPr>
              <a:t>the epithelial </a:t>
            </a:r>
            <a:r>
              <a:rPr lang="en" sz="1600" dirty="0">
                <a:latin typeface="Palatino Linotype" pitchFamily="18" charset="0"/>
              </a:rPr>
              <a:t>cells take on the characteristics of the intestinal </a:t>
            </a:r>
            <a:r>
              <a:rPr lang="en" sz="1600" dirty="0" err="1">
                <a:latin typeface="Palatino Linotype" pitchFamily="18" charset="0"/>
              </a:rPr>
              <a:t>epithelium </a:t>
            </a:r>
            <a:r>
              <a:rPr lang="en" sz="1600" dirty="0">
                <a:latin typeface="Palatino Linotype" pitchFamily="18" charset="0"/>
              </a:rPr>
              <a:t>. Incomplete intestinal </a:t>
            </a:r>
            <a:r>
              <a:rPr lang="en" sz="1600" dirty="0" err="1">
                <a:latin typeface="Palatino Linotype" pitchFamily="18" charset="0"/>
              </a:rPr>
              <a:t>metaplasia </a:t>
            </a:r>
            <a:r>
              <a:rPr lang="en" sz="1600" dirty="0">
                <a:latin typeface="Palatino Linotype" pitchFamily="18" charset="0"/>
              </a:rPr>
              <a:t>is more often associated with gastric cancer</a:t>
            </a:r>
          </a:p>
          <a:p>
            <a:pPr>
              <a:lnSpc>
                <a:spcPct val="150000"/>
              </a:lnSpc>
            </a:pPr>
            <a:r>
              <a:rPr lang="en" sz="1600" b="1" dirty="0" err="1">
                <a:latin typeface="Palatino Linotype" pitchFamily="18" charset="0"/>
              </a:rPr>
              <a:t>Pseudopolyric</a:t>
            </a:r>
            <a:r>
              <a:rPr lang="en" sz="1600" dirty="0">
                <a:latin typeface="Palatino Linotype" pitchFamily="18" charset="0"/>
              </a:rPr>
              <a:t> </a:t>
            </a:r>
            <a:r>
              <a:rPr lang="en" sz="1600" b="1" dirty="0" err="1">
                <a:latin typeface="Palatino Linotype" pitchFamily="18" charset="0"/>
              </a:rPr>
              <a:t>metaplasia </a:t>
            </a:r>
            <a:r>
              <a:rPr lang="en" sz="1600" b="1" dirty="0">
                <a:latin typeface="Palatino Linotype" pitchFamily="18" charset="0"/>
              </a:rPr>
              <a:t>- </a:t>
            </a:r>
            <a:r>
              <a:rPr lang="en" sz="1600" dirty="0">
                <a:latin typeface="Palatino Linotype" pitchFamily="18" charset="0"/>
              </a:rPr>
              <a:t>in the corpus (chronic </a:t>
            </a:r>
            <a:r>
              <a:rPr lang="en" sz="1600" dirty="0" err="1">
                <a:latin typeface="Palatino Linotype" pitchFamily="18" charset="0"/>
              </a:rPr>
              <a:t>atrophic </a:t>
            </a:r>
            <a:r>
              <a:rPr lang="en" sz="1600" dirty="0">
                <a:latin typeface="Palatino Linotype" pitchFamily="18" charset="0"/>
              </a:rPr>
              <a:t>corpus gastritis) and is characterized by the appearance </a:t>
            </a:r>
            <a:r>
              <a:rPr lang="en" sz="1600" dirty="0" err="1">
                <a:latin typeface="Palatino Linotype" pitchFamily="18" charset="0"/>
              </a:rPr>
              <a:t>of mucous </a:t>
            </a:r>
            <a:r>
              <a:rPr lang="en" sz="1600" dirty="0">
                <a:latin typeface="Palatino Linotype" pitchFamily="18" charset="0"/>
              </a:rPr>
              <a:t>glands in that area ( </a:t>
            </a:r>
            <a:r>
              <a:rPr lang="en" sz="1600" dirty="0" err="1">
                <a:latin typeface="Palatino Linotype" pitchFamily="18" charset="0"/>
              </a:rPr>
              <a:t>metaplasia</a:t>
            </a:r>
            <a:r>
              <a:rPr lang="en" sz="1600" dirty="0">
                <a:latin typeface="Palatino Linotype" pitchFamily="18" charset="0"/>
              </a:rPr>
              <a:t> </a:t>
            </a:r>
            <a:r>
              <a:rPr lang="en" sz="1600" dirty="0" err="1">
                <a:latin typeface="Palatino Linotype" pitchFamily="18" charset="0"/>
              </a:rPr>
              <a:t>mucous </a:t>
            </a:r>
            <a:r>
              <a:rPr lang="en" sz="1600" dirty="0">
                <a:latin typeface="Palatino Linotype" pitchFamily="18" charset="0"/>
              </a:rPr>
              <a:t>glands)</a:t>
            </a:r>
            <a:endParaRPr lang="x-none" dirty="0"/>
          </a:p>
        </p:txBody>
      </p:sp>
    </p:spTree>
    <p:extLst>
      <p:ext uri="{BB962C8B-B14F-4D97-AF65-F5344CB8AC3E}">
        <p14:creationId xmlns="" xmlns:p14="http://schemas.microsoft.com/office/powerpoint/2010/main" val="25317310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 y="0"/>
            <a:ext cx="8953499" cy="5493812"/>
          </a:xfrm>
          <a:prstGeom prst="rect">
            <a:avLst/>
          </a:prstGeom>
          <a:noFill/>
        </p:spPr>
        <p:txBody>
          <a:bodyPr wrap="square" rtlCol="0">
            <a:spAutoFit/>
          </a:bodyPr>
          <a:lstStyle/>
          <a:p>
            <a:pPr>
              <a:lnSpc>
                <a:spcPct val="150000"/>
              </a:lnSpc>
            </a:pPr>
            <a:r>
              <a:rPr lang="en" b="1" dirty="0" err="1">
                <a:solidFill>
                  <a:srgbClr val="FF0000"/>
                </a:solidFill>
                <a:latin typeface="Palatino Linotype" pitchFamily="18" charset="0"/>
              </a:rPr>
              <a:t>Pernicious </a:t>
            </a:r>
            <a:r>
              <a:rPr lang="en" b="1" dirty="0">
                <a:solidFill>
                  <a:srgbClr val="FF0000"/>
                </a:solidFill>
                <a:latin typeface="Palatino Linotype" pitchFamily="18" charset="0"/>
              </a:rPr>
              <a:t>anemia and </a:t>
            </a:r>
            <a:r>
              <a:rPr lang="en" b="1" dirty="0" err="1">
                <a:solidFill>
                  <a:srgbClr val="FF0000"/>
                </a:solidFill>
                <a:latin typeface="Palatino Linotype" pitchFamily="18" charset="0"/>
              </a:rPr>
              <a:t>atrophic </a:t>
            </a:r>
            <a:r>
              <a:rPr lang="en" b="1" dirty="0">
                <a:solidFill>
                  <a:srgbClr val="FF0000"/>
                </a:solidFill>
                <a:latin typeface="Palatino Linotype" pitchFamily="18" charset="0"/>
              </a:rPr>
              <a:t>gastritis</a:t>
            </a:r>
          </a:p>
          <a:p>
            <a:pPr>
              <a:lnSpc>
                <a:spcPct val="150000"/>
              </a:lnSpc>
            </a:pPr>
            <a:endParaRPr lang="x-none" b="1" dirty="0">
              <a:latin typeface="Palatino Linotype" pitchFamily="18" charset="0"/>
            </a:endParaRPr>
          </a:p>
          <a:p>
            <a:pPr marL="285750" indent="-285750">
              <a:lnSpc>
                <a:spcPct val="150000"/>
              </a:lnSpc>
              <a:buFont typeface="Wingdings" pitchFamily="2" charset="2"/>
              <a:buChar char="v"/>
            </a:pPr>
            <a:r>
              <a:rPr lang="en" dirty="0">
                <a:latin typeface="Palatino Linotype" pitchFamily="18" charset="0"/>
              </a:rPr>
              <a:t>Biological marker of the most severe form of the final stage </a:t>
            </a:r>
            <a:r>
              <a:rPr lang="en" dirty="0" err="1">
                <a:latin typeface="Palatino Linotype" pitchFamily="18" charset="0"/>
              </a:rPr>
              <a:t>of atrophic </a:t>
            </a:r>
            <a:r>
              <a:rPr lang="en" dirty="0">
                <a:latin typeface="Palatino Linotype" pitchFamily="18" charset="0"/>
              </a:rPr>
              <a:t>gastritis A</a:t>
            </a:r>
          </a:p>
          <a:p>
            <a:pPr marL="285750" indent="-285750">
              <a:lnSpc>
                <a:spcPct val="150000"/>
              </a:lnSpc>
              <a:buFont typeface="Wingdings" pitchFamily="2" charset="2"/>
              <a:buChar char="v"/>
            </a:pPr>
            <a:r>
              <a:rPr lang="en" dirty="0" err="1">
                <a:latin typeface="Palatino Linotype" pitchFamily="18" charset="0"/>
              </a:rPr>
              <a:t>Megaloblastic </a:t>
            </a:r>
            <a:r>
              <a:rPr lang="en" dirty="0">
                <a:latin typeface="Palatino Linotype" pitchFamily="18" charset="0"/>
              </a:rPr>
              <a:t>anemia, </a:t>
            </a:r>
            <a:r>
              <a:rPr lang="en" dirty="0" err="1">
                <a:latin typeface="Palatino Linotype" pitchFamily="18" charset="0"/>
              </a:rPr>
              <a:t>achlorhydria </a:t>
            </a:r>
            <a:r>
              <a:rPr lang="en" dirty="0">
                <a:latin typeface="Palatino Linotype" pitchFamily="18" charset="0"/>
              </a:rPr>
              <a:t>, absence of secretion of intrinsic factor and </a:t>
            </a:r>
            <a:r>
              <a:rPr lang="en" dirty="0" err="1">
                <a:latin typeface="Palatino Linotype" pitchFamily="18" charset="0"/>
              </a:rPr>
              <a:t>malabsorption </a:t>
            </a:r>
            <a:r>
              <a:rPr lang="en" dirty="0">
                <a:latin typeface="Palatino Linotype" pitchFamily="18" charset="0"/>
              </a:rPr>
              <a:t>of vitamin B </a:t>
            </a:r>
            <a:r>
              <a:rPr lang="en" baseline="-25000" dirty="0">
                <a:latin typeface="Palatino Linotype" pitchFamily="18" charset="0"/>
              </a:rPr>
              <a:t>12</a:t>
            </a:r>
          </a:p>
          <a:p>
            <a:pPr marL="285750" indent="-285750">
              <a:lnSpc>
                <a:spcPct val="150000"/>
              </a:lnSpc>
              <a:buFont typeface="Wingdings" pitchFamily="2" charset="2"/>
              <a:buChar char="v"/>
            </a:pPr>
            <a:r>
              <a:rPr lang="en" dirty="0">
                <a:latin typeface="Palatino Linotype" pitchFamily="18" charset="0"/>
              </a:rPr>
              <a:t>Low serum levels </a:t>
            </a:r>
            <a:r>
              <a:rPr lang="en" dirty="0" err="1">
                <a:latin typeface="Palatino Linotype" pitchFamily="18" charset="0"/>
              </a:rPr>
              <a:t>of pepsinogen </a:t>
            </a:r>
            <a:r>
              <a:rPr lang="en" dirty="0">
                <a:latin typeface="Palatino Linotype" pitchFamily="18" charset="0"/>
              </a:rPr>
              <a:t>and low ratio </a:t>
            </a:r>
            <a:r>
              <a:rPr lang="en" dirty="0" err="1">
                <a:latin typeface="Palatino Linotype" pitchFamily="18" charset="0"/>
              </a:rPr>
              <a:t>of pepsinogen </a:t>
            </a:r>
            <a:r>
              <a:rPr lang="en" dirty="0">
                <a:latin typeface="Palatino Linotype" pitchFamily="18" charset="0"/>
              </a:rPr>
              <a:t>I and II, presence of antibodies against intrinsic factor, proton pump and </a:t>
            </a:r>
            <a:r>
              <a:rPr lang="en" dirty="0" err="1">
                <a:latin typeface="Palatino Linotype" pitchFamily="18" charset="0"/>
              </a:rPr>
              <a:t>pepsinogen</a:t>
            </a:r>
            <a:endParaRPr lang="x-none" dirty="0">
              <a:latin typeface="Palatino Linotype" pitchFamily="18" charset="0"/>
            </a:endParaRPr>
          </a:p>
          <a:p>
            <a:pPr marL="285750" indent="-285750">
              <a:lnSpc>
                <a:spcPct val="150000"/>
              </a:lnSpc>
              <a:buFont typeface="Wingdings" pitchFamily="2" charset="2"/>
              <a:buChar char="v"/>
            </a:pPr>
            <a:r>
              <a:rPr lang="en" dirty="0">
                <a:latin typeface="Palatino Linotype" pitchFamily="18" charset="0"/>
              </a:rPr>
              <a:t>The loss </a:t>
            </a:r>
            <a:r>
              <a:rPr lang="en" dirty="0" err="1">
                <a:latin typeface="Palatino Linotype" pitchFamily="18" charset="0"/>
              </a:rPr>
              <a:t>of secretory function begins with stomach acid, after which the production of pepsinogen </a:t>
            </a:r>
            <a:r>
              <a:rPr lang="en" dirty="0">
                <a:latin typeface="Palatino Linotype" pitchFamily="18" charset="0"/>
              </a:rPr>
              <a:t>and finally intrinsic factor decreases.</a:t>
            </a:r>
          </a:p>
          <a:p>
            <a:pPr marL="285750" indent="-285750">
              <a:lnSpc>
                <a:spcPct val="150000"/>
              </a:lnSpc>
              <a:buFont typeface="Wingdings" pitchFamily="2" charset="2"/>
              <a:buChar char="v"/>
            </a:pPr>
            <a:r>
              <a:rPr lang="en" dirty="0" err="1">
                <a:latin typeface="Palatino Linotype" pitchFamily="18" charset="0"/>
              </a:rPr>
              <a:t>Autoimmunity </a:t>
            </a:r>
            <a:r>
              <a:rPr lang="en" dirty="0">
                <a:latin typeface="Palatino Linotype" pitchFamily="18" charset="0"/>
              </a:rPr>
              <a:t>is the dominant mechanism in the development of the disease</a:t>
            </a:r>
          </a:p>
          <a:p>
            <a:pPr marL="285750" indent="-285750">
              <a:lnSpc>
                <a:spcPct val="150000"/>
              </a:lnSpc>
              <a:buFont typeface="Wingdings" pitchFamily="2" charset="2"/>
              <a:buChar char="v"/>
            </a:pPr>
            <a:r>
              <a:rPr lang="en" dirty="0" err="1">
                <a:latin typeface="Palatino Linotype" pitchFamily="18" charset="0"/>
              </a:rPr>
              <a:t>Pernicious </a:t>
            </a:r>
            <a:r>
              <a:rPr lang="en" dirty="0">
                <a:latin typeface="Palatino Linotype" pitchFamily="18" charset="0"/>
              </a:rPr>
              <a:t>anemia + normal </a:t>
            </a:r>
            <a:r>
              <a:rPr lang="en" dirty="0" err="1">
                <a:latin typeface="Palatino Linotype" pitchFamily="18" charset="0"/>
              </a:rPr>
              <a:t>antrum </a:t>
            </a:r>
            <a:r>
              <a:rPr lang="en" dirty="0">
                <a:latin typeface="Palatino Linotype" pitchFamily="18" charset="0"/>
              </a:rPr>
              <a:t>- </a:t>
            </a:r>
            <a:r>
              <a:rPr lang="en" dirty="0" err="1">
                <a:latin typeface="Palatino Linotype" pitchFamily="18" charset="0"/>
              </a:rPr>
              <a:t>autoimmune </a:t>
            </a:r>
            <a:r>
              <a:rPr lang="en" dirty="0">
                <a:latin typeface="Palatino Linotype" pitchFamily="18" charset="0"/>
              </a:rPr>
              <a:t>form of the disease</a:t>
            </a:r>
          </a:p>
          <a:p>
            <a:pPr marL="285750" indent="-285750">
              <a:lnSpc>
                <a:spcPct val="150000"/>
              </a:lnSpc>
              <a:buFont typeface="Wingdings" pitchFamily="2" charset="2"/>
              <a:buChar char="v"/>
            </a:pPr>
            <a:r>
              <a:rPr lang="en" dirty="0" err="1">
                <a:latin typeface="Palatino Linotype" pitchFamily="18" charset="0"/>
              </a:rPr>
              <a:t>Pernicious </a:t>
            </a:r>
            <a:r>
              <a:rPr lang="en" dirty="0">
                <a:latin typeface="Palatino Linotype" pitchFamily="18" charset="0"/>
              </a:rPr>
              <a:t>anemia + </a:t>
            </a:r>
            <a:r>
              <a:rPr lang="en" dirty="0" err="1">
                <a:latin typeface="Palatino Linotype" pitchFamily="18" charset="0"/>
              </a:rPr>
              <a:t>hyperemic</a:t>
            </a:r>
            <a:r>
              <a:rPr lang="en" dirty="0">
                <a:latin typeface="Palatino Linotype" pitchFamily="18" charset="0"/>
              </a:rPr>
              <a:t> </a:t>
            </a:r>
            <a:r>
              <a:rPr lang="en" dirty="0" err="1">
                <a:latin typeface="Palatino Linotype" pitchFamily="18" charset="0"/>
              </a:rPr>
              <a:t>antrum </a:t>
            </a:r>
            <a:r>
              <a:rPr lang="en" dirty="0">
                <a:latin typeface="Palatino Linotype" pitchFamily="18" charset="0"/>
              </a:rPr>
              <a:t>- HBP infection</a:t>
            </a:r>
          </a:p>
        </p:txBody>
      </p:sp>
    </p:spTree>
    <p:extLst>
      <p:ext uri="{BB962C8B-B14F-4D97-AF65-F5344CB8AC3E}">
        <p14:creationId xmlns="" xmlns:p14="http://schemas.microsoft.com/office/powerpoint/2010/main" val="85469381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0"/>
            <a:ext cx="8686800" cy="6647974"/>
          </a:xfrm>
          <a:prstGeom prst="rect">
            <a:avLst/>
          </a:prstGeom>
          <a:noFill/>
        </p:spPr>
        <p:txBody>
          <a:bodyPr wrap="square" rtlCol="0">
            <a:spAutoFit/>
          </a:bodyPr>
          <a:lstStyle/>
          <a:p>
            <a:pPr>
              <a:lnSpc>
                <a:spcPct val="150000"/>
              </a:lnSpc>
            </a:pPr>
            <a:r>
              <a:rPr lang="en" sz="1600" b="1" dirty="0" err="1">
                <a:solidFill>
                  <a:srgbClr val="FF0000"/>
                </a:solidFill>
                <a:latin typeface="Palatino Linotype" pitchFamily="18" charset="0"/>
              </a:rPr>
              <a:t>Hypertrophic</a:t>
            </a:r>
            <a:r>
              <a:rPr lang="en" sz="1600" b="1" dirty="0">
                <a:solidFill>
                  <a:srgbClr val="FF0000"/>
                </a:solidFill>
                <a:latin typeface="Palatino Linotype" pitchFamily="18" charset="0"/>
              </a:rPr>
              <a:t> </a:t>
            </a:r>
            <a:r>
              <a:rPr lang="en" sz="1600" b="1" dirty="0" err="1">
                <a:solidFill>
                  <a:srgbClr val="FF0000"/>
                </a:solidFill>
                <a:latin typeface="Palatino Linotype" pitchFamily="18" charset="0"/>
              </a:rPr>
              <a:t>gastropathy</a:t>
            </a:r>
            <a:endParaRPr lang="x-none" sz="1600" b="1" dirty="0">
              <a:solidFill>
                <a:srgbClr val="FF0000"/>
              </a:solidFill>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Thickening of the folds of the stomach </a:t>
            </a:r>
            <a:r>
              <a:rPr lang="en" sz="1600" dirty="0" err="1">
                <a:latin typeface="Palatino Linotype" pitchFamily="18" charset="0"/>
              </a:rPr>
              <a:t>lining</a:t>
            </a:r>
            <a:endParaRPr lang="x-none" sz="1600" dirty="0">
              <a:latin typeface="Palatino Linotype" pitchFamily="18" charset="0"/>
            </a:endParaRPr>
          </a:p>
          <a:p>
            <a:pPr>
              <a:lnSpc>
                <a:spcPct val="150000"/>
              </a:lnSpc>
            </a:pPr>
            <a:endParaRPr lang="x-none" sz="1600" dirty="0">
              <a:latin typeface="Palatino Linotype" pitchFamily="18" charset="0"/>
            </a:endParaRPr>
          </a:p>
          <a:p>
            <a:pPr>
              <a:lnSpc>
                <a:spcPct val="150000"/>
              </a:lnSpc>
            </a:pPr>
            <a:r>
              <a:rPr lang="en" sz="1600" b="1" dirty="0" err="1">
                <a:solidFill>
                  <a:srgbClr val="FF0000"/>
                </a:solidFill>
                <a:latin typeface="Palatino Linotype" pitchFamily="18" charset="0"/>
              </a:rPr>
              <a:t>Menetrier's </a:t>
            </a:r>
            <a:r>
              <a:rPr lang="en" sz="1600" b="1" dirty="0">
                <a:solidFill>
                  <a:srgbClr val="FF0000"/>
                </a:solidFill>
                <a:latin typeface="Palatino Linotype" pitchFamily="18" charset="0"/>
              </a:rPr>
              <a:t>disease</a:t>
            </a:r>
          </a:p>
          <a:p>
            <a:pPr marL="285750" indent="-285750">
              <a:lnSpc>
                <a:spcPct val="150000"/>
              </a:lnSpc>
              <a:buFont typeface="Wingdings" pitchFamily="2" charset="2"/>
              <a:buChar char="v"/>
            </a:pPr>
            <a:r>
              <a:rPr lang="en" sz="1600" dirty="0" err="1">
                <a:latin typeface="Palatino Linotype" pitchFamily="18" charset="0"/>
              </a:rPr>
              <a:t>Pathogenesis </a:t>
            </a:r>
            <a:r>
              <a:rPr lang="en" sz="1600" dirty="0">
                <a:latin typeface="Palatino Linotype" pitchFamily="18" charset="0"/>
              </a:rPr>
              <a:t>- unclear, CMV infection in children (increased expression </a:t>
            </a:r>
            <a:r>
              <a:rPr lang="en" sz="1600" dirty="0" err="1">
                <a:latin typeface="Palatino Linotype" pitchFamily="18" charset="0"/>
              </a:rPr>
              <a:t>of transforming </a:t>
            </a:r>
            <a:r>
              <a:rPr lang="en" sz="1600" dirty="0">
                <a:latin typeface="Palatino Linotype" pitchFamily="18" charset="0"/>
              </a:rPr>
              <a:t>growth factor-TGF- α )</a:t>
            </a:r>
          </a:p>
          <a:p>
            <a:pPr marL="285750" indent="-285750">
              <a:lnSpc>
                <a:spcPct val="150000"/>
              </a:lnSpc>
              <a:buFont typeface="Wingdings" pitchFamily="2" charset="2"/>
              <a:buChar char="v"/>
            </a:pPr>
            <a:r>
              <a:rPr lang="en" sz="1600" dirty="0">
                <a:latin typeface="Palatino Linotype" pitchFamily="18" charset="0"/>
              </a:rPr>
              <a:t>TGF- α in the stomach: cell renewal, inhibition of acid secretion, </a:t>
            </a:r>
            <a:r>
              <a:rPr lang="en" sz="1600" dirty="0" err="1">
                <a:latin typeface="Palatino Linotype" pitchFamily="18" charset="0"/>
              </a:rPr>
              <a:t>cytoprotection</a:t>
            </a: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Histologically, large </a:t>
            </a:r>
            <a:r>
              <a:rPr lang="en" sz="1600" dirty="0" err="1">
                <a:latin typeface="Palatino Linotype" pitchFamily="18" charset="0"/>
              </a:rPr>
              <a:t>mucosal </a:t>
            </a:r>
            <a:r>
              <a:rPr lang="en" sz="1600" dirty="0">
                <a:latin typeface="Palatino Linotype" pitchFamily="18" charset="0"/>
              </a:rPr>
              <a:t>folds in </a:t>
            </a:r>
            <a:r>
              <a:rPr lang="en" sz="1600" dirty="0" err="1">
                <a:latin typeface="Palatino Linotype" pitchFamily="18" charset="0"/>
              </a:rPr>
              <a:t>the fundus </a:t>
            </a:r>
            <a:r>
              <a:rPr lang="en" sz="1600" dirty="0">
                <a:latin typeface="Palatino Linotype" pitchFamily="18" charset="0"/>
              </a:rPr>
              <a:t>and corpus (large curvature),</a:t>
            </a:r>
          </a:p>
          <a:p>
            <a:pPr>
              <a:lnSpc>
                <a:spcPct val="150000"/>
              </a:lnSpc>
            </a:pPr>
            <a:r>
              <a:rPr lang="en" sz="1600" dirty="0" err="1">
                <a:latin typeface="Palatino Linotype" pitchFamily="18" charset="0"/>
              </a:rPr>
              <a:t>elongated </a:t>
            </a:r>
            <a:r>
              <a:rPr lang="en" sz="1600" dirty="0">
                <a:latin typeface="Palatino Linotype" pitchFamily="18" charset="0"/>
              </a:rPr>
              <a:t>and </a:t>
            </a:r>
            <a:r>
              <a:rPr lang="en" sz="1600" dirty="0" err="1">
                <a:latin typeface="Palatino Linotype" pitchFamily="18" charset="0"/>
              </a:rPr>
              <a:t>tortuous</a:t>
            </a:r>
            <a:r>
              <a:rPr lang="en" sz="1600" dirty="0">
                <a:latin typeface="Palatino Linotype" pitchFamily="18" charset="0"/>
              </a:rPr>
              <a:t> </a:t>
            </a:r>
            <a:r>
              <a:rPr lang="en" sz="1600" dirty="0" err="1">
                <a:latin typeface="Palatino Linotype" pitchFamily="18" charset="0"/>
              </a:rPr>
              <a:t>foveolae </a:t>
            </a:r>
            <a:r>
              <a:rPr lang="en" sz="1600" dirty="0">
                <a:latin typeface="Palatino Linotype" pitchFamily="18" charset="0"/>
              </a:rPr>
              <a:t>with </a:t>
            </a:r>
            <a:r>
              <a:rPr lang="en" sz="1600" dirty="0" err="1">
                <a:latin typeface="Palatino Linotype" pitchFamily="18" charset="0"/>
              </a:rPr>
              <a:t>cystic </a:t>
            </a:r>
            <a:r>
              <a:rPr lang="en" sz="1600" dirty="0">
                <a:latin typeface="Palatino Linotype" pitchFamily="18" charset="0"/>
              </a:rPr>
              <a:t>extensions that </a:t>
            </a:r>
            <a:r>
              <a:rPr lang="en" sz="1600" dirty="0" err="1">
                <a:latin typeface="Palatino Linotype" pitchFamily="18" charset="0"/>
              </a:rPr>
              <a:t>penetrate </a:t>
            </a:r>
            <a:r>
              <a:rPr lang="en" sz="1600" dirty="0">
                <a:latin typeface="Palatino Linotype" pitchFamily="18" charset="0"/>
              </a:rPr>
              <a:t>through </a:t>
            </a:r>
            <a:r>
              <a:rPr lang="en" sz="1600" dirty="0" err="1">
                <a:latin typeface="Palatino Linotype" pitchFamily="18" charset="0"/>
              </a:rPr>
              <a:t>the muscularis</a:t>
            </a:r>
            <a:r>
              <a:rPr lang="en" sz="1600" dirty="0">
                <a:latin typeface="Palatino Linotype" pitchFamily="18" charset="0"/>
              </a:rPr>
              <a:t> </a:t>
            </a:r>
            <a:r>
              <a:rPr lang="en" sz="1600" dirty="0" err="1">
                <a:latin typeface="Palatino Linotype" pitchFamily="18" charset="0"/>
              </a:rPr>
              <a:t>mucosa </a:t>
            </a:r>
            <a:r>
              <a:rPr lang="en" sz="1600" dirty="0">
                <a:latin typeface="Palatino Linotype" pitchFamily="18" charset="0"/>
              </a:rPr>
              <a:t>in </a:t>
            </a:r>
            <a:r>
              <a:rPr lang="en" sz="1600" dirty="0" err="1">
                <a:latin typeface="Palatino Linotype" pitchFamily="18" charset="0"/>
              </a:rPr>
              <a:t>submucosa </a:t>
            </a:r>
            <a:r>
              <a:rPr lang="en" sz="1600" dirty="0">
                <a:latin typeface="Palatino Linotype" pitchFamily="18" charset="0"/>
              </a:rPr>
              <a:t>, lamina </a:t>
            </a:r>
            <a:r>
              <a:rPr lang="en" sz="1600" dirty="0" err="1">
                <a:latin typeface="Palatino Linotype" pitchFamily="18" charset="0"/>
              </a:rPr>
              <a:t>propria</a:t>
            </a:r>
            <a:r>
              <a:rPr lang="en" sz="1600" dirty="0">
                <a:latin typeface="Palatino Linotype" pitchFamily="18" charset="0"/>
              </a:rPr>
              <a:t> </a:t>
            </a:r>
            <a:r>
              <a:rPr lang="en" sz="1600" dirty="0" err="1">
                <a:latin typeface="Palatino Linotype" pitchFamily="18" charset="0"/>
              </a:rPr>
              <a:t>edematous </a:t>
            </a:r>
            <a:r>
              <a:rPr lang="en" sz="1600" dirty="0">
                <a:latin typeface="Palatino Linotype" pitchFamily="18" charset="0"/>
              </a:rPr>
              <a:t>, multiplied </a:t>
            </a:r>
            <a:r>
              <a:rPr lang="en" sz="1600" dirty="0" err="1">
                <a:latin typeface="Palatino Linotype" pitchFamily="18" charset="0"/>
              </a:rPr>
              <a:t>fibroblasts </a:t>
            </a:r>
            <a:r>
              <a:rPr lang="en" sz="1600" dirty="0">
                <a:latin typeface="Palatino Linotype" pitchFamily="18" charset="0"/>
              </a:rPr>
              <a:t>and a lot of </a:t>
            </a:r>
            <a:r>
              <a:rPr lang="en" sz="1600" dirty="0" err="1">
                <a:latin typeface="Palatino Linotype" pitchFamily="18" charset="0"/>
              </a:rPr>
              <a:t>eosinophilic </a:t>
            </a:r>
            <a:r>
              <a:rPr lang="en" sz="1600" dirty="0">
                <a:latin typeface="Palatino Linotype" pitchFamily="18" charset="0"/>
              </a:rPr>
              <a:t>leukocytes and </a:t>
            </a:r>
            <a:r>
              <a:rPr lang="en" sz="1600" dirty="0" err="1">
                <a:latin typeface="Palatino Linotype" pitchFamily="18" charset="0"/>
              </a:rPr>
              <a:t>mononuclear </a:t>
            </a:r>
            <a:r>
              <a:rPr lang="en" sz="1600" dirty="0">
                <a:latin typeface="Palatino Linotype" pitchFamily="18" charset="0"/>
              </a:rPr>
              <a:t>cells</a:t>
            </a:r>
          </a:p>
          <a:p>
            <a:pPr marL="285750" indent="-285750">
              <a:lnSpc>
                <a:spcPct val="150000"/>
              </a:lnSpc>
              <a:buFont typeface="Wingdings" pitchFamily="2" charset="2"/>
              <a:buChar char="v"/>
            </a:pPr>
            <a:r>
              <a:rPr lang="en" sz="1600" dirty="0">
                <a:latin typeface="Palatino Linotype" pitchFamily="18" charset="0"/>
              </a:rPr>
              <a:t>Atrophy </a:t>
            </a:r>
            <a:r>
              <a:rPr lang="en" sz="1600" dirty="0" err="1">
                <a:latin typeface="Palatino Linotype" pitchFamily="18" charset="0"/>
              </a:rPr>
              <a:t>of parietal </a:t>
            </a:r>
            <a:r>
              <a:rPr lang="en" sz="1600" dirty="0">
                <a:latin typeface="Palatino Linotype" pitchFamily="18" charset="0"/>
              </a:rPr>
              <a:t>and main cells</a:t>
            </a:r>
          </a:p>
          <a:p>
            <a:pPr marL="285750" indent="-285750">
              <a:lnSpc>
                <a:spcPct val="150000"/>
              </a:lnSpc>
              <a:buFont typeface="Wingdings" pitchFamily="2" charset="2"/>
              <a:buChar char="v"/>
            </a:pPr>
            <a:r>
              <a:rPr lang="en" sz="1600" dirty="0">
                <a:latin typeface="Palatino Linotype" pitchFamily="18" charset="0"/>
              </a:rPr>
              <a:t>About 50 years of age</a:t>
            </a:r>
          </a:p>
          <a:p>
            <a:pPr marL="285750" indent="-285750">
              <a:lnSpc>
                <a:spcPct val="150000"/>
              </a:lnSpc>
              <a:buFont typeface="Wingdings" pitchFamily="2" charset="2"/>
              <a:buChar char="v"/>
            </a:pPr>
            <a:r>
              <a:rPr lang="en" sz="1600" dirty="0">
                <a:latin typeface="Palatino Linotype" pitchFamily="18" charset="0"/>
              </a:rPr>
              <a:t>More common in men</a:t>
            </a:r>
          </a:p>
          <a:p>
            <a:pPr marL="285750" indent="-285750">
              <a:lnSpc>
                <a:spcPct val="150000"/>
              </a:lnSpc>
              <a:buFont typeface="Wingdings" pitchFamily="2" charset="2"/>
              <a:buChar char="v"/>
            </a:pPr>
            <a:r>
              <a:rPr lang="en" sz="1600" dirty="0">
                <a:latin typeface="Palatino Linotype" pitchFamily="18" charset="0"/>
              </a:rPr>
              <a:t>Familial </a:t>
            </a:r>
            <a:r>
              <a:rPr lang="en" sz="1600" dirty="0" err="1">
                <a:latin typeface="Palatino Linotype" pitchFamily="18" charset="0"/>
              </a:rPr>
              <a:t>predisposition</a:t>
            </a: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Pain in </a:t>
            </a:r>
            <a:r>
              <a:rPr lang="en" sz="1600" dirty="0" err="1">
                <a:latin typeface="Palatino Linotype" pitchFamily="18" charset="0"/>
              </a:rPr>
              <a:t>the epigastrium </a:t>
            </a:r>
            <a:r>
              <a:rPr lang="en" sz="1600" dirty="0">
                <a:latin typeface="Palatino Linotype" pitchFamily="18" charset="0"/>
              </a:rPr>
              <a:t>, diarrhea, weight loss, generalized </a:t>
            </a:r>
            <a:r>
              <a:rPr lang="en" sz="1600" dirty="0" err="1">
                <a:latin typeface="Palatino Linotype" pitchFamily="18" charset="0"/>
              </a:rPr>
              <a:t>edema </a:t>
            </a:r>
            <a:r>
              <a:rPr lang="en" sz="1600" dirty="0">
                <a:latin typeface="Palatino Linotype" pitchFamily="18" charset="0"/>
              </a:rPr>
              <a:t>, </a:t>
            </a:r>
            <a:r>
              <a:rPr lang="en" sz="1600" dirty="0" err="1">
                <a:latin typeface="Palatino Linotype" pitchFamily="18" charset="0"/>
              </a:rPr>
              <a:t>anasarca </a:t>
            </a:r>
            <a:r>
              <a:rPr lang="en" sz="1600" dirty="0">
                <a:latin typeface="Palatino Linotype" pitchFamily="18" charset="0"/>
              </a:rPr>
              <a:t>(sometimes in the first manifestation of the disease) and anemia</a:t>
            </a:r>
          </a:p>
          <a:p>
            <a:endParaRPr lang="x-none" dirty="0"/>
          </a:p>
        </p:txBody>
      </p:sp>
    </p:spTree>
    <p:extLst>
      <p:ext uri="{BB962C8B-B14F-4D97-AF65-F5344CB8AC3E}">
        <p14:creationId xmlns="" xmlns:p14="http://schemas.microsoft.com/office/powerpoint/2010/main" val="301503954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1" y="381000"/>
            <a:ext cx="8686800" cy="4620432"/>
          </a:xfrm>
          <a:prstGeom prst="rect">
            <a:avLst/>
          </a:prstGeom>
          <a:noFill/>
        </p:spPr>
        <p:txBody>
          <a:bodyPr wrap="square" rtlCol="0">
            <a:spAutoFit/>
          </a:bodyPr>
          <a:lstStyle/>
          <a:p>
            <a:pPr>
              <a:lnSpc>
                <a:spcPct val="150000"/>
              </a:lnSpc>
            </a:pPr>
            <a:r>
              <a:rPr lang="en" b="1" dirty="0">
                <a:latin typeface="Palatino Linotype" pitchFamily="18" charset="0"/>
              </a:rPr>
              <a:t>Laboratory:</a:t>
            </a:r>
          </a:p>
          <a:p>
            <a:pPr marL="285750" indent="-285750">
              <a:lnSpc>
                <a:spcPct val="150000"/>
              </a:lnSpc>
              <a:buFont typeface="Wingdings" pitchFamily="2" charset="2"/>
              <a:buChar char="v"/>
            </a:pPr>
            <a:r>
              <a:rPr lang="en" dirty="0">
                <a:latin typeface="Palatino Linotype" pitchFamily="18" charset="0"/>
              </a:rPr>
              <a:t>Anemia, </a:t>
            </a:r>
            <a:r>
              <a:rPr lang="en" dirty="0" err="1">
                <a:latin typeface="Palatino Linotype" pitchFamily="18" charset="0"/>
              </a:rPr>
              <a:t>hypoalbuminemia </a:t>
            </a:r>
            <a:r>
              <a:rPr lang="en" dirty="0">
                <a:latin typeface="Palatino Linotype" pitchFamily="18" charset="0"/>
              </a:rPr>
              <a:t>, </a:t>
            </a:r>
            <a:r>
              <a:rPr lang="en" dirty="0" err="1">
                <a:latin typeface="Palatino Linotype" pitchFamily="18" charset="0"/>
              </a:rPr>
              <a:t>hypoproteinemia </a:t>
            </a:r>
            <a:r>
              <a:rPr lang="en" dirty="0">
                <a:latin typeface="Palatino Linotype" pitchFamily="18" charset="0"/>
              </a:rPr>
              <a:t>, </a:t>
            </a:r>
            <a:r>
              <a:rPr lang="en" dirty="0" err="1">
                <a:latin typeface="Palatino Linotype" pitchFamily="18" charset="0"/>
              </a:rPr>
              <a:t>hypochloremia </a:t>
            </a:r>
            <a:r>
              <a:rPr lang="en" dirty="0">
                <a:latin typeface="Palatino Linotype" pitchFamily="18" charset="0"/>
              </a:rPr>
              <a:t>, reduced acid secretion ( &lt; 10 </a:t>
            </a:r>
            <a:r>
              <a:rPr lang="en" dirty="0" err="1">
                <a:latin typeface="Palatino Linotype" pitchFamily="18" charset="0"/>
              </a:rPr>
              <a:t>mmol </a:t>
            </a:r>
            <a:r>
              <a:rPr lang="en" dirty="0">
                <a:latin typeface="Palatino Linotype" pitchFamily="18" charset="0"/>
              </a:rPr>
              <a:t>/h)</a:t>
            </a:r>
          </a:p>
          <a:p>
            <a:pPr marL="285750" indent="-285750">
              <a:lnSpc>
                <a:spcPct val="150000"/>
              </a:lnSpc>
              <a:buFont typeface="Wingdings" pitchFamily="2" charset="2"/>
              <a:buChar char="v"/>
            </a:pPr>
            <a:r>
              <a:rPr lang="en" dirty="0">
                <a:latin typeface="Palatino Linotype" pitchFamily="18" charset="0"/>
              </a:rPr>
              <a:t>X-ray </a:t>
            </a:r>
            <a:r>
              <a:rPr lang="en" dirty="0" err="1">
                <a:latin typeface="Palatino Linotype" pitchFamily="18" charset="0"/>
              </a:rPr>
              <a:t>of the gastroduodenum </a:t>
            </a:r>
            <a:r>
              <a:rPr lang="en" dirty="0">
                <a:latin typeface="Palatino Linotype" pitchFamily="18" charset="0"/>
              </a:rPr>
              <a:t>: enlarged, </a:t>
            </a:r>
            <a:r>
              <a:rPr lang="en" dirty="0" err="1">
                <a:latin typeface="Palatino Linotype" pitchFamily="18" charset="0"/>
              </a:rPr>
              <a:t>nodular </a:t>
            </a:r>
            <a:r>
              <a:rPr lang="en" dirty="0">
                <a:latin typeface="Palatino Linotype" pitchFamily="18" charset="0"/>
              </a:rPr>
              <a:t>, </a:t>
            </a:r>
            <a:r>
              <a:rPr lang="en" dirty="0" err="1">
                <a:latin typeface="Palatino Linotype" pitchFamily="18" charset="0"/>
              </a:rPr>
              <a:t>tortuous</a:t>
            </a:r>
            <a:r>
              <a:rPr lang="en" dirty="0">
                <a:latin typeface="Palatino Linotype" pitchFamily="18" charset="0"/>
              </a:rPr>
              <a:t> </a:t>
            </a:r>
            <a:r>
              <a:rPr lang="en" dirty="0" err="1">
                <a:latin typeface="Palatino Linotype" pitchFamily="18" charset="0"/>
              </a:rPr>
              <a:t>mucous </a:t>
            </a:r>
            <a:r>
              <a:rPr lang="en" dirty="0">
                <a:latin typeface="Palatino Linotype" pitchFamily="18" charset="0"/>
              </a:rPr>
              <a:t>folds, the size of which forms </a:t>
            </a:r>
            <a:r>
              <a:rPr lang="en" dirty="0" err="1">
                <a:latin typeface="Palatino Linotype" pitchFamily="18" charset="0"/>
              </a:rPr>
              <a:t>craters </a:t>
            </a:r>
            <a:r>
              <a:rPr lang="en" dirty="0">
                <a:latin typeface="Palatino Linotype" pitchFamily="18" charset="0"/>
              </a:rPr>
              <a:t>between the folds filled with barium</a:t>
            </a:r>
          </a:p>
          <a:p>
            <a:pPr marL="285750" indent="-285750">
              <a:lnSpc>
                <a:spcPct val="150000"/>
              </a:lnSpc>
              <a:buFont typeface="Wingdings" pitchFamily="2" charset="2"/>
              <a:buChar char="v"/>
            </a:pPr>
            <a:r>
              <a:rPr lang="en" dirty="0" err="1">
                <a:latin typeface="Palatino Linotype" pitchFamily="18" charset="0"/>
              </a:rPr>
              <a:t>Endoscopic </a:t>
            </a:r>
            <a:r>
              <a:rPr lang="en" dirty="0">
                <a:latin typeface="Palatino Linotype" pitchFamily="18" charset="0"/>
              </a:rPr>
              <a:t>- large </a:t>
            </a:r>
            <a:r>
              <a:rPr lang="en" dirty="0" err="1">
                <a:latin typeface="Palatino Linotype" pitchFamily="18" charset="0"/>
              </a:rPr>
              <a:t>mucosal </a:t>
            </a:r>
            <a:r>
              <a:rPr lang="en" dirty="0">
                <a:latin typeface="Palatino Linotype" pitchFamily="18" charset="0"/>
              </a:rPr>
              <a:t>folds, erosions and </a:t>
            </a:r>
            <a:r>
              <a:rPr lang="en" dirty="0" err="1">
                <a:latin typeface="Palatino Linotype" pitchFamily="18" charset="0"/>
              </a:rPr>
              <a:t>ulcerations</a:t>
            </a:r>
            <a:endParaRPr lang="x-none" dirty="0">
              <a:latin typeface="Palatino Linotype" pitchFamily="18" charset="0"/>
            </a:endParaRPr>
          </a:p>
          <a:p>
            <a:pPr marL="285750" indent="-285750">
              <a:lnSpc>
                <a:spcPct val="150000"/>
              </a:lnSpc>
              <a:buFont typeface="Wingdings" pitchFamily="2" charset="2"/>
              <a:buChar char="v"/>
            </a:pPr>
            <a:endParaRPr lang="x-none" dirty="0">
              <a:latin typeface="Palatino Linotype" pitchFamily="18" charset="0"/>
            </a:endParaRPr>
          </a:p>
          <a:p>
            <a:pPr>
              <a:lnSpc>
                <a:spcPct val="150000"/>
              </a:lnSpc>
            </a:pPr>
            <a:r>
              <a:rPr lang="en" b="1" dirty="0">
                <a:latin typeface="Palatino Linotype" pitchFamily="18" charset="0"/>
              </a:rPr>
              <a:t>Therapy:</a:t>
            </a:r>
          </a:p>
          <a:p>
            <a:pPr marL="285750" indent="-285750">
              <a:lnSpc>
                <a:spcPct val="150000"/>
              </a:lnSpc>
              <a:buFont typeface="Wingdings" pitchFamily="2" charset="2"/>
              <a:buChar char="v"/>
            </a:pPr>
            <a:r>
              <a:rPr lang="en" dirty="0">
                <a:latin typeface="Palatino Linotype" pitchFamily="18" charset="0"/>
              </a:rPr>
              <a:t>Albumin compensation</a:t>
            </a:r>
          </a:p>
          <a:p>
            <a:pPr marL="285750" indent="-285750">
              <a:lnSpc>
                <a:spcPct val="150000"/>
              </a:lnSpc>
              <a:buFont typeface="Wingdings" pitchFamily="2" charset="2"/>
              <a:buChar char="v"/>
            </a:pPr>
            <a:r>
              <a:rPr lang="en" dirty="0" err="1">
                <a:latin typeface="Palatino Linotype" pitchFamily="18" charset="0"/>
              </a:rPr>
              <a:t>Antiulcer </a:t>
            </a:r>
            <a:r>
              <a:rPr lang="en" dirty="0">
                <a:latin typeface="Palatino Linotype" pitchFamily="18" charset="0"/>
              </a:rPr>
              <a:t>therapy</a:t>
            </a:r>
          </a:p>
          <a:p>
            <a:pPr marL="285750" indent="-285750">
              <a:lnSpc>
                <a:spcPct val="150000"/>
              </a:lnSpc>
              <a:buFont typeface="Wingdings" pitchFamily="2" charset="2"/>
              <a:buChar char="v"/>
            </a:pPr>
            <a:r>
              <a:rPr lang="en" dirty="0">
                <a:latin typeface="Palatino Linotype" pitchFamily="18" charset="0"/>
              </a:rPr>
              <a:t>Surgical therapy ( </a:t>
            </a:r>
            <a:r>
              <a:rPr lang="en" dirty="0" err="1">
                <a:latin typeface="Palatino Linotype" pitchFamily="18" charset="0"/>
              </a:rPr>
              <a:t>persistent </a:t>
            </a:r>
            <a:r>
              <a:rPr lang="en" dirty="0">
                <a:latin typeface="Palatino Linotype" pitchFamily="18" charset="0"/>
              </a:rPr>
              <a:t>symptoms and severe </a:t>
            </a:r>
            <a:r>
              <a:rPr lang="en" dirty="0" err="1">
                <a:latin typeface="Palatino Linotype" pitchFamily="18" charset="0"/>
              </a:rPr>
              <a:t>hypoalbuminemia </a:t>
            </a:r>
            <a:r>
              <a:rPr lang="en" dirty="0">
                <a:latin typeface="Palatino Linotype" pitchFamily="18" charset="0"/>
              </a:rPr>
              <a:t>)</a:t>
            </a:r>
          </a:p>
        </p:txBody>
      </p:sp>
    </p:spTree>
    <p:extLst>
      <p:ext uri="{BB962C8B-B14F-4D97-AF65-F5344CB8AC3E}">
        <p14:creationId xmlns="" xmlns:p14="http://schemas.microsoft.com/office/powerpoint/2010/main" val="88277581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 sz="3200" b="1" dirty="0">
                <a:latin typeface="Palatino Linotype" pitchFamily="18" charset="0"/>
              </a:rPr>
              <a:t>ULCER DISEASE </a:t>
            </a:r>
            <a:r>
              <a:rPr lang="x-none" sz="3200" b="1" dirty="0">
                <a:latin typeface="Palatino Linotype" pitchFamily="18" charset="0"/>
              </a:rPr>
              <a:t/>
            </a:r>
            <a:br>
              <a:rPr lang="x-none" sz="3200" b="1" dirty="0">
                <a:latin typeface="Palatino Linotype" pitchFamily="18" charset="0"/>
              </a:rPr>
            </a:br>
            <a:r>
              <a:rPr lang="en" sz="3200" b="1" dirty="0">
                <a:latin typeface="Palatino Linotype" pitchFamily="18" charset="0"/>
              </a:rPr>
              <a:t>DUODENAL ULCER - </a:t>
            </a:r>
            <a:r>
              <a:rPr lang="en" sz="3200" b="1" dirty="0" err="1">
                <a:latin typeface="Palatino Linotype" pitchFamily="18" charset="0"/>
              </a:rPr>
              <a:t>Ulcer</a:t>
            </a:r>
            <a:r>
              <a:rPr lang="en" sz="3200" b="1" dirty="0">
                <a:latin typeface="Palatino Linotype" pitchFamily="18" charset="0"/>
              </a:rPr>
              <a:t> </a:t>
            </a:r>
            <a:r>
              <a:rPr lang="en" sz="3200" b="1" dirty="0" err="1">
                <a:latin typeface="Palatino Linotype" pitchFamily="18" charset="0"/>
              </a:rPr>
              <a:t>duodenum</a:t>
            </a:r>
            <a:r>
              <a:rPr lang="en" sz="3200" b="1" dirty="0">
                <a:latin typeface="Palatino Linotype" pitchFamily="18" charset="0"/>
              </a:rPr>
              <a:t> </a:t>
            </a:r>
            <a:r>
              <a:rPr lang="x-none" sz="3200" b="1" dirty="0">
                <a:latin typeface="Palatino Linotype" pitchFamily="18" charset="0"/>
              </a:rPr>
              <a:t/>
            </a:r>
            <a:br>
              <a:rPr lang="x-none" sz="3200" b="1" dirty="0">
                <a:latin typeface="Palatino Linotype" pitchFamily="18" charset="0"/>
              </a:rPr>
            </a:br>
            <a:r>
              <a:rPr lang="en" sz="3200" b="1" dirty="0">
                <a:latin typeface="Palatino Linotype" pitchFamily="18" charset="0"/>
              </a:rPr>
              <a:t>STOMACH ULCER - </a:t>
            </a:r>
            <a:r>
              <a:rPr lang="en" sz="3200" b="1" dirty="0" err="1">
                <a:latin typeface="Palatino Linotype" pitchFamily="18" charset="0"/>
              </a:rPr>
              <a:t>Ulcer</a:t>
            </a:r>
            <a:r>
              <a:rPr lang="en" sz="3200" b="1" dirty="0">
                <a:latin typeface="Palatino Linotype" pitchFamily="18" charset="0"/>
              </a:rPr>
              <a:t> </a:t>
            </a:r>
            <a:r>
              <a:rPr lang="en" sz="3200" b="1" dirty="0" err="1">
                <a:latin typeface="Palatino Linotype" pitchFamily="18" charset="0"/>
              </a:rPr>
              <a:t>ventricles</a:t>
            </a:r>
            <a:r>
              <a:rPr lang="x-none" sz="3200" b="1" dirty="0">
                <a:latin typeface="Palatino Linotype" pitchFamily="18" charset="0"/>
              </a:rPr>
              <a:t/>
            </a:r>
            <a:br>
              <a:rPr lang="x-none" sz="3200" b="1" dirty="0">
                <a:latin typeface="Palatino Linotype" pitchFamily="18" charset="0"/>
              </a:rPr>
            </a:br>
            <a:endParaRPr lang="x-none" sz="3200" b="1" dirty="0">
              <a:latin typeface="Palatino Linotype"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282700" y="762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247122906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36216" y="152723"/>
            <a:ext cx="7543800" cy="1116037"/>
          </a:xfrm>
          <a:prstGeom prst="rect">
            <a:avLst/>
          </a:prstGeom>
        </p:spPr>
        <p:txBody>
          <a:bodyPr/>
          <a:lstStyle/>
          <a:p>
            <a:pPr algn="ctr">
              <a:defRPr/>
            </a:pPr>
            <a:r>
              <a:rPr lang="en" sz="2800" b="1" dirty="0">
                <a:ln w="12700">
                  <a:solidFill>
                    <a:schemeClr val="tx2">
                      <a:satMod val="155000"/>
                    </a:schemeClr>
                  </a:solidFill>
                  <a:prstDash val="solid"/>
                </a:ln>
                <a:latin typeface="Palatino Linotype" pitchFamily="18" charset="0"/>
                <a:ea typeface="+mj-ea"/>
                <a:cs typeface="+mj-cs"/>
              </a:rPr>
              <a:t>Definition</a:t>
            </a:r>
            <a:endParaRPr lang="sl-SI" sz="2800" b="1" dirty="0">
              <a:ln w="12700">
                <a:solidFill>
                  <a:schemeClr val="tx2">
                    <a:satMod val="155000"/>
                  </a:schemeClr>
                </a:solidFill>
                <a:prstDash val="solid"/>
              </a:ln>
              <a:latin typeface="Palatino Linotype" pitchFamily="18" charset="0"/>
              <a:ea typeface="+mj-ea"/>
              <a:cs typeface="+mj-cs"/>
            </a:endParaRPr>
          </a:p>
        </p:txBody>
      </p:sp>
      <p:sp>
        <p:nvSpPr>
          <p:cNvPr id="3" name="Rectangle 4"/>
          <p:cNvSpPr txBox="1">
            <a:spLocks noChangeArrowheads="1"/>
          </p:cNvSpPr>
          <p:nvPr/>
        </p:nvSpPr>
        <p:spPr>
          <a:xfrm>
            <a:off x="223838" y="1268413"/>
            <a:ext cx="8569325" cy="4114800"/>
          </a:xfrm>
          <a:prstGeom prst="rect">
            <a:avLst/>
          </a:prstGeom>
        </p:spPr>
        <p:txBody>
          <a:bodyPr/>
          <a:lstStyle/>
          <a:p>
            <a:pPr marL="285750" indent="-285750">
              <a:lnSpc>
                <a:spcPct val="150000"/>
              </a:lnSpc>
              <a:spcBef>
                <a:spcPct val="20000"/>
              </a:spcBef>
              <a:buSzPct val="95000"/>
              <a:buFont typeface="Wingdings" pitchFamily="2" charset="2"/>
              <a:buChar char="v"/>
              <a:defRPr/>
            </a:pPr>
            <a:r>
              <a:rPr lang="en" dirty="0" err="1">
                <a:latin typeface="Palatino Linotype" pitchFamily="18" charset="0"/>
              </a:rPr>
              <a:t>Peptic</a:t>
            </a:r>
            <a:r>
              <a:rPr lang="en" dirty="0">
                <a:latin typeface="Palatino Linotype" pitchFamily="18" charset="0"/>
              </a:rPr>
              <a:t> </a:t>
            </a:r>
            <a:r>
              <a:rPr lang="en" dirty="0" err="1">
                <a:latin typeface="Palatino Linotype" pitchFamily="18" charset="0"/>
              </a:rPr>
              <a:t>ulcer </a:t>
            </a:r>
            <a:r>
              <a:rPr lang="en" dirty="0">
                <a:latin typeface="Palatino Linotype" pitchFamily="18" charset="0"/>
              </a:rPr>
              <a:t>disease is a limited damage to the mucous membrane (round or linear defect) that penetrates through the mucosa , and occurs in parts of the GIT where there is activity of HCl and pepsin, that is, in the esophagus, stomach, </a:t>
            </a:r>
            <a:r>
              <a:rPr lang="en" dirty="0" err="1">
                <a:latin typeface="Palatino Linotype" pitchFamily="18" charset="0"/>
              </a:rPr>
              <a:t>duodenum </a:t>
            </a:r>
            <a:r>
              <a:rPr lang="en" dirty="0">
                <a:latin typeface="Palatino Linotype" pitchFamily="18" charset="0"/>
              </a:rPr>
              <a:t>, </a:t>
            </a:r>
            <a:r>
              <a:rPr lang="en" dirty="0" err="1">
                <a:latin typeface="Palatino Linotype" pitchFamily="18" charset="0"/>
              </a:rPr>
              <a:t>proximal</a:t>
            </a:r>
            <a:r>
              <a:rPr lang="en" dirty="0">
                <a:latin typeface="Palatino Linotype" pitchFamily="18" charset="0"/>
              </a:rPr>
              <a:t> </a:t>
            </a:r>
            <a:r>
              <a:rPr lang="en" dirty="0" err="1">
                <a:latin typeface="Palatino Linotype" pitchFamily="18" charset="0"/>
              </a:rPr>
              <a:t>jejunum </a:t>
            </a:r>
            <a:r>
              <a:rPr lang="en" dirty="0">
                <a:latin typeface="Palatino Linotype" pitchFamily="18" charset="0"/>
              </a:rPr>
              <a:t>, </a:t>
            </a:r>
            <a:r>
              <a:rPr lang="en" dirty="0" err="1">
                <a:latin typeface="Palatino Linotype" pitchFamily="18" charset="0"/>
              </a:rPr>
              <a:t>ileum </a:t>
            </a:r>
            <a:r>
              <a:rPr lang="en" dirty="0">
                <a:latin typeface="Palatino Linotype" pitchFamily="18" charset="0"/>
              </a:rPr>
              <a:t>and in </a:t>
            </a:r>
            <a:r>
              <a:rPr lang="en" dirty="0" err="1">
                <a:latin typeface="Palatino Linotype" pitchFamily="18" charset="0"/>
              </a:rPr>
              <a:t>Meckel's area</a:t>
            </a:r>
            <a:r>
              <a:rPr lang="en" dirty="0">
                <a:latin typeface="Palatino Linotype" pitchFamily="18" charset="0"/>
              </a:rPr>
              <a:t> </a:t>
            </a:r>
            <a:r>
              <a:rPr lang="en" dirty="0" err="1">
                <a:latin typeface="Palatino Linotype" pitchFamily="18" charset="0"/>
              </a:rPr>
              <a:t>diverticulum</a:t>
            </a:r>
            <a:endParaRPr lang="x-none" dirty="0">
              <a:latin typeface="Palatino Linotype" pitchFamily="18" charset="0"/>
            </a:endParaRPr>
          </a:p>
          <a:p>
            <a:pPr marL="285750" indent="-285750">
              <a:lnSpc>
                <a:spcPct val="150000"/>
              </a:lnSpc>
              <a:spcBef>
                <a:spcPct val="20000"/>
              </a:spcBef>
              <a:buClr>
                <a:srgbClr val="0BD0D9"/>
              </a:buClr>
              <a:buSzPct val="95000"/>
              <a:buFont typeface="Wingdings" pitchFamily="2" charset="2"/>
              <a:buChar char="v"/>
              <a:defRPr/>
            </a:pPr>
            <a:endParaRPr lang="x-none" dirty="0">
              <a:latin typeface="Palatino Linotype" pitchFamily="18" charset="0"/>
            </a:endParaRPr>
          </a:p>
          <a:p>
            <a:pPr marL="285750" indent="-285750">
              <a:lnSpc>
                <a:spcPct val="150000"/>
              </a:lnSpc>
              <a:spcBef>
                <a:spcPct val="20000"/>
              </a:spcBef>
              <a:buSzPct val="95000"/>
              <a:buFont typeface="Wingdings" pitchFamily="2" charset="2"/>
              <a:buChar char="v"/>
              <a:defRPr/>
            </a:pPr>
            <a:r>
              <a:rPr lang="en" dirty="0" err="1">
                <a:latin typeface="Palatino Linotype" pitchFamily="18" charset="0"/>
              </a:rPr>
              <a:t>prevalence </a:t>
            </a:r>
            <a:r>
              <a:rPr lang="en" dirty="0">
                <a:latin typeface="Palatino Linotype" pitchFamily="18" charset="0"/>
              </a:rPr>
              <a:t>is estimated to be </a:t>
            </a:r>
            <a:r>
              <a:rPr lang="en" dirty="0" err="1">
                <a:latin typeface="Palatino Linotype" pitchFamily="18" charset="0"/>
              </a:rPr>
              <a:t>ulcer </a:t>
            </a:r>
            <a:r>
              <a:rPr lang="en" dirty="0">
                <a:latin typeface="Palatino Linotype" pitchFamily="18" charset="0"/>
              </a:rPr>
              <a:t>disease 5-10% in the general population and 10-20% in the population infected with HBP</a:t>
            </a:r>
            <a:endParaRPr lang="sl-SI" dirty="0">
              <a:latin typeface="Palatino Linotype" pitchFamily="18" charset="0"/>
            </a:endParaRPr>
          </a:p>
        </p:txBody>
      </p:sp>
    </p:spTree>
    <p:extLst>
      <p:ext uri="{BB962C8B-B14F-4D97-AF65-F5344CB8AC3E}">
        <p14:creationId xmlns="" xmlns:p14="http://schemas.microsoft.com/office/powerpoint/2010/main" val="193344491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txBox="1">
            <a:spLocks noChangeArrowheads="1"/>
          </p:cNvSpPr>
          <p:nvPr/>
        </p:nvSpPr>
        <p:spPr>
          <a:xfrm>
            <a:off x="827088" y="152400"/>
            <a:ext cx="7543800" cy="522014"/>
          </a:xfrm>
          <a:prstGeom prst="rect">
            <a:avLst/>
          </a:prstGeom>
        </p:spPr>
        <p:txBody>
          <a:bodyPr/>
          <a:lstStyle/>
          <a:p>
            <a:pPr algn="ctr">
              <a:defRPr/>
            </a:pPr>
            <a:r>
              <a:rPr lang="en" sz="2400" b="1" dirty="0" err="1">
                <a:ln w="12700">
                  <a:solidFill>
                    <a:schemeClr val="tx2">
                      <a:satMod val="155000"/>
                    </a:schemeClr>
                  </a:solidFill>
                  <a:prstDash val="solid"/>
                </a:ln>
                <a:latin typeface="Palatino Linotype" pitchFamily="18" charset="0"/>
                <a:ea typeface="+mj-ea"/>
                <a:cs typeface="+mj-cs"/>
              </a:rPr>
              <a:t>Histoptological </a:t>
            </a:r>
            <a:r>
              <a:rPr lang="en" sz="2400" b="1" dirty="0">
                <a:ln w="12700">
                  <a:solidFill>
                    <a:schemeClr val="tx2">
                      <a:satMod val="155000"/>
                    </a:schemeClr>
                  </a:solidFill>
                  <a:prstDash val="solid"/>
                </a:ln>
                <a:latin typeface="Palatino Linotype" pitchFamily="18" charset="0"/>
                <a:ea typeface="+mj-ea"/>
                <a:cs typeface="+mj-cs"/>
              </a:rPr>
              <a:t>characteristics </a:t>
            </a:r>
            <a:r>
              <a:rPr lang="en" sz="2400" b="1" dirty="0" err="1">
                <a:ln w="12700">
                  <a:solidFill>
                    <a:schemeClr val="tx2">
                      <a:satMod val="155000"/>
                    </a:schemeClr>
                  </a:solidFill>
                  <a:prstDash val="solid"/>
                </a:ln>
                <a:latin typeface="Palatino Linotype" pitchFamily="18" charset="0"/>
                <a:ea typeface="+mj-ea"/>
                <a:cs typeface="+mj-cs"/>
              </a:rPr>
              <a:t>of the lesion</a:t>
            </a:r>
            <a:endParaRPr lang="sl-SI" sz="2400" b="1" dirty="0">
              <a:ln w="12700">
                <a:solidFill>
                  <a:schemeClr val="tx2">
                    <a:satMod val="155000"/>
                  </a:schemeClr>
                </a:solidFill>
                <a:prstDash val="solid"/>
              </a:ln>
              <a:latin typeface="Palatino Linotype" pitchFamily="18" charset="0"/>
              <a:ea typeface="+mj-ea"/>
              <a:cs typeface="+mj-cs"/>
            </a:endParaRPr>
          </a:p>
        </p:txBody>
      </p:sp>
      <p:sp>
        <p:nvSpPr>
          <p:cNvPr id="3" name="Rectangle 5"/>
          <p:cNvSpPr txBox="1">
            <a:spLocks noChangeArrowheads="1"/>
          </p:cNvSpPr>
          <p:nvPr/>
        </p:nvSpPr>
        <p:spPr>
          <a:xfrm>
            <a:off x="250824" y="744538"/>
            <a:ext cx="4105275" cy="4114800"/>
          </a:xfrm>
          <a:prstGeom prst="rect">
            <a:avLst/>
          </a:prstGeom>
        </p:spPr>
        <p:txBody>
          <a:bodyPr/>
          <a:lstStyle/>
          <a:p>
            <a:pPr marL="533400" indent="-533400">
              <a:spcBef>
                <a:spcPct val="20000"/>
              </a:spcBef>
              <a:buClr>
                <a:srgbClr val="0BD0D9"/>
              </a:buClr>
              <a:buSzPct val="95000"/>
              <a:buFont typeface="Wingdings" pitchFamily="2" charset="2"/>
              <a:buAutoNum type="alphaLcPeriod"/>
              <a:defRPr/>
            </a:pPr>
            <a:endParaRPr lang="sl-SI" sz="2800" dirty="0">
              <a:latin typeface="+mn-lt"/>
              <a:cs typeface="+mn-cs"/>
            </a:endParaRPr>
          </a:p>
          <a:p>
            <a:pPr marL="533400" indent="-533400">
              <a:lnSpc>
                <a:spcPct val="150000"/>
              </a:lnSpc>
              <a:spcBef>
                <a:spcPct val="20000"/>
              </a:spcBef>
              <a:buSzPct val="95000"/>
              <a:buFont typeface="Wingdings" pitchFamily="2" charset="2"/>
              <a:buChar char="Ø"/>
              <a:defRPr/>
            </a:pPr>
            <a:r>
              <a:rPr lang="en" dirty="0">
                <a:latin typeface="Palatino Linotype" pitchFamily="18" charset="0"/>
              </a:rPr>
              <a:t>Erosion </a:t>
            </a:r>
          </a:p>
          <a:p>
            <a:pPr marL="533400" indent="-533400">
              <a:lnSpc>
                <a:spcPct val="150000"/>
              </a:lnSpc>
              <a:spcBef>
                <a:spcPct val="20000"/>
              </a:spcBef>
              <a:buSzPct val="95000"/>
              <a:buFont typeface="Wingdings" pitchFamily="2" charset="2"/>
              <a:buChar char="Ø"/>
              <a:defRPr/>
            </a:pPr>
            <a:r>
              <a:rPr lang="en" dirty="0">
                <a:latin typeface="Palatino Linotype" pitchFamily="18" charset="0"/>
              </a:rPr>
              <a:t>Active </a:t>
            </a:r>
            <a:r>
              <a:rPr lang="en" dirty="0" err="1">
                <a:latin typeface="Palatino Linotype" pitchFamily="18" charset="0"/>
              </a:rPr>
              <a:t>ulcer</a:t>
            </a:r>
            <a:endParaRPr lang="sl-SI" dirty="0">
              <a:latin typeface="Palatino Linotype" pitchFamily="18" charset="0"/>
            </a:endParaRPr>
          </a:p>
          <a:p>
            <a:pPr marL="533400" indent="-533400">
              <a:lnSpc>
                <a:spcPct val="150000"/>
              </a:lnSpc>
              <a:spcBef>
                <a:spcPct val="20000"/>
              </a:spcBef>
              <a:buSzPct val="95000"/>
              <a:buFont typeface="Wingdings" pitchFamily="2" charset="2"/>
              <a:buChar char="Ø"/>
              <a:defRPr/>
            </a:pPr>
            <a:r>
              <a:rPr lang="en" dirty="0">
                <a:latin typeface="Palatino Linotype" pitchFamily="18" charset="0"/>
              </a:rPr>
              <a:t>Chronic </a:t>
            </a:r>
            <a:r>
              <a:rPr lang="en" dirty="0" err="1">
                <a:latin typeface="Palatino Linotype" pitchFamily="18" charset="0"/>
              </a:rPr>
              <a:t>ulcer</a:t>
            </a:r>
            <a:endParaRPr lang="sl-SI" dirty="0">
              <a:latin typeface="Palatino Linotype" pitchFamily="18" charset="0"/>
            </a:endParaRPr>
          </a:p>
          <a:p>
            <a:pPr marL="533400" indent="-533400">
              <a:lnSpc>
                <a:spcPct val="150000"/>
              </a:lnSpc>
              <a:spcBef>
                <a:spcPct val="20000"/>
              </a:spcBef>
              <a:buSzPct val="95000"/>
              <a:buFont typeface="Wingdings" pitchFamily="2" charset="2"/>
              <a:buChar char="Ø"/>
              <a:defRPr/>
            </a:pPr>
            <a:r>
              <a:rPr lang="en" dirty="0" err="1">
                <a:latin typeface="Palatino Linotype" pitchFamily="18" charset="0"/>
              </a:rPr>
              <a:t>Penetrant</a:t>
            </a:r>
            <a:r>
              <a:rPr lang="en" dirty="0">
                <a:latin typeface="Palatino Linotype" pitchFamily="18" charset="0"/>
              </a:rPr>
              <a:t> </a:t>
            </a:r>
            <a:r>
              <a:rPr lang="en" dirty="0" err="1">
                <a:latin typeface="Palatino Linotype" pitchFamily="18" charset="0"/>
              </a:rPr>
              <a:t>ulcer</a:t>
            </a:r>
            <a:endParaRPr lang="sl-SI" dirty="0">
              <a:latin typeface="Palatino Linotype" pitchFamily="18" charset="0"/>
            </a:endParaRPr>
          </a:p>
          <a:p>
            <a:pPr marL="533400" indent="-533400">
              <a:lnSpc>
                <a:spcPct val="150000"/>
              </a:lnSpc>
              <a:spcBef>
                <a:spcPct val="20000"/>
              </a:spcBef>
              <a:buSzPct val="95000"/>
              <a:buFont typeface="Wingdings" pitchFamily="2" charset="2"/>
              <a:buChar char="Ø"/>
              <a:defRPr/>
            </a:pPr>
            <a:r>
              <a:rPr lang="en" dirty="0" err="1">
                <a:latin typeface="Palatino Linotype" pitchFamily="18" charset="0"/>
              </a:rPr>
              <a:t>Perforative</a:t>
            </a:r>
            <a:r>
              <a:rPr lang="en" dirty="0">
                <a:latin typeface="Palatino Linotype" pitchFamily="18" charset="0"/>
              </a:rPr>
              <a:t> </a:t>
            </a:r>
            <a:r>
              <a:rPr lang="en" dirty="0" err="1">
                <a:latin typeface="Palatino Linotype" pitchFamily="18" charset="0"/>
              </a:rPr>
              <a:t>ulcer</a:t>
            </a:r>
            <a:endParaRPr lang="sl-SI" dirty="0">
              <a:latin typeface="Palatino Linotype" pitchFamily="18" charset="0"/>
            </a:endParaRPr>
          </a:p>
          <a:p>
            <a:pPr marL="533400" indent="-533400">
              <a:lnSpc>
                <a:spcPct val="150000"/>
              </a:lnSpc>
              <a:spcBef>
                <a:spcPct val="20000"/>
              </a:spcBef>
              <a:buSzPct val="95000"/>
              <a:buFont typeface="Wingdings" pitchFamily="2" charset="2"/>
              <a:buAutoNum type="alphaLcPeriod"/>
              <a:defRPr/>
            </a:pPr>
            <a:endParaRPr lang="sl-SI" dirty="0">
              <a:latin typeface="Palatino Linotype" pitchFamily="18" charset="0"/>
            </a:endParaRPr>
          </a:p>
        </p:txBody>
      </p:sp>
      <p:pic>
        <p:nvPicPr>
          <p:cNvPr id="7172" name="Picture 7"/>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57800" y="654050"/>
            <a:ext cx="3562350" cy="3692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173" name="Text Box 8"/>
          <p:cNvSpPr txBox="1">
            <a:spLocks noChangeArrowheads="1"/>
          </p:cNvSpPr>
          <p:nvPr/>
        </p:nvSpPr>
        <p:spPr bwMode="auto">
          <a:xfrm>
            <a:off x="6629400" y="2133600"/>
            <a:ext cx="1371600" cy="366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
                <a:solidFill>
                  <a:schemeClr val="folHlink"/>
                </a:solidFill>
              </a:rPr>
              <a:t>  erosion</a:t>
            </a:r>
            <a:endParaRPr lang="en-US" b="1">
              <a:solidFill>
                <a:srgbClr val="FFFF00"/>
              </a:solidFill>
            </a:endParaRPr>
          </a:p>
        </p:txBody>
      </p:sp>
      <p:sp>
        <p:nvSpPr>
          <p:cNvPr id="7174" name="Text Box 9"/>
          <p:cNvSpPr txBox="1">
            <a:spLocks noChangeArrowheads="1"/>
          </p:cNvSpPr>
          <p:nvPr/>
        </p:nvSpPr>
        <p:spPr bwMode="auto">
          <a:xfrm>
            <a:off x="4813300" y="2316163"/>
            <a:ext cx="1371600"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pPr>
            <a:r>
              <a:rPr lang="en"/>
              <a:t>       </a:t>
            </a:r>
            <a:r>
              <a:rPr lang="en" b="1">
                <a:solidFill>
                  <a:srgbClr val="FF0000"/>
                </a:solidFill>
              </a:rPr>
              <a:t>ulcer</a:t>
            </a:r>
          </a:p>
        </p:txBody>
      </p:sp>
      <p:sp>
        <p:nvSpPr>
          <p:cNvPr id="4" name="TextBox 3"/>
          <p:cNvSpPr txBox="1"/>
          <p:nvPr/>
        </p:nvSpPr>
        <p:spPr>
          <a:xfrm>
            <a:off x="222248" y="4180344"/>
            <a:ext cx="8712200" cy="2677656"/>
          </a:xfrm>
          <a:prstGeom prst="rect">
            <a:avLst/>
          </a:prstGeom>
          <a:noFill/>
        </p:spPr>
        <p:txBody>
          <a:bodyPr>
            <a:spAutoFit/>
          </a:bodyPr>
          <a:lstStyle/>
          <a:p>
            <a:pPr marL="285750" indent="-285750">
              <a:lnSpc>
                <a:spcPct val="150000"/>
              </a:lnSpc>
              <a:buFont typeface="Wingdings" pitchFamily="2" charset="2"/>
              <a:buChar char="v"/>
              <a:defRPr/>
            </a:pPr>
            <a:r>
              <a:rPr lang="en" sz="1600" dirty="0">
                <a:latin typeface="Palatino Linotype" pitchFamily="18" charset="0"/>
              </a:rPr>
              <a:t>Erosion - </a:t>
            </a:r>
            <a:r>
              <a:rPr lang="en" sz="1600" dirty="0" err="1">
                <a:latin typeface="Palatino Linotype" pitchFamily="18" charset="0"/>
              </a:rPr>
              <a:t>superficial </a:t>
            </a:r>
            <a:r>
              <a:rPr lang="en" sz="1600" dirty="0">
                <a:latin typeface="Palatino Linotype" pitchFamily="18" charset="0"/>
              </a:rPr>
              <a:t>defect </a:t>
            </a:r>
            <a:r>
              <a:rPr lang="en" sz="1600" dirty="0" err="1">
                <a:latin typeface="Palatino Linotype" pitchFamily="18" charset="0"/>
              </a:rPr>
              <a:t>of the mucous membrane </a:t>
            </a:r>
            <a:r>
              <a:rPr lang="en" sz="1600" dirty="0">
                <a:latin typeface="Palatino Linotype" pitchFamily="18" charset="0"/>
              </a:rPr>
              <a:t>up to </a:t>
            </a:r>
            <a:r>
              <a:rPr lang="en" sz="1600" dirty="0" err="1">
                <a:latin typeface="Palatino Linotype" pitchFamily="18" charset="0"/>
              </a:rPr>
              <a:t>the muscularis</a:t>
            </a:r>
            <a:r>
              <a:rPr lang="en" sz="1600" dirty="0">
                <a:latin typeface="Palatino Linotype" pitchFamily="18" charset="0"/>
              </a:rPr>
              <a:t> </a:t>
            </a:r>
            <a:r>
              <a:rPr lang="en" sz="1600" dirty="0" err="1">
                <a:latin typeface="Palatino Linotype" pitchFamily="18" charset="0"/>
              </a:rPr>
              <a:t>mucosa</a:t>
            </a:r>
            <a:endParaRPr lang="x-none" sz="1600" dirty="0">
              <a:latin typeface="Palatino Linotype" pitchFamily="18" charset="0"/>
            </a:endParaRPr>
          </a:p>
          <a:p>
            <a:pPr marL="285750" indent="-285750">
              <a:lnSpc>
                <a:spcPct val="150000"/>
              </a:lnSpc>
              <a:buFont typeface="Wingdings" pitchFamily="2" charset="2"/>
              <a:buChar char="v"/>
              <a:defRPr/>
            </a:pPr>
            <a:r>
              <a:rPr lang="en" sz="1600" dirty="0" err="1">
                <a:latin typeface="Palatino Linotype" pitchFamily="18" charset="0"/>
              </a:rPr>
              <a:t>Ulcers </a:t>
            </a:r>
            <a:r>
              <a:rPr lang="en" sz="1600" dirty="0">
                <a:latin typeface="Palatino Linotype" pitchFamily="18" charset="0"/>
              </a:rPr>
              <a:t>- </a:t>
            </a:r>
            <a:r>
              <a:rPr lang="en" sz="1600" dirty="0" err="1">
                <a:latin typeface="Palatino Linotype" pitchFamily="18" charset="0"/>
              </a:rPr>
              <a:t>mucosal defect </a:t>
            </a:r>
            <a:r>
              <a:rPr lang="en" sz="1600" dirty="0">
                <a:latin typeface="Palatino Linotype" pitchFamily="18" charset="0"/>
              </a:rPr>
              <a:t>that spreads into </a:t>
            </a:r>
            <a:r>
              <a:rPr lang="en" sz="1600" dirty="0" err="1">
                <a:latin typeface="Palatino Linotype" pitchFamily="18" charset="0"/>
              </a:rPr>
              <a:t>the submucosa </a:t>
            </a:r>
            <a:r>
              <a:rPr lang="en" sz="1600" dirty="0">
                <a:latin typeface="Palatino Linotype" pitchFamily="18" charset="0"/>
              </a:rPr>
              <a:t>and muscle layer</a:t>
            </a:r>
          </a:p>
          <a:p>
            <a:pPr marL="285750" indent="-285750">
              <a:lnSpc>
                <a:spcPct val="150000"/>
              </a:lnSpc>
              <a:buFont typeface="Wingdings" pitchFamily="2" charset="2"/>
              <a:buChar char="v"/>
              <a:defRPr/>
            </a:pPr>
            <a:r>
              <a:rPr lang="en" sz="1600" dirty="0">
                <a:latin typeface="Palatino Linotype" pitchFamily="18" charset="0"/>
              </a:rPr>
              <a:t>Chronic </a:t>
            </a:r>
            <a:r>
              <a:rPr lang="en" sz="1600" dirty="0" err="1">
                <a:latin typeface="Palatino Linotype" pitchFamily="18" charset="0"/>
              </a:rPr>
              <a:t>ulcer </a:t>
            </a:r>
            <a:r>
              <a:rPr lang="en" sz="1600" dirty="0">
                <a:latin typeface="Palatino Linotype" pitchFamily="18" charset="0"/>
              </a:rPr>
              <a:t>- surface layer </a:t>
            </a:r>
            <a:r>
              <a:rPr lang="en" sz="1600" dirty="0" err="1">
                <a:latin typeface="Palatino Linotype" pitchFamily="18" charset="0"/>
              </a:rPr>
              <a:t>of fibrin </a:t>
            </a:r>
            <a:r>
              <a:rPr lang="en" sz="1600" dirty="0">
                <a:latin typeface="Palatino Linotype" pitchFamily="18" charset="0"/>
              </a:rPr>
              <a:t>and </a:t>
            </a:r>
            <a:r>
              <a:rPr lang="en" sz="1600" dirty="0" err="1">
                <a:latin typeface="Palatino Linotype" pitchFamily="18" charset="0"/>
              </a:rPr>
              <a:t>exudate </a:t>
            </a:r>
            <a:r>
              <a:rPr lang="en" sz="1600" dirty="0">
                <a:latin typeface="Palatino Linotype" pitchFamily="18" charset="0"/>
              </a:rPr>
              <a:t>, </a:t>
            </a:r>
            <a:r>
              <a:rPr lang="en" sz="1600" dirty="0" err="1">
                <a:latin typeface="Palatino Linotype" pitchFamily="18" charset="0"/>
              </a:rPr>
              <a:t>fibrinoid layer</a:t>
            </a:r>
            <a:r>
              <a:rPr lang="en" sz="1600" dirty="0">
                <a:latin typeface="Palatino Linotype" pitchFamily="18" charset="0"/>
              </a:rPr>
              <a:t> </a:t>
            </a:r>
            <a:r>
              <a:rPr lang="en" sz="1600" dirty="0" err="1">
                <a:latin typeface="Palatino Linotype" pitchFamily="18" charset="0"/>
              </a:rPr>
              <a:t>necrosis </a:t>
            </a:r>
            <a:r>
              <a:rPr lang="en" sz="1600" dirty="0">
                <a:latin typeface="Palatino Linotype" pitchFamily="18" charset="0"/>
              </a:rPr>
              <a:t>, granulation tissue and </a:t>
            </a:r>
            <a:r>
              <a:rPr lang="en" sz="1600" dirty="0" err="1">
                <a:latin typeface="Palatino Linotype" pitchFamily="18" charset="0"/>
              </a:rPr>
              <a:t>fibrosis</a:t>
            </a:r>
            <a:endParaRPr lang="x-none" sz="1600" dirty="0">
              <a:latin typeface="Palatino Linotype" pitchFamily="18" charset="0"/>
            </a:endParaRPr>
          </a:p>
          <a:p>
            <a:pPr marL="285750" indent="-285750">
              <a:lnSpc>
                <a:spcPct val="150000"/>
              </a:lnSpc>
              <a:buFont typeface="Wingdings" pitchFamily="2" charset="2"/>
              <a:buChar char="v"/>
              <a:defRPr/>
            </a:pPr>
            <a:r>
              <a:rPr lang="en" sz="1600" dirty="0">
                <a:latin typeface="Palatino Linotype" pitchFamily="18" charset="0"/>
              </a:rPr>
              <a:t>Acute </a:t>
            </a:r>
            <a:r>
              <a:rPr lang="en" sz="1600" dirty="0" err="1">
                <a:latin typeface="Palatino Linotype" pitchFamily="18" charset="0"/>
              </a:rPr>
              <a:t>lesions </a:t>
            </a:r>
            <a:r>
              <a:rPr lang="en" sz="1600" dirty="0">
                <a:latin typeface="Palatino Linotype" pitchFamily="18" charset="0"/>
              </a:rPr>
              <a:t>(NSAIDs, stress </a:t>
            </a:r>
            <a:r>
              <a:rPr lang="en" sz="1600" dirty="0" err="1">
                <a:latin typeface="Palatino Linotype" pitchFamily="18" charset="0"/>
              </a:rPr>
              <a:t>ulcers </a:t>
            </a:r>
            <a:r>
              <a:rPr lang="en" sz="1600" dirty="0">
                <a:latin typeface="Palatino Linotype" pitchFamily="18" charset="0"/>
              </a:rPr>
              <a:t>) - </a:t>
            </a:r>
            <a:r>
              <a:rPr lang="en" sz="1600" dirty="0" err="1">
                <a:latin typeface="Palatino Linotype" pitchFamily="18" charset="0"/>
              </a:rPr>
              <a:t>multiple </a:t>
            </a:r>
            <a:r>
              <a:rPr lang="en" sz="1600" dirty="0">
                <a:latin typeface="Palatino Linotype" pitchFamily="18" charset="0"/>
              </a:rPr>
              <a:t>, shallow, with minimal </a:t>
            </a:r>
            <a:r>
              <a:rPr lang="en" sz="1600" dirty="0" err="1">
                <a:latin typeface="Palatino Linotype" pitchFamily="18" charset="0"/>
              </a:rPr>
              <a:t>inflammatory </a:t>
            </a:r>
            <a:r>
              <a:rPr lang="en" sz="1600" dirty="0">
                <a:latin typeface="Palatino Linotype" pitchFamily="18" charset="0"/>
              </a:rPr>
              <a:t>component</a:t>
            </a:r>
          </a:p>
          <a:p>
            <a:pPr marL="285750" indent="-285750">
              <a:lnSpc>
                <a:spcPct val="150000"/>
              </a:lnSpc>
              <a:buFont typeface="Wingdings" pitchFamily="2" charset="2"/>
              <a:buChar char="v"/>
              <a:defRPr/>
            </a:pPr>
            <a:r>
              <a:rPr lang="en" sz="1600" dirty="0">
                <a:latin typeface="Palatino Linotype" pitchFamily="18" charset="0"/>
              </a:rPr>
              <a:t>Chronic </a:t>
            </a:r>
            <a:r>
              <a:rPr lang="en" sz="1600" dirty="0" err="1">
                <a:latin typeface="Palatino Linotype" pitchFamily="18" charset="0"/>
              </a:rPr>
              <a:t>ulcers </a:t>
            </a:r>
            <a:r>
              <a:rPr lang="en" sz="1600" dirty="0">
                <a:latin typeface="Palatino Linotype" pitchFamily="18" charset="0"/>
              </a:rPr>
              <a:t>- </a:t>
            </a:r>
            <a:r>
              <a:rPr lang="en" sz="1600" dirty="0" err="1">
                <a:latin typeface="Palatino Linotype" pitchFamily="18" charset="0"/>
              </a:rPr>
              <a:t>solitary</a:t>
            </a:r>
            <a:endParaRPr lang="x-none" sz="1600" dirty="0">
              <a:latin typeface="Palatino Linotype" pitchFamily="18" charset="0"/>
            </a:endParaRPr>
          </a:p>
        </p:txBody>
      </p:sp>
    </p:spTree>
    <p:extLst>
      <p:ext uri="{BB962C8B-B14F-4D97-AF65-F5344CB8AC3E}">
        <p14:creationId xmlns="" xmlns:p14="http://schemas.microsoft.com/office/powerpoint/2010/main" val="218384580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533400" y="38101"/>
            <a:ext cx="8229600" cy="723900"/>
          </a:xfrm>
          <a:solidFill>
            <a:schemeClr val="bg1"/>
          </a:solidFill>
          <a:ln>
            <a:solidFill>
              <a:schemeClr val="bg1"/>
            </a:solidFill>
            <a:miter lim="800000"/>
            <a:headEnd/>
            <a:tailEnd/>
          </a:ln>
        </p:spPr>
        <p:txBody>
          <a:bodyPr>
            <a:noAutofit/>
          </a:bodyPr>
          <a:lstStyle/>
          <a:p>
            <a:pPr algn="ctr">
              <a:defRPr/>
            </a:pPr>
            <a:r>
              <a:rPr lang="en" sz="2800" b="1" dirty="0">
                <a:ln w="12700">
                  <a:solidFill>
                    <a:schemeClr val="tx2">
                      <a:satMod val="155000"/>
                    </a:schemeClr>
                  </a:solidFill>
                  <a:prstDash val="solid"/>
                </a:ln>
                <a:latin typeface="Palatino Linotype" pitchFamily="18" charset="0"/>
              </a:rPr>
              <a:t>Etiology</a:t>
            </a:r>
            <a:endParaRPr lang="en-US" sz="2800" b="1" dirty="0">
              <a:ln w="12700">
                <a:solidFill>
                  <a:schemeClr val="tx2">
                    <a:satMod val="155000"/>
                  </a:schemeClr>
                </a:solidFill>
                <a:prstDash val="solid"/>
              </a:ln>
              <a:latin typeface="Palatino Linotype" pitchFamily="18" charset="0"/>
            </a:endParaRPr>
          </a:p>
        </p:txBody>
      </p:sp>
      <p:sp>
        <p:nvSpPr>
          <p:cNvPr id="9219" name="Content Placeholder 2"/>
          <p:cNvSpPr>
            <a:spLocks noGrp="1"/>
          </p:cNvSpPr>
          <p:nvPr>
            <p:ph sz="half" idx="1"/>
          </p:nvPr>
        </p:nvSpPr>
        <p:spPr>
          <a:xfrm>
            <a:off x="395288" y="1628775"/>
            <a:ext cx="4176712" cy="4725988"/>
          </a:xfrm>
        </p:spPr>
        <p:txBody>
          <a:bodyPr>
            <a:normAutofit/>
          </a:bodyPr>
          <a:lstStyle/>
          <a:p>
            <a:pPr marL="0" indent="0" eaLnBrk="1" hangingPunct="1">
              <a:buClr>
                <a:schemeClr val="bg2">
                  <a:lumMod val="50000"/>
                </a:schemeClr>
              </a:buClr>
              <a:buNone/>
              <a:defRPr/>
            </a:pPr>
            <a:r>
              <a:rPr lang="en" sz="1800" b="1" dirty="0" err="1">
                <a:latin typeface="Palatino Linotype" pitchFamily="18" charset="0"/>
              </a:rPr>
              <a:t>Thank you</a:t>
            </a:r>
            <a:r>
              <a:rPr lang="en" sz="1800" b="1" dirty="0">
                <a:latin typeface="Palatino Linotype" pitchFamily="18" charset="0"/>
              </a:rPr>
              <a:t> </a:t>
            </a:r>
            <a:r>
              <a:rPr lang="en" sz="1800" b="1" dirty="0" err="1">
                <a:latin typeface="Palatino Linotype" pitchFamily="18" charset="0"/>
              </a:rPr>
              <a:t>causes</a:t>
            </a:r>
            <a:endParaRPr lang="sl-SI" sz="1800" b="1" dirty="0">
              <a:latin typeface="Palatino Linotype" pitchFamily="18" charset="0"/>
            </a:endParaRPr>
          </a:p>
          <a:p>
            <a:pPr marL="0" indent="0" eaLnBrk="1" hangingPunct="1">
              <a:buNone/>
              <a:defRPr/>
            </a:pPr>
            <a:endParaRPr lang="sl-SI" sz="1800" dirty="0">
              <a:latin typeface="Palatino Linotype" pitchFamily="18" charset="0"/>
            </a:endParaRPr>
          </a:p>
          <a:p>
            <a:pPr lvl="1" eaLnBrk="1" hangingPunct="1">
              <a:buFont typeface="Arial" pitchFamily="34" charset="0"/>
              <a:buChar char="•"/>
              <a:defRPr/>
            </a:pPr>
            <a:r>
              <a:rPr lang="en" sz="1800" dirty="0">
                <a:latin typeface="Palatino Linotype" pitchFamily="18" charset="0"/>
              </a:rPr>
              <a:t>HBP infection</a:t>
            </a:r>
          </a:p>
          <a:p>
            <a:pPr lvl="1" eaLnBrk="1" hangingPunct="1">
              <a:buFont typeface="Arial" pitchFamily="34" charset="0"/>
              <a:buChar char="•"/>
              <a:defRPr/>
            </a:pPr>
            <a:r>
              <a:rPr lang="en" sz="1800" dirty="0">
                <a:latin typeface="Palatino Linotype" pitchFamily="18" charset="0"/>
              </a:rPr>
              <a:t>NSAIDs</a:t>
            </a:r>
          </a:p>
          <a:p>
            <a:pPr lvl="1" eaLnBrk="1" hangingPunct="1">
              <a:buFont typeface="Arial" pitchFamily="34" charset="0"/>
              <a:buChar char="•"/>
              <a:defRPr/>
            </a:pPr>
            <a:r>
              <a:rPr lang="en" sz="1800" dirty="0" err="1">
                <a:latin typeface="Palatino Linotype" pitchFamily="18" charset="0"/>
              </a:rPr>
              <a:t>choricosteroids</a:t>
            </a:r>
            <a:endParaRPr lang="sl-SI" sz="1800" dirty="0">
              <a:latin typeface="Palatino Linotype" pitchFamily="18" charset="0"/>
            </a:endParaRPr>
          </a:p>
          <a:p>
            <a:pPr lvl="1" eaLnBrk="1" hangingPunct="1">
              <a:buFont typeface="Arial" pitchFamily="34" charset="0"/>
              <a:buChar char="•"/>
              <a:defRPr/>
            </a:pPr>
            <a:r>
              <a:rPr lang="en" sz="1800" dirty="0">
                <a:latin typeface="Palatino Linotype" pitchFamily="18" charset="0"/>
              </a:rPr>
              <a:t>with </a:t>
            </a:r>
            <a:r>
              <a:rPr lang="en" sz="1800" dirty="0" err="1">
                <a:latin typeface="Palatino Linotype" pitchFamily="18" charset="0"/>
              </a:rPr>
              <a:t>tres</a:t>
            </a:r>
            <a:r>
              <a:rPr lang="en" sz="1800" dirty="0">
                <a:latin typeface="Palatino Linotype" pitchFamily="18" charset="0"/>
              </a:rPr>
              <a:t> </a:t>
            </a:r>
            <a:r>
              <a:rPr lang="en" sz="1800" dirty="0" err="1">
                <a:latin typeface="Palatino Linotype" pitchFamily="18" charset="0"/>
              </a:rPr>
              <a:t>ulcers</a:t>
            </a:r>
            <a:endParaRPr lang="sl-SI" sz="1800" dirty="0">
              <a:latin typeface="Palatino Linotype" pitchFamily="18" charset="0"/>
            </a:endParaRPr>
          </a:p>
          <a:p>
            <a:pPr>
              <a:defRPr/>
            </a:pPr>
            <a:endParaRPr lang="en-US" sz="1800" dirty="0">
              <a:latin typeface="Palatino Linotype" pitchFamily="18" charset="0"/>
            </a:endParaRPr>
          </a:p>
        </p:txBody>
      </p:sp>
      <p:sp>
        <p:nvSpPr>
          <p:cNvPr id="9220" name="Content Placeholder 3"/>
          <p:cNvSpPr>
            <a:spLocks noGrp="1"/>
          </p:cNvSpPr>
          <p:nvPr>
            <p:ph sz="half" idx="2"/>
          </p:nvPr>
        </p:nvSpPr>
        <p:spPr>
          <a:xfrm>
            <a:off x="4648200" y="1447800"/>
            <a:ext cx="4038600" cy="4725988"/>
          </a:xfrm>
        </p:spPr>
        <p:txBody>
          <a:bodyPr>
            <a:normAutofit/>
          </a:bodyPr>
          <a:lstStyle/>
          <a:p>
            <a:pPr marL="0" indent="0" eaLnBrk="1" hangingPunct="1">
              <a:lnSpc>
                <a:spcPct val="150000"/>
              </a:lnSpc>
              <a:buClr>
                <a:schemeClr val="bg2">
                  <a:lumMod val="50000"/>
                </a:schemeClr>
              </a:buClr>
              <a:buNone/>
              <a:defRPr/>
            </a:pPr>
            <a:r>
              <a:rPr lang="en" sz="1800" b="1" dirty="0" err="1">
                <a:latin typeface="Palatino Linotype" pitchFamily="18" charset="0"/>
              </a:rPr>
              <a:t>Rare</a:t>
            </a:r>
            <a:r>
              <a:rPr lang="en" sz="1800" b="1" dirty="0">
                <a:latin typeface="Palatino Linotype" pitchFamily="18" charset="0"/>
              </a:rPr>
              <a:t> </a:t>
            </a:r>
            <a:r>
              <a:rPr lang="en" sz="1800" b="1" dirty="0" err="1">
                <a:latin typeface="Palatino Linotype" pitchFamily="18" charset="0"/>
              </a:rPr>
              <a:t>causes</a:t>
            </a:r>
            <a:endParaRPr lang="sl-SI" sz="1800" b="1" dirty="0">
              <a:latin typeface="Palatino Linotype" pitchFamily="18" charset="0"/>
            </a:endParaRPr>
          </a:p>
          <a:p>
            <a:pPr marL="0" indent="0" eaLnBrk="1" hangingPunct="1">
              <a:lnSpc>
                <a:spcPct val="150000"/>
              </a:lnSpc>
              <a:buClr>
                <a:schemeClr val="folHlink"/>
              </a:buClr>
              <a:buNone/>
              <a:defRPr/>
            </a:pPr>
            <a:endParaRPr lang="sl-SI" sz="1800" b="1" dirty="0">
              <a:latin typeface="Palatino Linotype" pitchFamily="18" charset="0"/>
            </a:endParaRPr>
          </a:p>
          <a:p>
            <a:pPr lvl="1" eaLnBrk="1" hangingPunct="1">
              <a:lnSpc>
                <a:spcPct val="150000"/>
              </a:lnSpc>
              <a:buFont typeface="Arial" pitchFamily="34" charset="0"/>
              <a:buChar char="•"/>
              <a:defRPr/>
            </a:pPr>
            <a:r>
              <a:rPr lang="en" sz="1800" dirty="0" err="1">
                <a:latin typeface="Palatino Linotype" pitchFamily="18" charset="0"/>
              </a:rPr>
              <a:t>Hypersecretion </a:t>
            </a:r>
            <a:r>
              <a:rPr lang="en" sz="1800" dirty="0">
                <a:latin typeface="Palatino Linotype" pitchFamily="18" charset="0"/>
              </a:rPr>
              <a:t>of HCl</a:t>
            </a:r>
          </a:p>
          <a:p>
            <a:pPr lvl="1" eaLnBrk="1" hangingPunct="1">
              <a:lnSpc>
                <a:spcPct val="150000"/>
              </a:lnSpc>
              <a:buFont typeface="Arial" pitchFamily="34" charset="0"/>
              <a:buChar char="•"/>
              <a:defRPr/>
            </a:pPr>
            <a:r>
              <a:rPr lang="en" sz="1800" dirty="0" err="1">
                <a:latin typeface="Palatino Linotype" pitchFamily="18" charset="0"/>
              </a:rPr>
              <a:t>Hyperplasia of </a:t>
            </a:r>
            <a:r>
              <a:rPr lang="en" sz="1800" dirty="0">
                <a:latin typeface="Palatino Linotype" pitchFamily="18" charset="0"/>
              </a:rPr>
              <a:t>G </a:t>
            </a:r>
            <a:r>
              <a:rPr lang="en" sz="1800" dirty="0" err="1">
                <a:latin typeface="Palatino Linotype" pitchFamily="18" charset="0"/>
              </a:rPr>
              <a:t>cells</a:t>
            </a:r>
            <a:endParaRPr lang="sl-SI" sz="1800" dirty="0">
              <a:latin typeface="Palatino Linotype" pitchFamily="18" charset="0"/>
            </a:endParaRPr>
          </a:p>
          <a:p>
            <a:pPr lvl="1" eaLnBrk="1" hangingPunct="1">
              <a:lnSpc>
                <a:spcPct val="150000"/>
              </a:lnSpc>
              <a:buFont typeface="Arial" pitchFamily="34" charset="0"/>
              <a:buChar char="•"/>
              <a:defRPr/>
            </a:pPr>
            <a:r>
              <a:rPr lang="en" sz="1800" dirty="0" err="1">
                <a:latin typeface="Palatino Linotype" pitchFamily="18" charset="0"/>
              </a:rPr>
              <a:t>Viral</a:t>
            </a:r>
            <a:r>
              <a:rPr lang="en" sz="1800" dirty="0">
                <a:latin typeface="Palatino Linotype" pitchFamily="18" charset="0"/>
              </a:rPr>
              <a:t> </a:t>
            </a:r>
            <a:r>
              <a:rPr lang="en" sz="1800" dirty="0" err="1">
                <a:latin typeface="Palatino Linotype" pitchFamily="18" charset="0"/>
              </a:rPr>
              <a:t>infections</a:t>
            </a:r>
            <a:endParaRPr lang="sl-SI" sz="1800" dirty="0">
              <a:latin typeface="Palatino Linotype" pitchFamily="18" charset="0"/>
            </a:endParaRPr>
          </a:p>
          <a:p>
            <a:pPr lvl="1" eaLnBrk="1" hangingPunct="1">
              <a:lnSpc>
                <a:spcPct val="150000"/>
              </a:lnSpc>
              <a:buFont typeface="Arial" pitchFamily="34" charset="0"/>
              <a:buChar char="•"/>
              <a:defRPr/>
            </a:pPr>
            <a:r>
              <a:rPr lang="en" sz="1800" dirty="0" err="1">
                <a:latin typeface="Palatino Linotype" pitchFamily="18" charset="0"/>
              </a:rPr>
              <a:t>Vascular</a:t>
            </a:r>
            <a:r>
              <a:rPr lang="en" sz="1800" dirty="0">
                <a:latin typeface="Palatino Linotype" pitchFamily="18" charset="0"/>
              </a:rPr>
              <a:t> </a:t>
            </a:r>
            <a:r>
              <a:rPr lang="en" sz="1800" dirty="0" err="1">
                <a:latin typeface="Palatino Linotype" pitchFamily="18" charset="0"/>
              </a:rPr>
              <a:t>insufficiency</a:t>
            </a:r>
            <a:endParaRPr lang="sl-SI" sz="1800" dirty="0">
              <a:latin typeface="Palatino Linotype" pitchFamily="18" charset="0"/>
            </a:endParaRPr>
          </a:p>
          <a:p>
            <a:pPr lvl="1" eaLnBrk="1" hangingPunct="1">
              <a:lnSpc>
                <a:spcPct val="150000"/>
              </a:lnSpc>
              <a:buFont typeface="Arial" pitchFamily="34" charset="0"/>
              <a:buChar char="•"/>
              <a:defRPr/>
            </a:pPr>
            <a:r>
              <a:rPr lang="en" sz="1800" dirty="0" err="1">
                <a:latin typeface="Palatino Linotype" pitchFamily="18" charset="0"/>
              </a:rPr>
              <a:t>Chemo </a:t>
            </a:r>
            <a:r>
              <a:rPr lang="en" sz="1800" dirty="0">
                <a:latin typeface="Palatino Linotype" pitchFamily="18" charset="0"/>
              </a:rPr>
              <a:t>/ </a:t>
            </a:r>
            <a:r>
              <a:rPr lang="en" sz="1800" dirty="0" err="1">
                <a:latin typeface="Palatino Linotype" pitchFamily="18" charset="0"/>
              </a:rPr>
              <a:t>Radiotherapy</a:t>
            </a:r>
            <a:endParaRPr lang="sl-SI" sz="1800" dirty="0">
              <a:latin typeface="Palatino Linotype" pitchFamily="18" charset="0"/>
            </a:endParaRPr>
          </a:p>
          <a:p>
            <a:pPr lvl="1" eaLnBrk="1" hangingPunct="1">
              <a:lnSpc>
                <a:spcPct val="150000"/>
              </a:lnSpc>
              <a:buFont typeface="Arial" pitchFamily="34" charset="0"/>
              <a:buChar char="•"/>
              <a:defRPr/>
            </a:pPr>
            <a:r>
              <a:rPr lang="en" sz="1800" dirty="0" err="1">
                <a:latin typeface="Palatino Linotype" pitchFamily="18" charset="0"/>
              </a:rPr>
              <a:t>Genetically</a:t>
            </a:r>
            <a:r>
              <a:rPr lang="en" sz="1800" dirty="0">
                <a:latin typeface="Palatino Linotype" pitchFamily="18" charset="0"/>
              </a:rPr>
              <a:t> </a:t>
            </a:r>
            <a:r>
              <a:rPr lang="en" sz="1800" dirty="0" err="1">
                <a:latin typeface="Palatino Linotype" pitchFamily="18" charset="0"/>
              </a:rPr>
              <a:t>factors </a:t>
            </a:r>
            <a:r>
              <a:rPr lang="en" sz="1800" dirty="0">
                <a:latin typeface="Palatino Linotype" pitchFamily="18" charset="0"/>
              </a:rPr>
              <a:t>("O" K G )</a:t>
            </a:r>
          </a:p>
          <a:p>
            <a:pPr lvl="1" eaLnBrk="1" hangingPunct="1">
              <a:lnSpc>
                <a:spcPct val="150000"/>
              </a:lnSpc>
              <a:buFont typeface="Arial" pitchFamily="34" charset="0"/>
              <a:buChar char="•"/>
              <a:defRPr/>
            </a:pPr>
            <a:r>
              <a:rPr lang="en" sz="1800" dirty="0" err="1">
                <a:latin typeface="Palatino Linotype" pitchFamily="18" charset="0"/>
              </a:rPr>
              <a:t>Smoking </a:t>
            </a:r>
            <a:r>
              <a:rPr lang="en" sz="1800" dirty="0">
                <a:latin typeface="Palatino Linotype" pitchFamily="18" charset="0"/>
              </a:rPr>
              <a:t>/ </a:t>
            </a:r>
            <a:r>
              <a:rPr lang="en" sz="1800" dirty="0" err="1">
                <a:latin typeface="Palatino Linotype" pitchFamily="18" charset="0"/>
              </a:rPr>
              <a:t>Alcohol</a:t>
            </a:r>
            <a:endParaRPr lang="en-US" sz="1800" dirty="0">
              <a:latin typeface="Palatino Linotype" pitchFamily="18" charset="0"/>
            </a:endParaRPr>
          </a:p>
        </p:txBody>
      </p:sp>
    </p:spTree>
    <p:extLst>
      <p:ext uri="{BB962C8B-B14F-4D97-AF65-F5344CB8AC3E}">
        <p14:creationId xmlns="" xmlns:p14="http://schemas.microsoft.com/office/powerpoint/2010/main" val="26516474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599" y="152400"/>
            <a:ext cx="8686799" cy="5632311"/>
          </a:xfrm>
          <a:prstGeom prst="rect">
            <a:avLst/>
          </a:prstGeom>
          <a:noFill/>
        </p:spPr>
        <p:txBody>
          <a:bodyPr wrap="square" rtlCol="0">
            <a:spAutoFit/>
          </a:bodyPr>
          <a:lstStyle/>
          <a:p>
            <a:r>
              <a:rPr lang="en" b="1" dirty="0">
                <a:latin typeface="Palatino Linotype" pitchFamily="18" charset="0"/>
              </a:rPr>
              <a:t>CT:</a:t>
            </a:r>
          </a:p>
          <a:p>
            <a:pPr marL="285750" indent="-285750">
              <a:buFont typeface="Wingdings" pitchFamily="2" charset="2"/>
              <a:buChar char="v"/>
            </a:pPr>
            <a:r>
              <a:rPr lang="en" dirty="0" err="1">
                <a:latin typeface="Palatino Linotype" pitchFamily="18" charset="0"/>
              </a:rPr>
              <a:t>Right-sided </a:t>
            </a:r>
            <a:r>
              <a:rPr lang="en" dirty="0">
                <a:latin typeface="Palatino Linotype" pitchFamily="18" charset="0"/>
              </a:rPr>
              <a:t>deviation of the trachea and displacement of large blood vessels laterally</a:t>
            </a:r>
          </a:p>
          <a:p>
            <a:r>
              <a:rPr lang="en" b="1" dirty="0" err="1">
                <a:latin typeface="Palatino Linotype" pitchFamily="18" charset="0"/>
              </a:rPr>
              <a:t>Endoscopic</a:t>
            </a:r>
            <a:r>
              <a:rPr lang="en" b="1" dirty="0">
                <a:latin typeface="Palatino Linotype" pitchFamily="18" charset="0"/>
              </a:rPr>
              <a:t> </a:t>
            </a:r>
            <a:r>
              <a:rPr lang="en" b="1" dirty="0" err="1">
                <a:latin typeface="Palatino Linotype" pitchFamily="18" charset="0"/>
              </a:rPr>
              <a:t>ultrasonography </a:t>
            </a:r>
            <a:r>
              <a:rPr lang="en" b="1" dirty="0">
                <a:latin typeface="Palatino Linotype" pitchFamily="18" charset="0"/>
              </a:rPr>
              <a:t>:</a:t>
            </a:r>
          </a:p>
          <a:p>
            <a:pPr marL="285750" indent="-285750">
              <a:buFont typeface="Wingdings" pitchFamily="2" charset="2"/>
              <a:buChar char="v"/>
            </a:pPr>
            <a:r>
              <a:rPr lang="en" b="1" dirty="0">
                <a:latin typeface="Palatino Linotype" pitchFamily="18" charset="0"/>
              </a:rPr>
              <a:t>Characteristic thickening of the fourth layer (l. </a:t>
            </a:r>
            <a:r>
              <a:rPr lang="en" b="1" dirty="0" err="1">
                <a:latin typeface="Palatino Linotype" pitchFamily="18" charset="0"/>
              </a:rPr>
              <a:t>muscularis</a:t>
            </a:r>
            <a:r>
              <a:rPr lang="en" b="1" dirty="0">
                <a:latin typeface="Palatino Linotype" pitchFamily="18" charset="0"/>
              </a:rPr>
              <a:t> </a:t>
            </a:r>
            <a:r>
              <a:rPr lang="en" b="1" dirty="0" err="1">
                <a:latin typeface="Palatino Linotype" pitchFamily="18" charset="0"/>
              </a:rPr>
              <a:t>propria </a:t>
            </a:r>
            <a:r>
              <a:rPr lang="en" b="1" dirty="0">
                <a:latin typeface="Palatino Linotype" pitchFamily="18" charset="0"/>
              </a:rPr>
              <a:t>), </a:t>
            </a:r>
            <a:r>
              <a:rPr lang="en" dirty="0">
                <a:latin typeface="Palatino Linotype" pitchFamily="18" charset="0"/>
              </a:rPr>
              <a:t>thickening of the second and third layers ( </a:t>
            </a:r>
            <a:r>
              <a:rPr lang="en" dirty="0" err="1">
                <a:latin typeface="Palatino Linotype" pitchFamily="18" charset="0"/>
              </a:rPr>
              <a:t>mucosa </a:t>
            </a:r>
            <a:r>
              <a:rPr lang="en" dirty="0">
                <a:latin typeface="Palatino Linotype" pitchFamily="18" charset="0"/>
              </a:rPr>
              <a:t>and </a:t>
            </a:r>
            <a:r>
              <a:rPr lang="en" dirty="0" err="1">
                <a:latin typeface="Palatino Linotype" pitchFamily="18" charset="0"/>
              </a:rPr>
              <a:t>submucosa </a:t>
            </a:r>
            <a:r>
              <a:rPr lang="en" dirty="0">
                <a:latin typeface="Palatino Linotype" pitchFamily="18" charset="0"/>
              </a:rPr>
              <a:t>) is </a:t>
            </a:r>
            <a:r>
              <a:rPr lang="en" dirty="0" err="1">
                <a:latin typeface="Palatino Linotype" pitchFamily="18" charset="0"/>
              </a:rPr>
              <a:t>characteristic </a:t>
            </a:r>
            <a:r>
              <a:rPr lang="en" dirty="0">
                <a:latin typeface="Palatino Linotype" pitchFamily="18" charset="0"/>
              </a:rPr>
              <a:t>of </a:t>
            </a:r>
            <a:r>
              <a:rPr lang="en" dirty="0" err="1">
                <a:latin typeface="Palatino Linotype" pitchFamily="18" charset="0"/>
              </a:rPr>
              <a:t>infiltrative </a:t>
            </a:r>
            <a:r>
              <a:rPr lang="en" dirty="0">
                <a:latin typeface="Palatino Linotype" pitchFamily="18" charset="0"/>
              </a:rPr>
              <a:t>processes</a:t>
            </a:r>
          </a:p>
          <a:p>
            <a:r>
              <a:rPr lang="en" b="1" dirty="0" err="1">
                <a:latin typeface="Palatino Linotype" pitchFamily="18" charset="0"/>
              </a:rPr>
              <a:t>Endoscopy </a:t>
            </a:r>
            <a:r>
              <a:rPr lang="en" b="1" dirty="0">
                <a:latin typeface="Palatino Linotype" pitchFamily="18" charset="0"/>
              </a:rPr>
              <a:t>:</a:t>
            </a:r>
          </a:p>
          <a:p>
            <a:pPr marL="285750" indent="-285750">
              <a:buFont typeface="Wingdings" pitchFamily="2" charset="2"/>
              <a:buChar char="v"/>
            </a:pPr>
            <a:r>
              <a:rPr lang="en" dirty="0">
                <a:latin typeface="Palatino Linotype" pitchFamily="18" charset="0"/>
              </a:rPr>
              <a:t>Normal </a:t>
            </a:r>
            <a:r>
              <a:rPr lang="en" dirty="0" err="1">
                <a:latin typeface="Palatino Linotype" pitchFamily="18" charset="0"/>
              </a:rPr>
              <a:t>lining </a:t>
            </a:r>
            <a:r>
              <a:rPr lang="en" dirty="0">
                <a:latin typeface="Palatino Linotype" pitchFamily="18" charset="0"/>
              </a:rPr>
              <a:t>of the esophagus</a:t>
            </a:r>
          </a:p>
          <a:p>
            <a:pPr marL="285750" indent="-285750">
              <a:buFont typeface="Wingdings" pitchFamily="2" charset="2"/>
              <a:buChar char="v"/>
            </a:pPr>
            <a:r>
              <a:rPr lang="en" dirty="0" err="1">
                <a:latin typeface="Palatino Linotype" pitchFamily="18" charset="0"/>
              </a:rPr>
              <a:t>Dilation </a:t>
            </a:r>
            <a:r>
              <a:rPr lang="en" dirty="0">
                <a:latin typeface="Palatino Linotype" pitchFamily="18" charset="0"/>
              </a:rPr>
              <a:t>into the body area of the esophagus with </a:t>
            </a:r>
            <a:r>
              <a:rPr lang="en" dirty="0" err="1">
                <a:latin typeface="Palatino Linotype" pitchFamily="18" charset="0"/>
              </a:rPr>
              <a:t>retained </a:t>
            </a:r>
            <a:r>
              <a:rPr lang="en" dirty="0">
                <a:latin typeface="Palatino Linotype" pitchFamily="18" charset="0"/>
              </a:rPr>
              <a:t>contents</a:t>
            </a:r>
          </a:p>
          <a:p>
            <a:pPr marL="285750" indent="-285750">
              <a:buFont typeface="Wingdings" pitchFamily="2" charset="2"/>
              <a:buChar char="v"/>
            </a:pPr>
            <a:r>
              <a:rPr lang="en" dirty="0">
                <a:latin typeface="Palatino Linotype" pitchFamily="18" charset="0"/>
              </a:rPr>
              <a:t>Narrowed, insufficiently </a:t>
            </a:r>
            <a:r>
              <a:rPr lang="en" dirty="0" err="1">
                <a:latin typeface="Palatino Linotype" pitchFamily="18" charset="0"/>
              </a:rPr>
              <a:t>relaxed</a:t>
            </a:r>
            <a:r>
              <a:rPr lang="en" dirty="0">
                <a:latin typeface="Palatino Linotype" pitchFamily="18" charset="0"/>
              </a:rPr>
              <a:t> </a:t>
            </a:r>
            <a:r>
              <a:rPr lang="en" dirty="0" err="1">
                <a:latin typeface="Palatino Linotype" pitchFamily="18" charset="0"/>
              </a:rPr>
              <a:t>cardia </a:t>
            </a:r>
            <a:r>
              <a:rPr lang="en" dirty="0">
                <a:latin typeface="Palatino Linotype" pitchFamily="18" charset="0"/>
              </a:rPr>
              <a:t>, </a:t>
            </a:r>
            <a:r>
              <a:rPr lang="en" dirty="0" err="1">
                <a:latin typeface="Palatino Linotype" pitchFamily="18" charset="0"/>
              </a:rPr>
              <a:t>the sphincter </a:t>
            </a:r>
            <a:r>
              <a:rPr lang="en" dirty="0">
                <a:latin typeface="Palatino Linotype" pitchFamily="18" charset="0"/>
              </a:rPr>
              <a:t>can be overcome with little effort (stronger resistance indicates </a:t>
            </a:r>
            <a:r>
              <a:rPr lang="en" dirty="0" err="1">
                <a:latin typeface="Palatino Linotype" pitchFamily="18" charset="0"/>
              </a:rPr>
              <a:t>cancer </a:t>
            </a:r>
            <a:r>
              <a:rPr lang="en" dirty="0">
                <a:latin typeface="Palatino Linotype" pitchFamily="18" charset="0"/>
              </a:rPr>
              <a:t>)</a:t>
            </a:r>
          </a:p>
          <a:p>
            <a:r>
              <a:rPr lang="en" b="1" dirty="0" err="1">
                <a:latin typeface="Palatino Linotype" pitchFamily="18" charset="0"/>
              </a:rPr>
              <a:t>manometry </a:t>
            </a:r>
            <a:r>
              <a:rPr lang="en" b="1" dirty="0">
                <a:latin typeface="Palatino Linotype" pitchFamily="18" charset="0"/>
              </a:rPr>
              <a:t>:</a:t>
            </a:r>
          </a:p>
          <a:p>
            <a:pPr marL="285750" indent="-285750">
              <a:buFont typeface="Wingdings" pitchFamily="2" charset="2"/>
              <a:buChar char="v"/>
            </a:pPr>
            <a:r>
              <a:rPr lang="en" dirty="0">
                <a:latin typeface="Palatino Linotype" pitchFamily="18" charset="0"/>
              </a:rPr>
              <a:t>Absent or </a:t>
            </a:r>
            <a:r>
              <a:rPr lang="en" dirty="0" err="1">
                <a:latin typeface="Palatino Linotype" pitchFamily="18" charset="0"/>
              </a:rPr>
              <a:t>incomplete </a:t>
            </a:r>
            <a:r>
              <a:rPr lang="en" dirty="0">
                <a:latin typeface="Palatino Linotype" pitchFamily="18" charset="0"/>
              </a:rPr>
              <a:t>relaxation of the lower </a:t>
            </a:r>
            <a:r>
              <a:rPr lang="en" dirty="0" err="1">
                <a:latin typeface="Palatino Linotype" pitchFamily="18" charset="0"/>
              </a:rPr>
              <a:t>sphincter </a:t>
            </a:r>
            <a:r>
              <a:rPr lang="en" dirty="0">
                <a:latin typeface="Palatino Linotype" pitchFamily="18" charset="0"/>
              </a:rPr>
              <a:t>during swallowing</a:t>
            </a:r>
          </a:p>
          <a:p>
            <a:pPr marL="285750" indent="-285750">
              <a:buFont typeface="Wingdings" pitchFamily="2" charset="2"/>
              <a:buChar char="v"/>
            </a:pPr>
            <a:r>
              <a:rPr lang="en" dirty="0">
                <a:latin typeface="Palatino Linotype" pitchFamily="18" charset="0"/>
              </a:rPr>
              <a:t>There are no transient relaxations of the lower </a:t>
            </a:r>
            <a:r>
              <a:rPr lang="en" dirty="0" err="1">
                <a:latin typeface="Palatino Linotype" pitchFamily="18" charset="0"/>
              </a:rPr>
              <a:t>sphincter </a:t>
            </a:r>
            <a:r>
              <a:rPr lang="en" dirty="0">
                <a:latin typeface="Palatino Linotype" pitchFamily="18" charset="0"/>
              </a:rPr>
              <a:t>in response to gastric </a:t>
            </a:r>
            <a:r>
              <a:rPr lang="en" dirty="0" err="1">
                <a:latin typeface="Palatino Linotype" pitchFamily="18" charset="0"/>
              </a:rPr>
              <a:t>distension</a:t>
            </a:r>
          </a:p>
          <a:p>
            <a:r>
              <a:rPr lang="en" b="1" dirty="0" err="1">
                <a:latin typeface="Palatino Linotype" pitchFamily="18" charset="0"/>
              </a:rPr>
              <a:t>Radioisotopes </a:t>
            </a:r>
            <a:r>
              <a:rPr lang="en" b="1" dirty="0">
                <a:latin typeface="Palatino Linotype" pitchFamily="18" charset="0"/>
              </a:rPr>
              <a:t>:</a:t>
            </a:r>
          </a:p>
          <a:p>
            <a:pPr marL="285750" indent="-285750">
              <a:buFont typeface="Wingdings" pitchFamily="2" charset="2"/>
              <a:buChar char="v"/>
            </a:pPr>
            <a:r>
              <a:rPr lang="en" dirty="0">
                <a:latin typeface="Palatino Linotype" pitchFamily="18" charset="0"/>
              </a:rPr>
              <a:t>To measure fluid transport in </a:t>
            </a:r>
            <a:r>
              <a:rPr lang="en" dirty="0" err="1">
                <a:latin typeface="Palatino Linotype" pitchFamily="18" charset="0"/>
              </a:rPr>
              <a:t>achalasia</a:t>
            </a:r>
            <a:endParaRPr lang="x-none" dirty="0">
              <a:latin typeface="Palatino Linotype" pitchFamily="18" charset="0"/>
            </a:endParaRPr>
          </a:p>
          <a:p>
            <a:r>
              <a:rPr lang="en" b="1" dirty="0">
                <a:latin typeface="Palatino Linotype" pitchFamily="18" charset="0"/>
              </a:rPr>
              <a:t>EMG of the esophagus:</a:t>
            </a:r>
          </a:p>
          <a:p>
            <a:pPr marL="285750" indent="-285750">
              <a:buFont typeface="Wingdings" pitchFamily="2" charset="2"/>
              <a:buChar char="v"/>
            </a:pPr>
            <a:r>
              <a:rPr lang="en" dirty="0">
                <a:latin typeface="Palatino Linotype" pitchFamily="18" charset="0"/>
              </a:rPr>
              <a:t>For research purposes</a:t>
            </a:r>
          </a:p>
        </p:txBody>
      </p:sp>
    </p:spTree>
    <p:extLst>
      <p:ext uri="{BB962C8B-B14F-4D97-AF65-F5344CB8AC3E}">
        <p14:creationId xmlns="" xmlns:p14="http://schemas.microsoft.com/office/powerpoint/2010/main" val="218775340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0825" y="0"/>
            <a:ext cx="8569325" cy="6370975"/>
          </a:xfrm>
          <a:prstGeom prst="rect">
            <a:avLst/>
          </a:prstGeom>
          <a:noFill/>
        </p:spPr>
        <p:txBody>
          <a:bodyPr>
            <a:spAutoFit/>
          </a:bodyPr>
          <a:lstStyle/>
          <a:p>
            <a:pPr>
              <a:lnSpc>
                <a:spcPct val="150000"/>
              </a:lnSpc>
              <a:defRPr/>
            </a:pPr>
            <a:r>
              <a:rPr lang="en" sz="1600" b="1" dirty="0">
                <a:latin typeface="Palatino Linotype" pitchFamily="18" charset="0"/>
              </a:rPr>
              <a:t>Aggressive factors</a:t>
            </a:r>
          </a:p>
          <a:p>
            <a:pPr marL="342900" indent="-342900">
              <a:lnSpc>
                <a:spcPct val="150000"/>
              </a:lnSpc>
              <a:buFont typeface="Wingdings" pitchFamily="2" charset="2"/>
              <a:buChar char="v"/>
              <a:defRPr/>
            </a:pPr>
            <a:r>
              <a:rPr lang="en" sz="1600" dirty="0">
                <a:latin typeface="Palatino Linotype" pitchFamily="18" charset="0"/>
              </a:rPr>
              <a:t>BPH infection</a:t>
            </a:r>
          </a:p>
          <a:p>
            <a:pPr marL="342900" indent="-342900">
              <a:lnSpc>
                <a:spcPct val="150000"/>
              </a:lnSpc>
              <a:buFont typeface="Wingdings" pitchFamily="2" charset="2"/>
              <a:buChar char="v"/>
              <a:defRPr/>
            </a:pPr>
            <a:r>
              <a:rPr lang="en" sz="1600" dirty="0">
                <a:latin typeface="Palatino Linotype" pitchFamily="18" charset="0"/>
              </a:rPr>
              <a:t>Increased secretion of acids and pepsin</a:t>
            </a:r>
          </a:p>
          <a:p>
            <a:pPr marL="342900" indent="-342900">
              <a:lnSpc>
                <a:spcPct val="150000"/>
              </a:lnSpc>
              <a:buFont typeface="Wingdings" pitchFamily="2" charset="2"/>
              <a:buChar char="v"/>
              <a:defRPr/>
            </a:pPr>
            <a:r>
              <a:rPr lang="en" sz="1600" dirty="0" err="1">
                <a:latin typeface="Palatino Linotype" pitchFamily="18" charset="0"/>
              </a:rPr>
              <a:t>Gastroduodenal</a:t>
            </a:r>
            <a:r>
              <a:rPr lang="en" sz="1600" dirty="0">
                <a:latin typeface="Palatino Linotype" pitchFamily="18" charset="0"/>
              </a:rPr>
              <a:t> </a:t>
            </a:r>
            <a:r>
              <a:rPr lang="en" sz="1600" dirty="0" err="1">
                <a:latin typeface="Palatino Linotype" pitchFamily="18" charset="0"/>
              </a:rPr>
              <a:t>hypomotility</a:t>
            </a:r>
            <a:endParaRPr lang="x-none" sz="1600" dirty="0">
              <a:latin typeface="Palatino Linotype" pitchFamily="18" charset="0"/>
            </a:endParaRPr>
          </a:p>
          <a:p>
            <a:pPr marL="342900" indent="-342900">
              <a:lnSpc>
                <a:spcPct val="150000"/>
              </a:lnSpc>
              <a:buFont typeface="Wingdings" pitchFamily="2" charset="2"/>
              <a:buChar char="v"/>
              <a:defRPr/>
            </a:pPr>
            <a:endParaRPr lang="x-none" sz="1600" dirty="0">
              <a:latin typeface="Palatino Linotype" pitchFamily="18" charset="0"/>
            </a:endParaRPr>
          </a:p>
          <a:p>
            <a:pPr>
              <a:lnSpc>
                <a:spcPct val="150000"/>
              </a:lnSpc>
              <a:defRPr/>
            </a:pPr>
            <a:r>
              <a:rPr lang="en" sz="1600" b="1" dirty="0">
                <a:latin typeface="Palatino Linotype" pitchFamily="18" charset="0"/>
              </a:rPr>
              <a:t>Defense mechanisms</a:t>
            </a:r>
          </a:p>
          <a:p>
            <a:pPr marL="342900" indent="-342900">
              <a:lnSpc>
                <a:spcPct val="150000"/>
              </a:lnSpc>
              <a:buFont typeface="Wingdings" pitchFamily="2" charset="2"/>
              <a:buChar char="v"/>
              <a:defRPr/>
            </a:pPr>
            <a:r>
              <a:rPr lang="en" sz="1600" dirty="0">
                <a:latin typeface="Palatino Linotype" pitchFamily="18" charset="0"/>
              </a:rPr>
              <a:t>Mucus and bicarbonates</a:t>
            </a:r>
          </a:p>
          <a:p>
            <a:pPr marL="342900" indent="-342900">
              <a:lnSpc>
                <a:spcPct val="150000"/>
              </a:lnSpc>
              <a:buFont typeface="Wingdings" pitchFamily="2" charset="2"/>
              <a:buChar char="v"/>
              <a:defRPr/>
            </a:pPr>
            <a:r>
              <a:rPr lang="en" sz="1600" dirty="0" err="1">
                <a:latin typeface="Palatino Linotype" pitchFamily="18" charset="0"/>
              </a:rPr>
              <a:t>Epithelial </a:t>
            </a:r>
            <a:r>
              <a:rPr lang="en" sz="1600" dirty="0">
                <a:latin typeface="Palatino Linotype" pitchFamily="18" charset="0"/>
              </a:rPr>
              <a:t>barrier</a:t>
            </a:r>
          </a:p>
          <a:p>
            <a:pPr marL="342900" indent="-342900">
              <a:lnSpc>
                <a:spcPct val="150000"/>
              </a:lnSpc>
              <a:buFont typeface="Wingdings" pitchFamily="2" charset="2"/>
              <a:buChar char="v"/>
              <a:defRPr/>
            </a:pPr>
            <a:r>
              <a:rPr lang="en" sz="1600" dirty="0">
                <a:latin typeface="Palatino Linotype" pitchFamily="18" charset="0"/>
              </a:rPr>
              <a:t>Adequate blood flow through </a:t>
            </a:r>
            <a:r>
              <a:rPr lang="en" sz="1600" dirty="0" err="1">
                <a:latin typeface="Palatino Linotype" pitchFamily="18" charset="0"/>
              </a:rPr>
              <a:t>the mucosa</a:t>
            </a:r>
            <a:endParaRPr lang="x-none" sz="1600" dirty="0">
              <a:latin typeface="Palatino Linotype" pitchFamily="18" charset="0"/>
            </a:endParaRPr>
          </a:p>
          <a:p>
            <a:pPr marL="342900" indent="-342900">
              <a:lnSpc>
                <a:spcPct val="150000"/>
              </a:lnSpc>
              <a:buFont typeface="Wingdings" pitchFamily="2" charset="2"/>
              <a:buChar char="v"/>
              <a:defRPr/>
            </a:pPr>
            <a:endParaRPr lang="x-none" sz="1600" dirty="0">
              <a:latin typeface="Palatino Linotype" pitchFamily="18" charset="0"/>
            </a:endParaRPr>
          </a:p>
          <a:p>
            <a:pPr>
              <a:lnSpc>
                <a:spcPct val="150000"/>
              </a:lnSpc>
              <a:defRPr/>
            </a:pPr>
            <a:r>
              <a:rPr lang="en" sz="1600" b="1" dirty="0" err="1">
                <a:latin typeface="Palatino Linotype" pitchFamily="18" charset="0"/>
              </a:rPr>
              <a:t>Ulcer localization </a:t>
            </a:r>
            <a:r>
              <a:rPr lang="en" sz="1600" b="1" dirty="0">
                <a:latin typeface="Palatino Linotype" pitchFamily="18" charset="0"/>
              </a:rPr>
              <a:t>division :</a:t>
            </a:r>
          </a:p>
          <a:p>
            <a:pPr>
              <a:lnSpc>
                <a:spcPct val="150000"/>
              </a:lnSpc>
              <a:defRPr/>
            </a:pPr>
            <a:endParaRPr lang="x-none" sz="1600" dirty="0">
              <a:latin typeface="Palatino Linotype" pitchFamily="18" charset="0"/>
            </a:endParaRPr>
          </a:p>
          <a:p>
            <a:pPr marL="342900" indent="-342900">
              <a:lnSpc>
                <a:spcPct val="150000"/>
              </a:lnSpc>
              <a:buFont typeface="+mj-lt"/>
              <a:buAutoNum type="arabicPeriod"/>
              <a:defRPr/>
            </a:pPr>
            <a:r>
              <a:rPr lang="en" sz="1600" dirty="0" err="1">
                <a:latin typeface="Palatino Linotype" pitchFamily="18" charset="0"/>
              </a:rPr>
              <a:t>Duodenal</a:t>
            </a:r>
            <a:r>
              <a:rPr lang="en" sz="1600" dirty="0">
                <a:latin typeface="Palatino Linotype" pitchFamily="18" charset="0"/>
              </a:rPr>
              <a:t> </a:t>
            </a:r>
            <a:r>
              <a:rPr lang="en" sz="1600" dirty="0" err="1">
                <a:latin typeface="Palatino Linotype" pitchFamily="18" charset="0"/>
              </a:rPr>
              <a:t>ulcer</a:t>
            </a:r>
            <a:endParaRPr lang="x-none" sz="1600" dirty="0">
              <a:latin typeface="Palatino Linotype" pitchFamily="18" charset="0"/>
            </a:endParaRPr>
          </a:p>
          <a:p>
            <a:pPr marL="342900" indent="-342900">
              <a:lnSpc>
                <a:spcPct val="150000"/>
              </a:lnSpc>
              <a:buFont typeface="+mj-lt"/>
              <a:buAutoNum type="arabicPeriod"/>
              <a:defRPr/>
            </a:pPr>
            <a:r>
              <a:rPr lang="en" sz="1600" dirty="0" err="1">
                <a:latin typeface="Palatino Linotype" pitchFamily="18" charset="0"/>
              </a:rPr>
              <a:t>Distal </a:t>
            </a:r>
            <a:r>
              <a:rPr lang="en" sz="1600" dirty="0">
                <a:latin typeface="Palatino Linotype" pitchFamily="18" charset="0"/>
              </a:rPr>
              <a:t>gastric </a:t>
            </a:r>
            <a:r>
              <a:rPr lang="en" sz="1600" dirty="0" err="1">
                <a:latin typeface="Palatino Linotype" pitchFamily="18" charset="0"/>
              </a:rPr>
              <a:t>ulcer </a:t>
            </a:r>
            <a:r>
              <a:rPr lang="en" sz="1600" dirty="0">
                <a:latin typeface="Palatino Linotype" pitchFamily="18" charset="0"/>
              </a:rPr>
              <a:t>( </a:t>
            </a:r>
            <a:r>
              <a:rPr lang="en" sz="1600" dirty="0" err="1">
                <a:latin typeface="Palatino Linotype" pitchFamily="18" charset="0"/>
              </a:rPr>
              <a:t>distal</a:t>
            </a:r>
            <a:r>
              <a:rPr lang="en" sz="1600" dirty="0">
                <a:latin typeface="Palatino Linotype" pitchFamily="18" charset="0"/>
              </a:rPr>
              <a:t> </a:t>
            </a:r>
            <a:r>
              <a:rPr lang="en" sz="1600" dirty="0" err="1">
                <a:latin typeface="Palatino Linotype" pitchFamily="18" charset="0"/>
              </a:rPr>
              <a:t>antrum </a:t>
            </a:r>
            <a:r>
              <a:rPr lang="en" sz="1600" dirty="0">
                <a:latin typeface="Palatino Linotype" pitchFamily="18" charset="0"/>
              </a:rPr>
              <a:t>and </a:t>
            </a:r>
            <a:r>
              <a:rPr lang="en" sz="1600" dirty="0" err="1">
                <a:latin typeface="Palatino Linotype" pitchFamily="18" charset="0"/>
              </a:rPr>
              <a:t>prepyloric </a:t>
            </a:r>
            <a:r>
              <a:rPr lang="en" sz="1600" dirty="0">
                <a:latin typeface="Palatino Linotype" pitchFamily="18" charset="0"/>
              </a:rPr>
              <a:t>region)</a:t>
            </a:r>
          </a:p>
          <a:p>
            <a:pPr marL="342900" indent="-342900">
              <a:lnSpc>
                <a:spcPct val="150000"/>
              </a:lnSpc>
              <a:buFont typeface="+mj-lt"/>
              <a:buAutoNum type="arabicPeriod"/>
              <a:defRPr/>
            </a:pPr>
            <a:r>
              <a:rPr lang="en" sz="1600" dirty="0" err="1">
                <a:latin typeface="Palatino Linotype" pitchFamily="18" charset="0"/>
              </a:rPr>
              <a:t>Proximal </a:t>
            </a:r>
            <a:r>
              <a:rPr lang="en" sz="1600" dirty="0">
                <a:latin typeface="Palatino Linotype" pitchFamily="18" charset="0"/>
              </a:rPr>
              <a:t>gastric </a:t>
            </a:r>
            <a:r>
              <a:rPr lang="en" sz="1600" dirty="0" err="1">
                <a:latin typeface="Palatino Linotype" pitchFamily="18" charset="0"/>
              </a:rPr>
              <a:t>ulcers </a:t>
            </a:r>
            <a:r>
              <a:rPr lang="en" sz="1600" dirty="0">
                <a:latin typeface="Palatino Linotype" pitchFamily="18" charset="0"/>
              </a:rPr>
              <a:t>(at the lesser curve)</a:t>
            </a:r>
          </a:p>
          <a:p>
            <a:pPr marL="342900" indent="-342900">
              <a:lnSpc>
                <a:spcPct val="150000"/>
              </a:lnSpc>
              <a:buFont typeface="+mj-lt"/>
              <a:buAutoNum type="arabicPeriod"/>
              <a:defRPr/>
            </a:pPr>
            <a:r>
              <a:rPr lang="en" sz="1600" dirty="0" err="1">
                <a:latin typeface="Palatino Linotype" pitchFamily="18" charset="0"/>
              </a:rPr>
              <a:t>Ulcers</a:t>
            </a:r>
            <a:r>
              <a:rPr lang="en" sz="1600" dirty="0">
                <a:latin typeface="Palatino Linotype" pitchFamily="18" charset="0"/>
              </a:rPr>
              <a:t> </a:t>
            </a:r>
            <a:r>
              <a:rPr lang="en" sz="1600" dirty="0" err="1">
                <a:latin typeface="Palatino Linotype" pitchFamily="18" charset="0"/>
              </a:rPr>
              <a:t>cardia </a:t>
            </a:r>
            <a:r>
              <a:rPr lang="en" sz="1600" dirty="0">
                <a:latin typeface="Palatino Linotype" pitchFamily="18" charset="0"/>
              </a:rPr>
              <a:t>(prone to complications)</a:t>
            </a:r>
          </a:p>
          <a:p>
            <a:pPr>
              <a:lnSpc>
                <a:spcPct val="150000"/>
              </a:lnSpc>
              <a:defRPr/>
            </a:pPr>
            <a:endParaRPr lang="x-none" sz="1600" dirty="0">
              <a:latin typeface="Palatino Linotype" pitchFamily="18" charset="0"/>
            </a:endParaRPr>
          </a:p>
        </p:txBody>
      </p:sp>
    </p:spTree>
    <p:extLst>
      <p:ext uri="{BB962C8B-B14F-4D97-AF65-F5344CB8AC3E}">
        <p14:creationId xmlns="" xmlns:p14="http://schemas.microsoft.com/office/powerpoint/2010/main" val="123933360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09600" y="152400"/>
            <a:ext cx="8229600" cy="548680"/>
          </a:xfrm>
          <a:ln>
            <a:miter lim="800000"/>
            <a:headEnd/>
            <a:tailEnd/>
          </a:ln>
          <a:extLst/>
        </p:spPr>
        <p:txBody>
          <a:bodyPr>
            <a:noAutofit/>
          </a:bodyPr>
          <a:lstStyle/>
          <a:p>
            <a:pPr algn="ctr">
              <a:defRPr/>
            </a:pPr>
            <a:r>
              <a:rPr lang="en" sz="2800" b="1" dirty="0">
                <a:ln w="12700">
                  <a:solidFill>
                    <a:schemeClr val="tx2">
                      <a:satMod val="155000"/>
                    </a:schemeClr>
                  </a:solidFill>
                  <a:prstDash val="solid"/>
                </a:ln>
                <a:latin typeface="Palatino Linotype" pitchFamily="18" charset="0"/>
              </a:rPr>
              <a:t>Clinical picture </a:t>
            </a:r>
            <a:r>
              <a:rPr lang="x-none" sz="2800" b="1" dirty="0">
                <a:ln w="12700">
                  <a:solidFill>
                    <a:schemeClr val="tx2">
                      <a:satMod val="155000"/>
                    </a:schemeClr>
                  </a:solidFill>
                  <a:prstDash val="solid"/>
                </a:ln>
                <a:latin typeface="Palatino Linotype" pitchFamily="18" charset="0"/>
              </a:rPr>
              <a:t/>
            </a:r>
            <a:br>
              <a:rPr lang="x-none" sz="2800" b="1" dirty="0">
                <a:ln w="12700">
                  <a:solidFill>
                    <a:schemeClr val="tx2">
                      <a:satMod val="155000"/>
                    </a:schemeClr>
                  </a:solidFill>
                  <a:prstDash val="solid"/>
                </a:ln>
                <a:latin typeface="Palatino Linotype" pitchFamily="18" charset="0"/>
              </a:rPr>
            </a:br>
            <a:r>
              <a:rPr lang="en" sz="2800" b="1" dirty="0">
                <a:ln w="12700">
                  <a:solidFill>
                    <a:schemeClr val="tx2">
                      <a:satMod val="155000"/>
                    </a:schemeClr>
                  </a:solidFill>
                  <a:prstDash val="solid"/>
                </a:ln>
                <a:latin typeface="Palatino Linotype" pitchFamily="18" charset="0"/>
              </a:rPr>
              <a:t>Acid dyspepsia</a:t>
            </a:r>
            <a:endParaRPr lang="en-US" sz="2800" b="1" dirty="0">
              <a:ln w="12700">
                <a:solidFill>
                  <a:schemeClr val="tx2">
                    <a:satMod val="155000"/>
                  </a:schemeClr>
                </a:solidFill>
                <a:prstDash val="solid"/>
              </a:ln>
              <a:latin typeface="Palatino Linotype" pitchFamily="18" charset="0"/>
            </a:endParaRPr>
          </a:p>
        </p:txBody>
      </p:sp>
      <p:sp>
        <p:nvSpPr>
          <p:cNvPr id="16387" name="Content Placeholder 2"/>
          <p:cNvSpPr>
            <a:spLocks noGrp="1"/>
          </p:cNvSpPr>
          <p:nvPr>
            <p:ph sz="half" idx="1"/>
          </p:nvPr>
        </p:nvSpPr>
        <p:spPr>
          <a:xfrm>
            <a:off x="250825" y="1557338"/>
            <a:ext cx="4244975" cy="4797425"/>
          </a:xfrm>
        </p:spPr>
        <p:txBody>
          <a:bodyPr/>
          <a:lstStyle/>
          <a:p>
            <a:pPr marL="0" indent="0" eaLnBrk="1" hangingPunct="1">
              <a:lnSpc>
                <a:spcPct val="150000"/>
              </a:lnSpc>
              <a:buClr>
                <a:schemeClr val="folHlink"/>
              </a:buClr>
              <a:buNone/>
              <a:defRPr/>
            </a:pPr>
            <a:r>
              <a:rPr lang="en" sz="1800" b="1" u="sng" dirty="0">
                <a:latin typeface="Palatino Linotype" pitchFamily="18" charset="0"/>
              </a:rPr>
              <a:t>Non-specific symptoms</a:t>
            </a:r>
          </a:p>
          <a:p>
            <a:pPr eaLnBrk="1" hangingPunct="1">
              <a:lnSpc>
                <a:spcPct val="150000"/>
              </a:lnSpc>
              <a:defRPr/>
            </a:pPr>
            <a:r>
              <a:rPr lang="en" sz="1800" dirty="0">
                <a:latin typeface="Palatino Linotype" pitchFamily="18" charset="0"/>
              </a:rPr>
              <a:t>Epigastric pain (hunger/food/time of day)</a:t>
            </a:r>
          </a:p>
          <a:p>
            <a:pPr eaLnBrk="1" hangingPunct="1">
              <a:lnSpc>
                <a:spcPct val="150000"/>
              </a:lnSpc>
              <a:defRPr/>
            </a:pPr>
            <a:r>
              <a:rPr lang="en" sz="1800" dirty="0">
                <a:latin typeface="Palatino Linotype" pitchFamily="18" charset="0"/>
              </a:rPr>
              <a:t>Dyspeptic complaints</a:t>
            </a:r>
          </a:p>
          <a:p>
            <a:pPr eaLnBrk="1" hangingPunct="1">
              <a:lnSpc>
                <a:spcPct val="150000"/>
              </a:lnSpc>
              <a:defRPr/>
            </a:pPr>
            <a:r>
              <a:rPr lang="en" sz="1800" dirty="0">
                <a:latin typeface="Palatino Linotype" pitchFamily="18" charset="0"/>
              </a:rPr>
              <a:t>Bloating/belching</a:t>
            </a:r>
          </a:p>
          <a:p>
            <a:pPr eaLnBrk="1" hangingPunct="1">
              <a:lnSpc>
                <a:spcPct val="150000"/>
              </a:lnSpc>
              <a:defRPr/>
            </a:pPr>
            <a:r>
              <a:rPr lang="en" sz="1800" dirty="0">
                <a:latin typeface="Palatino Linotype" pitchFamily="18" charset="0"/>
              </a:rPr>
              <a:t>Discomfort</a:t>
            </a:r>
          </a:p>
          <a:p>
            <a:pPr eaLnBrk="1" hangingPunct="1">
              <a:lnSpc>
                <a:spcPct val="150000"/>
              </a:lnSpc>
              <a:defRPr/>
            </a:pPr>
            <a:r>
              <a:rPr lang="en" sz="1800" dirty="0">
                <a:latin typeface="Palatino Linotype" pitchFamily="18" charset="0"/>
              </a:rPr>
              <a:t>Nausea</a:t>
            </a:r>
          </a:p>
          <a:p>
            <a:pPr eaLnBrk="1" hangingPunct="1">
              <a:lnSpc>
                <a:spcPct val="150000"/>
              </a:lnSpc>
              <a:defRPr/>
            </a:pPr>
            <a:r>
              <a:rPr lang="en" sz="1800" dirty="0">
                <a:latin typeface="Palatino Linotype" pitchFamily="18" charset="0"/>
              </a:rPr>
              <a:t>Mustard</a:t>
            </a:r>
          </a:p>
          <a:p>
            <a:pPr eaLnBrk="1" hangingPunct="1">
              <a:lnSpc>
                <a:spcPct val="150000"/>
              </a:lnSpc>
              <a:defRPr/>
            </a:pPr>
            <a:r>
              <a:rPr lang="en" sz="1800" dirty="0">
                <a:latin typeface="Palatino Linotype" pitchFamily="18" charset="0"/>
              </a:rPr>
              <a:t>Flatulence</a:t>
            </a:r>
          </a:p>
          <a:p>
            <a:pPr marL="0" indent="0" eaLnBrk="1" hangingPunct="1">
              <a:lnSpc>
                <a:spcPct val="150000"/>
              </a:lnSpc>
              <a:buClr>
                <a:schemeClr val="folHlink"/>
              </a:buClr>
              <a:buNone/>
              <a:defRPr/>
            </a:pPr>
            <a:endParaRPr lang="ru-RU" sz="1800" dirty="0">
              <a:solidFill>
                <a:schemeClr val="folHlink"/>
              </a:solidFill>
              <a:latin typeface="Palatino Linotype" pitchFamily="18" charset="0"/>
            </a:endParaRPr>
          </a:p>
          <a:p>
            <a:pPr>
              <a:defRPr/>
            </a:pPr>
            <a:endParaRPr lang="en-US" dirty="0"/>
          </a:p>
        </p:txBody>
      </p:sp>
      <p:sp>
        <p:nvSpPr>
          <p:cNvPr id="13316" name="Content Placeholder 3"/>
          <p:cNvSpPr>
            <a:spLocks noGrp="1"/>
          </p:cNvSpPr>
          <p:nvPr>
            <p:ph sz="half" idx="2"/>
          </p:nvPr>
        </p:nvSpPr>
        <p:spPr>
          <a:xfrm>
            <a:off x="4648200" y="1628775"/>
            <a:ext cx="4038600" cy="4725988"/>
          </a:xfrm>
        </p:spPr>
        <p:txBody>
          <a:bodyPr>
            <a:normAutofit/>
          </a:bodyPr>
          <a:lstStyle/>
          <a:p>
            <a:pPr marL="0" indent="0" eaLnBrk="1" hangingPunct="1">
              <a:lnSpc>
                <a:spcPct val="150000"/>
              </a:lnSpc>
              <a:buClr>
                <a:schemeClr val="folHlink"/>
              </a:buClr>
              <a:buNone/>
            </a:pPr>
            <a:r>
              <a:rPr lang="en" sz="1800" b="1" u="sng" dirty="0" err="1">
                <a:latin typeface="Palatino Linotype" pitchFamily="18" charset="0"/>
              </a:rPr>
              <a:t>Alarming</a:t>
            </a:r>
            <a:r>
              <a:rPr lang="en" sz="1800" b="1" u="sng" dirty="0">
                <a:latin typeface="Palatino Linotype" pitchFamily="18" charset="0"/>
              </a:rPr>
              <a:t> </a:t>
            </a:r>
            <a:r>
              <a:rPr lang="en" sz="1800" b="1" u="sng" dirty="0" err="1">
                <a:latin typeface="Palatino Linotype" pitchFamily="18" charset="0"/>
              </a:rPr>
              <a:t>symptoms</a:t>
            </a:r>
            <a:endParaRPr lang="sl-SI" sz="1800" b="1" u="sng" dirty="0">
              <a:latin typeface="Palatino Linotype" pitchFamily="18" charset="0"/>
            </a:endParaRPr>
          </a:p>
          <a:p>
            <a:pPr eaLnBrk="1" hangingPunct="1">
              <a:lnSpc>
                <a:spcPct val="150000"/>
              </a:lnSpc>
              <a:buClr>
                <a:schemeClr val="tx1"/>
              </a:buClr>
            </a:pPr>
            <a:r>
              <a:rPr lang="en" sz="1800" dirty="0">
                <a:solidFill>
                  <a:srgbClr val="FF0000"/>
                </a:solidFill>
                <a:latin typeface="Palatino Linotype" pitchFamily="18" charset="0"/>
              </a:rPr>
              <a:t>And </a:t>
            </a:r>
            <a:r>
              <a:rPr lang="en" sz="1800" dirty="0">
                <a:latin typeface="Palatino Linotype" pitchFamily="18" charset="0"/>
              </a:rPr>
              <a:t>he doesn't</a:t>
            </a:r>
          </a:p>
          <a:p>
            <a:pPr eaLnBrk="1" hangingPunct="1">
              <a:lnSpc>
                <a:spcPct val="150000"/>
              </a:lnSpc>
              <a:buClr>
                <a:schemeClr val="tx1"/>
              </a:buClr>
            </a:pPr>
            <a:r>
              <a:rPr lang="en" sz="1800" dirty="0">
                <a:solidFill>
                  <a:srgbClr val="FF0000"/>
                </a:solidFill>
                <a:latin typeface="Palatino Linotype" pitchFamily="18" charset="0"/>
              </a:rPr>
              <a:t>Loss </a:t>
            </a:r>
            <a:r>
              <a:rPr lang="en" sz="1800" dirty="0">
                <a:latin typeface="Palatino Linotype" pitchFamily="18" charset="0"/>
              </a:rPr>
              <a:t>of weight</a:t>
            </a:r>
          </a:p>
          <a:p>
            <a:pPr eaLnBrk="1" hangingPunct="1">
              <a:lnSpc>
                <a:spcPct val="150000"/>
              </a:lnSpc>
              <a:buClr>
                <a:schemeClr val="tx1"/>
              </a:buClr>
            </a:pPr>
            <a:r>
              <a:rPr lang="en" sz="1800" dirty="0">
                <a:solidFill>
                  <a:srgbClr val="FF0000"/>
                </a:solidFill>
                <a:latin typeface="Palatino Linotype" pitchFamily="18" charset="0"/>
              </a:rPr>
              <a:t>And </a:t>
            </a:r>
            <a:r>
              <a:rPr lang="en" sz="1800" dirty="0">
                <a:latin typeface="Palatino Linotype" pitchFamily="18" charset="0"/>
              </a:rPr>
              <a:t>anorexia</a:t>
            </a:r>
          </a:p>
          <a:p>
            <a:pPr eaLnBrk="1" hangingPunct="1">
              <a:lnSpc>
                <a:spcPct val="150000"/>
              </a:lnSpc>
              <a:buClr>
                <a:schemeClr val="tx1"/>
              </a:buClr>
            </a:pPr>
            <a:r>
              <a:rPr lang="en" sz="1800" dirty="0">
                <a:solidFill>
                  <a:srgbClr val="FF0000"/>
                </a:solidFill>
                <a:latin typeface="Palatino Linotype" pitchFamily="18" charset="0"/>
              </a:rPr>
              <a:t>R </a:t>
            </a:r>
            <a:r>
              <a:rPr lang="en" sz="1800" dirty="0">
                <a:latin typeface="Palatino Linotype" pitchFamily="18" charset="0"/>
              </a:rPr>
              <a:t>ecent-onset of progressive symptoms ( </a:t>
            </a:r>
            <a:r>
              <a:rPr lang="en" sz="1800" dirty="0" err="1">
                <a:latin typeface="Palatino Linotype" pitchFamily="18" charset="0"/>
              </a:rPr>
              <a:t>persistent</a:t>
            </a:r>
            <a:r>
              <a:rPr lang="en" sz="1800" dirty="0">
                <a:latin typeface="Palatino Linotype" pitchFamily="18" charset="0"/>
              </a:rPr>
              <a:t> </a:t>
            </a:r>
            <a:r>
              <a:rPr lang="en" sz="1800" dirty="0" err="1">
                <a:latin typeface="Palatino Linotype" pitchFamily="18" charset="0"/>
              </a:rPr>
              <a:t>vomiting </a:t>
            </a:r>
            <a:r>
              <a:rPr lang="en" sz="1800" dirty="0">
                <a:latin typeface="Palatino Linotype" pitchFamily="18" charset="0"/>
              </a:rPr>
              <a:t>)</a:t>
            </a:r>
          </a:p>
          <a:p>
            <a:pPr eaLnBrk="1" hangingPunct="1">
              <a:lnSpc>
                <a:spcPct val="150000"/>
              </a:lnSpc>
              <a:buClr>
                <a:schemeClr val="tx1"/>
              </a:buClr>
            </a:pPr>
            <a:r>
              <a:rPr lang="en" sz="1800" dirty="0">
                <a:solidFill>
                  <a:srgbClr val="FF0000"/>
                </a:solidFill>
                <a:latin typeface="Palatino Linotype" pitchFamily="18" charset="0"/>
              </a:rPr>
              <a:t>M </a:t>
            </a:r>
            <a:r>
              <a:rPr lang="en" sz="1800" dirty="0">
                <a:latin typeface="Palatino Linotype" pitchFamily="18" charset="0"/>
              </a:rPr>
              <a:t>elaena or hematemesis</a:t>
            </a:r>
          </a:p>
          <a:p>
            <a:pPr eaLnBrk="1" hangingPunct="1">
              <a:lnSpc>
                <a:spcPct val="150000"/>
              </a:lnSpc>
              <a:buClr>
                <a:schemeClr val="tx1"/>
              </a:buClr>
            </a:pPr>
            <a:r>
              <a:rPr lang="en" sz="1800" dirty="0">
                <a:solidFill>
                  <a:srgbClr val="FF0000"/>
                </a:solidFill>
                <a:latin typeface="Palatino Linotype" pitchFamily="18" charset="0"/>
              </a:rPr>
              <a:t>With </a:t>
            </a:r>
            <a:r>
              <a:rPr lang="en" sz="1800" dirty="0">
                <a:latin typeface="Palatino Linotype" pitchFamily="18" charset="0"/>
              </a:rPr>
              <a:t>wallowing difficulty ( </a:t>
            </a:r>
            <a:r>
              <a:rPr lang="en" sz="1800" dirty="0" err="1">
                <a:latin typeface="Palatino Linotype" pitchFamily="18" charset="0"/>
              </a:rPr>
              <a:t>dysphagia </a:t>
            </a:r>
            <a:r>
              <a:rPr lang="en" sz="1800" dirty="0">
                <a:latin typeface="Palatino Linotype" pitchFamily="18" charset="0"/>
              </a:rPr>
              <a:t>)</a:t>
            </a:r>
          </a:p>
        </p:txBody>
      </p:sp>
    </p:spTree>
    <p:extLst>
      <p:ext uri="{BB962C8B-B14F-4D97-AF65-F5344CB8AC3E}">
        <p14:creationId xmlns="" xmlns:p14="http://schemas.microsoft.com/office/powerpoint/2010/main" val="258025937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72788"/>
            <a:ext cx="8991600" cy="6647974"/>
          </a:xfrm>
          <a:prstGeom prst="rect">
            <a:avLst/>
          </a:prstGeom>
          <a:noFill/>
        </p:spPr>
        <p:txBody>
          <a:bodyPr wrap="square" rtlCol="0">
            <a:spAutoFit/>
          </a:bodyPr>
          <a:lstStyle/>
          <a:p>
            <a:pPr algn="ctr">
              <a:lnSpc>
                <a:spcPct val="150000"/>
              </a:lnSpc>
            </a:pPr>
            <a:r>
              <a:rPr lang="en" sz="2800" b="1" dirty="0">
                <a:latin typeface="Palatino Linotype" pitchFamily="18" charset="0"/>
              </a:rPr>
              <a:t>STOMACH ULCER</a:t>
            </a:r>
          </a:p>
          <a:p>
            <a:pPr marL="285750" indent="-285750">
              <a:lnSpc>
                <a:spcPct val="150000"/>
              </a:lnSpc>
              <a:buFont typeface="Arial" pitchFamily="34" charset="0"/>
              <a:buChar char="•"/>
            </a:pPr>
            <a:r>
              <a:rPr lang="en" sz="1600" dirty="0">
                <a:latin typeface="Palatino Linotype" pitchFamily="18" charset="0"/>
              </a:rPr>
              <a:t>Primary role - damage to the gastric </a:t>
            </a:r>
            <a:r>
              <a:rPr lang="en" sz="1600" dirty="0" err="1">
                <a:latin typeface="Palatino Linotype" pitchFamily="18" charset="0"/>
              </a:rPr>
              <a:t>mucosal </a:t>
            </a:r>
            <a:r>
              <a:rPr lang="en" sz="1600" dirty="0">
                <a:latin typeface="Palatino Linotype" pitchFamily="18" charset="0"/>
              </a:rPr>
              <a:t>barrier or indirect damage to the gastric mucosa </a:t>
            </a:r>
            <a:r>
              <a:rPr lang="en" sz="1600" dirty="0" err="1">
                <a:latin typeface="Palatino Linotype" pitchFamily="18" charset="0"/>
              </a:rPr>
              <a:t>by pathogenetic </a:t>
            </a:r>
            <a:r>
              <a:rPr lang="en" sz="1600" dirty="0">
                <a:latin typeface="Palatino Linotype" pitchFamily="18" charset="0"/>
              </a:rPr>
              <a:t>agents</a:t>
            </a:r>
          </a:p>
          <a:p>
            <a:pPr marL="285750" indent="-285750">
              <a:lnSpc>
                <a:spcPct val="150000"/>
              </a:lnSpc>
              <a:buFont typeface="Arial" pitchFamily="34" charset="0"/>
              <a:buChar char="•"/>
            </a:pPr>
            <a:r>
              <a:rPr lang="en" sz="1600" dirty="0">
                <a:latin typeface="Palatino Linotype" pitchFamily="18" charset="0"/>
              </a:rPr>
              <a:t>Normal or decreased HCL values</a:t>
            </a:r>
          </a:p>
          <a:p>
            <a:pPr marL="285750" indent="-285750">
              <a:lnSpc>
                <a:spcPct val="150000"/>
              </a:lnSpc>
              <a:buFont typeface="Arial" pitchFamily="34" charset="0"/>
              <a:buChar char="•"/>
            </a:pPr>
            <a:r>
              <a:rPr lang="en" sz="1600" dirty="0">
                <a:latin typeface="Palatino Linotype" pitchFamily="18" charset="0"/>
              </a:rPr>
              <a:t>Delayed gastric emptying</a:t>
            </a:r>
          </a:p>
          <a:p>
            <a:pPr marL="285750" indent="-285750">
              <a:lnSpc>
                <a:spcPct val="150000"/>
              </a:lnSpc>
              <a:buFont typeface="Arial" pitchFamily="34" charset="0"/>
              <a:buChar char="•"/>
            </a:pPr>
            <a:r>
              <a:rPr lang="en" sz="1600" dirty="0">
                <a:latin typeface="Palatino Linotype" pitchFamily="18" charset="0"/>
              </a:rPr>
              <a:t>Increased </a:t>
            </a:r>
            <a:r>
              <a:rPr lang="en" sz="1600" dirty="0" err="1">
                <a:latin typeface="Palatino Linotype" pitchFamily="18" charset="0"/>
              </a:rPr>
              <a:t>regurgitation</a:t>
            </a:r>
            <a:r>
              <a:rPr lang="en" sz="1600" dirty="0">
                <a:latin typeface="Palatino Linotype" pitchFamily="18" charset="0"/>
              </a:rPr>
              <a:t> </a:t>
            </a:r>
            <a:r>
              <a:rPr lang="en" sz="1600" dirty="0" err="1">
                <a:latin typeface="Palatino Linotype" pitchFamily="18" charset="0"/>
              </a:rPr>
              <a:t>duodenal </a:t>
            </a:r>
            <a:r>
              <a:rPr lang="en" sz="1600" dirty="0">
                <a:latin typeface="Palatino Linotype" pitchFamily="18" charset="0"/>
              </a:rPr>
              <a:t>contents (bile)</a:t>
            </a:r>
          </a:p>
          <a:p>
            <a:pPr marL="285750" indent="-285750">
              <a:lnSpc>
                <a:spcPct val="150000"/>
              </a:lnSpc>
              <a:buFont typeface="Arial" pitchFamily="34" charset="0"/>
              <a:buChar char="•"/>
            </a:pPr>
            <a:r>
              <a:rPr lang="en" sz="1600" dirty="0">
                <a:latin typeface="Palatino Linotype" pitchFamily="18" charset="0"/>
              </a:rPr>
              <a:t>In 10% of patients, gastric </a:t>
            </a:r>
            <a:r>
              <a:rPr lang="en" sz="1600" dirty="0" err="1">
                <a:latin typeface="Palatino Linotype" pitchFamily="18" charset="0"/>
              </a:rPr>
              <a:t>ulcer </a:t>
            </a:r>
            <a:r>
              <a:rPr lang="en" sz="1600" dirty="0">
                <a:latin typeface="Palatino Linotype" pitchFamily="18" charset="0"/>
              </a:rPr>
              <a:t>combined with </a:t>
            </a:r>
            <a:r>
              <a:rPr lang="en" sz="1600" dirty="0" err="1">
                <a:latin typeface="Palatino Linotype" pitchFamily="18" charset="0"/>
              </a:rPr>
              <a:t>duodenal ulcer</a:t>
            </a:r>
            <a:r>
              <a:rPr lang="en" sz="1600" dirty="0">
                <a:latin typeface="Palatino Linotype" pitchFamily="18" charset="0"/>
              </a:rPr>
              <a:t> </a:t>
            </a:r>
            <a:r>
              <a:rPr lang="en" sz="1600" dirty="0" err="1">
                <a:latin typeface="Palatino Linotype" pitchFamily="18" charset="0"/>
              </a:rPr>
              <a:t>ulcer</a:t>
            </a:r>
            <a:endParaRPr lang="x-none" sz="1600" dirty="0">
              <a:latin typeface="Palatino Linotype" pitchFamily="18" charset="0"/>
            </a:endParaRPr>
          </a:p>
          <a:p>
            <a:pPr marL="285750" indent="-285750">
              <a:lnSpc>
                <a:spcPct val="150000"/>
              </a:lnSpc>
              <a:buFont typeface="Arial" pitchFamily="34" charset="0"/>
              <a:buChar char="•"/>
            </a:pPr>
            <a:r>
              <a:rPr lang="en" sz="1600" dirty="0">
                <a:latin typeface="Palatino Linotype" pitchFamily="18" charset="0"/>
              </a:rPr>
              <a:t>A disease with a tendency to cure</a:t>
            </a:r>
          </a:p>
          <a:p>
            <a:pPr marL="285750" indent="-285750">
              <a:lnSpc>
                <a:spcPct val="150000"/>
              </a:lnSpc>
              <a:buFont typeface="Arial" pitchFamily="34" charset="0"/>
              <a:buChar char="•"/>
            </a:pPr>
            <a:r>
              <a:rPr lang="en" sz="1600" dirty="0">
                <a:latin typeface="Palatino Linotype" pitchFamily="18" charset="0"/>
              </a:rPr>
              <a:t>Older people, more often men</a:t>
            </a:r>
          </a:p>
          <a:p>
            <a:pPr marL="285750" indent="-285750">
              <a:lnSpc>
                <a:spcPct val="150000"/>
              </a:lnSpc>
              <a:buFont typeface="Arial" pitchFamily="34" charset="0"/>
              <a:buChar char="•"/>
            </a:pPr>
            <a:r>
              <a:rPr lang="en" sz="1600" dirty="0">
                <a:latin typeface="Palatino Linotype" pitchFamily="18" charset="0"/>
              </a:rPr>
              <a:t>Small curvature (other localization - malignancy?)</a:t>
            </a:r>
          </a:p>
          <a:p>
            <a:pPr marL="285750" indent="-285750">
              <a:lnSpc>
                <a:spcPct val="150000"/>
              </a:lnSpc>
              <a:buFont typeface="Arial" pitchFamily="34" charset="0"/>
              <a:buChar char="•"/>
            </a:pPr>
            <a:r>
              <a:rPr lang="en" sz="1600" dirty="0">
                <a:latin typeface="Palatino Linotype" pitchFamily="18" charset="0"/>
              </a:rPr>
              <a:t>Postprandial pain-pain is aggravated by taking food</a:t>
            </a:r>
          </a:p>
          <a:p>
            <a:pPr marL="285750" indent="-285750">
              <a:lnSpc>
                <a:spcPct val="150000"/>
              </a:lnSpc>
              <a:buFont typeface="Arial" pitchFamily="34" charset="0"/>
              <a:buChar char="•"/>
            </a:pPr>
            <a:r>
              <a:rPr lang="en" sz="1600" dirty="0">
                <a:latin typeface="Palatino Linotype" pitchFamily="18" charset="0"/>
              </a:rPr>
              <a:t>Relieves with the use of antacids - not to the same extent as from UD</a:t>
            </a:r>
          </a:p>
          <a:p>
            <a:pPr marL="285750" indent="-285750">
              <a:lnSpc>
                <a:spcPct val="150000"/>
              </a:lnSpc>
              <a:buFont typeface="Arial" pitchFamily="34" charset="0"/>
              <a:buChar char="•"/>
            </a:pPr>
            <a:r>
              <a:rPr lang="en" sz="1600" dirty="0">
                <a:latin typeface="Palatino Linotype" pitchFamily="18" charset="0"/>
              </a:rPr>
              <a:t>Nausea, vomiting, anorexia with weight loss</a:t>
            </a:r>
          </a:p>
          <a:p>
            <a:pPr marL="285750" indent="-285750">
              <a:lnSpc>
                <a:spcPct val="150000"/>
              </a:lnSpc>
              <a:buFont typeface="Arial" pitchFamily="34" charset="0"/>
              <a:buChar char="•"/>
            </a:pPr>
            <a:r>
              <a:rPr lang="en" sz="1600" dirty="0">
                <a:latin typeface="Palatino Linotype" pitchFamily="18" charset="0"/>
              </a:rPr>
              <a:t>Mortality is higher in patients with UZ compared to UD</a:t>
            </a:r>
          </a:p>
          <a:p>
            <a:pPr marL="285750" indent="-285750">
              <a:lnSpc>
                <a:spcPct val="150000"/>
              </a:lnSpc>
              <a:buFont typeface="Arial" pitchFamily="34" charset="0"/>
              <a:buChar char="•"/>
            </a:pPr>
            <a:r>
              <a:rPr lang="en" sz="1600" dirty="0">
                <a:latin typeface="Palatino Linotype" pitchFamily="18" charset="0"/>
              </a:rPr>
              <a:t>Ulcer hemorrhage is more common than perforation</a:t>
            </a:r>
          </a:p>
          <a:p>
            <a:pPr marL="285750" indent="-285750">
              <a:lnSpc>
                <a:spcPct val="150000"/>
              </a:lnSpc>
              <a:buFont typeface="Arial" pitchFamily="34" charset="0"/>
              <a:buChar char="•"/>
            </a:pPr>
            <a:r>
              <a:rPr lang="en" sz="1600" dirty="0">
                <a:latin typeface="Palatino Linotype" pitchFamily="18" charset="0"/>
              </a:rPr>
              <a:t>Mortality with perforation of the UZ is 3 times higher than with perforation of the UD</a:t>
            </a:r>
            <a:endParaRPr lang="x-none" sz="1600" dirty="0">
              <a:latin typeface="Palatino Linotype" pitchFamily="18" charset="0"/>
            </a:endParaRPr>
          </a:p>
          <a:p>
            <a:pPr>
              <a:lnSpc>
                <a:spcPct val="150000"/>
              </a:lnSpc>
            </a:pPr>
            <a:endParaRPr lang="x-none" sz="1600" dirty="0">
              <a:latin typeface="Palatino Linotype" pitchFamily="18" charset="0"/>
            </a:endParaRPr>
          </a:p>
        </p:txBody>
      </p:sp>
    </p:spTree>
    <p:extLst>
      <p:ext uri="{BB962C8B-B14F-4D97-AF65-F5344CB8AC3E}">
        <p14:creationId xmlns="" xmlns:p14="http://schemas.microsoft.com/office/powerpoint/2010/main" val="47117803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000" y="76200"/>
            <a:ext cx="8839200" cy="5955476"/>
          </a:xfrm>
          <a:prstGeom prst="rect">
            <a:avLst/>
          </a:prstGeom>
          <a:noFill/>
        </p:spPr>
        <p:txBody>
          <a:bodyPr wrap="square" rtlCol="0">
            <a:spAutoFit/>
          </a:bodyPr>
          <a:lstStyle/>
          <a:p>
            <a:pPr algn="ctr">
              <a:lnSpc>
                <a:spcPct val="150000"/>
              </a:lnSpc>
            </a:pPr>
            <a:r>
              <a:rPr lang="en" sz="2000" b="1" dirty="0">
                <a:latin typeface="Palatino Linotype" pitchFamily="18" charset="0"/>
              </a:rPr>
              <a:t>DUODENUM ULCER</a:t>
            </a:r>
          </a:p>
          <a:p>
            <a:pPr marL="285750" indent="-285750">
              <a:lnSpc>
                <a:spcPct val="150000"/>
              </a:lnSpc>
              <a:buFont typeface="Arial" pitchFamily="34" charset="0"/>
              <a:buChar char="•"/>
            </a:pPr>
            <a:r>
              <a:rPr lang="en" dirty="0">
                <a:latin typeface="Palatino Linotype" pitchFamily="18" charset="0"/>
              </a:rPr>
              <a:t>Chronic and </a:t>
            </a:r>
            <a:r>
              <a:rPr lang="en" dirty="0" err="1">
                <a:latin typeface="Palatino Linotype" pitchFamily="18" charset="0"/>
              </a:rPr>
              <a:t>relapsing </a:t>
            </a:r>
            <a:r>
              <a:rPr lang="en" dirty="0">
                <a:latin typeface="Palatino Linotype" pitchFamily="18" charset="0"/>
              </a:rPr>
              <a:t>disease</a:t>
            </a:r>
          </a:p>
          <a:p>
            <a:pPr marL="285750" indent="-285750">
              <a:lnSpc>
                <a:spcPct val="150000"/>
              </a:lnSpc>
              <a:buFont typeface="Arial" pitchFamily="34" charset="0"/>
              <a:buChar char="•"/>
            </a:pPr>
            <a:r>
              <a:rPr lang="en" dirty="0">
                <a:latin typeface="Palatino Linotype" pitchFamily="18" charset="0"/>
              </a:rPr>
              <a:t>More common in men and 3-4 times more common than gastric </a:t>
            </a:r>
            <a:r>
              <a:rPr lang="en" dirty="0" err="1">
                <a:latin typeface="Palatino Linotype" pitchFamily="18" charset="0"/>
              </a:rPr>
              <a:t>ulcer</a:t>
            </a:r>
            <a:endParaRPr lang="x-none" dirty="0">
              <a:latin typeface="Palatino Linotype" pitchFamily="18" charset="0"/>
            </a:endParaRPr>
          </a:p>
          <a:p>
            <a:pPr>
              <a:lnSpc>
                <a:spcPct val="150000"/>
              </a:lnSpc>
            </a:pPr>
            <a:r>
              <a:rPr lang="en" b="1" dirty="0">
                <a:latin typeface="Palatino Linotype" pitchFamily="18" charset="0"/>
              </a:rPr>
              <a:t>ETIOLOGY:</a:t>
            </a:r>
          </a:p>
          <a:p>
            <a:pPr marL="285750" indent="-285750">
              <a:lnSpc>
                <a:spcPct val="150000"/>
              </a:lnSpc>
              <a:buFont typeface="Arial" pitchFamily="34" charset="0"/>
              <a:buChar char="•"/>
            </a:pPr>
            <a:r>
              <a:rPr lang="en" dirty="0">
                <a:latin typeface="Palatino Linotype" pitchFamily="18" charset="0"/>
              </a:rPr>
              <a:t>Disturbance of the balance of defensive and aggressive factors </a:t>
            </a:r>
            <a:r>
              <a:rPr lang="en" dirty="0" err="1">
                <a:latin typeface="Palatino Linotype" pitchFamily="18" charset="0"/>
              </a:rPr>
              <a:t>of the mucosa</a:t>
            </a:r>
            <a:r>
              <a:rPr lang="en" dirty="0">
                <a:latin typeface="Palatino Linotype" pitchFamily="18" charset="0"/>
              </a:rPr>
              <a:t> </a:t>
            </a:r>
            <a:r>
              <a:rPr lang="en" b="1" dirty="0">
                <a:latin typeface="Palatino Linotype" pitchFamily="18" charset="0"/>
              </a:rPr>
              <a:t>(increased secretion of </a:t>
            </a:r>
            <a:r>
              <a:rPr lang="en" b="1" dirty="0" err="1">
                <a:latin typeface="Palatino Linotype" pitchFamily="18" charset="0"/>
              </a:rPr>
              <a:t>HCl </a:t>
            </a:r>
            <a:r>
              <a:rPr lang="en" b="1" dirty="0">
                <a:latin typeface="Palatino Linotype" pitchFamily="18" charset="0"/>
              </a:rPr>
              <a:t>and pepsin)</a:t>
            </a:r>
          </a:p>
          <a:p>
            <a:pPr marL="285750" indent="-285750">
              <a:lnSpc>
                <a:spcPct val="150000"/>
              </a:lnSpc>
              <a:buFont typeface="Arial" pitchFamily="34" charset="0"/>
              <a:buChar char="•"/>
            </a:pPr>
            <a:r>
              <a:rPr lang="en" dirty="0" err="1">
                <a:latin typeface="Palatino Linotype" pitchFamily="18" charset="0"/>
              </a:rPr>
              <a:t>Genetic </a:t>
            </a:r>
            <a:r>
              <a:rPr lang="en" dirty="0">
                <a:latin typeface="Palatino Linotype" pitchFamily="18" charset="0"/>
              </a:rPr>
              <a:t>factors (zero blood group, HLA-B5 </a:t>
            </a:r>
            <a:r>
              <a:rPr lang="en" dirty="0" err="1">
                <a:latin typeface="Palatino Linotype" pitchFamily="18" charset="0"/>
              </a:rPr>
              <a:t>antigen </a:t>
            </a:r>
            <a:r>
              <a:rPr lang="en" dirty="0">
                <a:latin typeface="Palatino Linotype" pitchFamily="18" charset="0"/>
              </a:rPr>
              <a:t>, elevated levels of serum </a:t>
            </a:r>
            <a:r>
              <a:rPr lang="en" dirty="0" err="1">
                <a:latin typeface="Palatino Linotype" pitchFamily="18" charset="0"/>
              </a:rPr>
              <a:t>pepsinigen </a:t>
            </a:r>
            <a:r>
              <a:rPr lang="en" dirty="0">
                <a:latin typeface="Palatino Linotype" pitchFamily="18" charset="0"/>
              </a:rPr>
              <a:t>I, which is transmitted </a:t>
            </a:r>
            <a:r>
              <a:rPr lang="en" dirty="0" err="1">
                <a:latin typeface="Palatino Linotype" pitchFamily="18" charset="0"/>
              </a:rPr>
              <a:t>in an autosomal </a:t>
            </a:r>
            <a:r>
              <a:rPr lang="en" dirty="0">
                <a:latin typeface="Palatino Linotype" pitchFamily="18" charset="0"/>
              </a:rPr>
              <a:t>dominant manner)</a:t>
            </a:r>
          </a:p>
          <a:p>
            <a:pPr marL="285750" indent="-285750">
              <a:lnSpc>
                <a:spcPct val="150000"/>
              </a:lnSpc>
              <a:buFont typeface="Arial" pitchFamily="34" charset="0"/>
              <a:buChar char="•"/>
            </a:pPr>
            <a:r>
              <a:rPr lang="en" dirty="0">
                <a:latin typeface="Palatino Linotype" pitchFamily="18" charset="0"/>
              </a:rPr>
              <a:t>Smoking (increasing the frequency of UD, inhibition of </a:t>
            </a:r>
            <a:r>
              <a:rPr lang="en" dirty="0" err="1">
                <a:latin typeface="Palatino Linotype" pitchFamily="18" charset="0"/>
              </a:rPr>
              <a:t>pancreatic </a:t>
            </a:r>
            <a:r>
              <a:rPr lang="en" dirty="0">
                <a:latin typeface="Palatino Linotype" pitchFamily="18" charset="0"/>
              </a:rPr>
              <a:t>bicarbonate secretion and accelerated emptying of acidic </a:t>
            </a:r>
            <a:r>
              <a:rPr lang="en" dirty="0" err="1">
                <a:latin typeface="Palatino Linotype" pitchFamily="18" charset="0"/>
              </a:rPr>
              <a:t>gastric </a:t>
            </a:r>
            <a:r>
              <a:rPr lang="en" dirty="0">
                <a:latin typeface="Palatino Linotype" pitchFamily="18" charset="0"/>
              </a:rPr>
              <a:t>contents from the stomach)</a:t>
            </a:r>
          </a:p>
          <a:p>
            <a:pPr marL="285750" indent="-285750">
              <a:lnSpc>
                <a:spcPct val="150000"/>
              </a:lnSpc>
              <a:buFont typeface="Arial" pitchFamily="34" charset="0"/>
              <a:buChar char="•"/>
            </a:pPr>
            <a:r>
              <a:rPr lang="en" dirty="0" err="1">
                <a:latin typeface="Palatino Linotype" pitchFamily="18" charset="0"/>
              </a:rPr>
              <a:t>Helicobacter </a:t>
            </a:r>
            <a:r>
              <a:rPr lang="en" dirty="0">
                <a:latin typeface="Palatino Linotype" pitchFamily="18" charset="0"/>
              </a:rPr>
              <a:t>colonization </a:t>
            </a:r>
            <a:r>
              <a:rPr lang="en" dirty="0" err="1">
                <a:latin typeface="Palatino Linotype" pitchFamily="18" charset="0"/>
              </a:rPr>
              <a:t>pylorus </a:t>
            </a:r>
            <a:r>
              <a:rPr lang="en" dirty="0">
                <a:latin typeface="Palatino Linotype" pitchFamily="18" charset="0"/>
              </a:rPr>
              <a:t>in the stomach (present in 90-100 patients with UD)</a:t>
            </a:r>
          </a:p>
          <a:p>
            <a:pPr marL="285750" indent="-285750">
              <a:lnSpc>
                <a:spcPct val="150000"/>
              </a:lnSpc>
              <a:buFont typeface="Arial" pitchFamily="34" charset="0"/>
              <a:buChar char="•"/>
            </a:pPr>
            <a:r>
              <a:rPr lang="en" dirty="0">
                <a:latin typeface="Palatino Linotype" pitchFamily="18" charset="0"/>
              </a:rPr>
              <a:t>Chronic anxiety states, psychological stress ( </a:t>
            </a:r>
            <a:r>
              <a:rPr lang="en" dirty="0" err="1">
                <a:latin typeface="Palatino Linotype" pitchFamily="18" charset="0"/>
              </a:rPr>
              <a:t>exacerbation</a:t>
            </a:r>
            <a:r>
              <a:rPr lang="en" dirty="0">
                <a:latin typeface="Palatino Linotype" pitchFamily="18" charset="0"/>
              </a:rPr>
              <a:t> </a:t>
            </a:r>
            <a:r>
              <a:rPr lang="en" dirty="0" err="1">
                <a:latin typeface="Palatino Linotype" pitchFamily="18" charset="0"/>
              </a:rPr>
              <a:t>ulcer </a:t>
            </a:r>
            <a:r>
              <a:rPr lang="en" dirty="0">
                <a:latin typeface="Palatino Linotype" pitchFamily="18" charset="0"/>
              </a:rPr>
              <a:t>)</a:t>
            </a:r>
          </a:p>
          <a:p>
            <a:pPr marL="285750" indent="-285750">
              <a:lnSpc>
                <a:spcPct val="150000"/>
              </a:lnSpc>
              <a:buFont typeface="Arial" pitchFamily="34" charset="0"/>
              <a:buChar char="•"/>
            </a:pPr>
            <a:endParaRPr lang="x-none" dirty="0">
              <a:latin typeface="Palatino Linotype" pitchFamily="18" charset="0"/>
            </a:endParaRPr>
          </a:p>
        </p:txBody>
      </p:sp>
    </p:spTree>
    <p:extLst>
      <p:ext uri="{BB962C8B-B14F-4D97-AF65-F5344CB8AC3E}">
        <p14:creationId xmlns="" xmlns:p14="http://schemas.microsoft.com/office/powerpoint/2010/main" val="158142204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0"/>
            <a:ext cx="7851648" cy="1008112"/>
          </a:xfrm>
          <a:ln>
            <a:miter lim="800000"/>
            <a:headEnd/>
            <a:tailEnd/>
          </a:ln>
          <a:extLst/>
        </p:spPr>
        <p:txBody>
          <a:bodyPr>
            <a:normAutofit/>
          </a:bodyPr>
          <a:lstStyle/>
          <a:p>
            <a:pPr algn="ctr">
              <a:defRPr/>
            </a:pPr>
            <a:r>
              <a:rPr lang="en" sz="2800" b="1" dirty="0" err="1">
                <a:latin typeface="Palatino Linotype" pitchFamily="18" charset="0"/>
              </a:rPr>
              <a:t>Ulcer</a:t>
            </a:r>
            <a:r>
              <a:rPr lang="en" sz="2800" b="1" dirty="0">
                <a:latin typeface="Palatino Linotype" pitchFamily="18" charset="0"/>
              </a:rPr>
              <a:t> </a:t>
            </a:r>
            <a:r>
              <a:rPr lang="en" sz="2800" b="1" dirty="0" err="1">
                <a:latin typeface="Palatino Linotype" pitchFamily="18" charset="0"/>
              </a:rPr>
              <a:t>duodenum</a:t>
            </a:r>
            <a:endParaRPr lang="en-US" sz="2800" b="1" dirty="0">
              <a:latin typeface="Palatino Linotype" pitchFamily="18" charset="0"/>
            </a:endParaRPr>
          </a:p>
        </p:txBody>
      </p:sp>
      <p:sp>
        <p:nvSpPr>
          <p:cNvPr id="15363" name="Subtitle 2"/>
          <p:cNvSpPr>
            <a:spLocks noGrp="1"/>
          </p:cNvSpPr>
          <p:nvPr>
            <p:ph type="subTitle" idx="1"/>
          </p:nvPr>
        </p:nvSpPr>
        <p:spPr>
          <a:xfrm>
            <a:off x="0" y="838200"/>
            <a:ext cx="9144000" cy="5589587"/>
          </a:xfrm>
        </p:spPr>
        <p:txBody>
          <a:bodyPr>
            <a:noAutofit/>
          </a:bodyPr>
          <a:lstStyle/>
          <a:p>
            <a:pPr marL="285750" marR="0" indent="-285750" algn="l" eaLnBrk="1" hangingPunct="1">
              <a:lnSpc>
                <a:spcPct val="150000"/>
              </a:lnSpc>
              <a:buFont typeface="Arial" pitchFamily="34" charset="0"/>
              <a:buChar char="•"/>
            </a:pPr>
            <a:r>
              <a:rPr lang="en" sz="1600" dirty="0">
                <a:solidFill>
                  <a:schemeClr val="tx1"/>
                </a:solidFill>
                <a:latin typeface="Palatino Linotype" pitchFamily="18" charset="0"/>
              </a:rPr>
              <a:t>Duodenal bulb (up to 3 cm from the pylorus), regular, round, oval, can be irregular or elliptical, up to 3 cm in diameter</a:t>
            </a:r>
            <a:endParaRPr lang="ru-RU" sz="1600" dirty="0">
              <a:solidFill>
                <a:schemeClr val="tx1"/>
              </a:solidFill>
              <a:latin typeface="Palatino Linotype" pitchFamily="18" charset="0"/>
            </a:endParaRPr>
          </a:p>
          <a:p>
            <a:pPr marL="285750" marR="0" indent="-285750" algn="l" eaLnBrk="1" hangingPunct="1">
              <a:lnSpc>
                <a:spcPct val="150000"/>
              </a:lnSpc>
              <a:buFont typeface="Arial" pitchFamily="34" charset="0"/>
              <a:buChar char="•"/>
            </a:pPr>
            <a:r>
              <a:rPr lang="en" sz="1600" dirty="0">
                <a:solidFill>
                  <a:schemeClr val="tx1"/>
                </a:solidFill>
                <a:latin typeface="Palatino Linotype" pitchFamily="18" charset="0"/>
              </a:rPr>
              <a:t>Rarely malignant</a:t>
            </a:r>
          </a:p>
          <a:p>
            <a:pPr marL="285750" marR="0" indent="-285750" algn="l" eaLnBrk="1" hangingPunct="1">
              <a:lnSpc>
                <a:spcPct val="150000"/>
              </a:lnSpc>
              <a:buFont typeface="Arial" pitchFamily="34" charset="0"/>
              <a:buChar char="•"/>
            </a:pPr>
            <a:r>
              <a:rPr lang="en" sz="1600" dirty="0">
                <a:solidFill>
                  <a:schemeClr val="tx1"/>
                </a:solidFill>
                <a:latin typeface="Palatino Linotype" pitchFamily="18" charset="0"/>
              </a:rPr>
              <a:t>Asymptomatic 50%</a:t>
            </a:r>
          </a:p>
          <a:p>
            <a:pPr marL="285750" marR="0" indent="-285750" algn="l" eaLnBrk="1" hangingPunct="1">
              <a:lnSpc>
                <a:spcPct val="150000"/>
              </a:lnSpc>
              <a:buFont typeface="Arial" pitchFamily="34" charset="0"/>
              <a:buChar char="•"/>
            </a:pPr>
            <a:r>
              <a:rPr lang="en" sz="1600" dirty="0">
                <a:solidFill>
                  <a:schemeClr val="tx1"/>
                </a:solidFill>
                <a:latin typeface="Palatino Linotype" pitchFamily="18" charset="0"/>
              </a:rPr>
              <a:t>Pain in the epigastrium on an empty stomach or at night, (1.5 - 3 hours after a meal), in the form of sharp stabbing, burning, undefined (abdominal pressure and feeling of fullness), the pain wakes up at night, subsides after a meal or therapy (transient partial neutralization </a:t>
            </a:r>
            <a:r>
              <a:rPr lang="en" sz="1600" dirty="0" err="1">
                <a:solidFill>
                  <a:schemeClr val="tx1"/>
                </a:solidFill>
                <a:latin typeface="Palatino Linotype" pitchFamily="18" charset="0"/>
              </a:rPr>
              <a:t>of HCl </a:t>
            </a:r>
            <a:r>
              <a:rPr lang="en" sz="1600" dirty="0">
                <a:solidFill>
                  <a:schemeClr val="tx1"/>
                </a:solidFill>
                <a:latin typeface="Palatino Linotype" pitchFamily="18" charset="0"/>
              </a:rPr>
              <a:t>followed by the release of </a:t>
            </a:r>
            <a:r>
              <a:rPr lang="en" sz="1600" dirty="0" err="1">
                <a:solidFill>
                  <a:schemeClr val="tx1"/>
                </a:solidFill>
                <a:latin typeface="Palatino Linotype" pitchFamily="18" charset="0"/>
              </a:rPr>
              <a:t>gastrin </a:t>
            </a:r>
            <a:r>
              <a:rPr lang="en" sz="1600" dirty="0">
                <a:solidFill>
                  <a:schemeClr val="tx1"/>
                </a:solidFill>
                <a:latin typeface="Palatino Linotype" pitchFamily="18" charset="0"/>
              </a:rPr>
              <a:t>, which leads to a new stimulation of acid secretion) , tends to recur</a:t>
            </a:r>
          </a:p>
          <a:p>
            <a:pPr marL="285750" marR="0" indent="-285750" algn="l" eaLnBrk="1" hangingPunct="1">
              <a:lnSpc>
                <a:spcPct val="150000"/>
              </a:lnSpc>
              <a:buFont typeface="Arial" pitchFamily="34" charset="0"/>
              <a:buChar char="•"/>
            </a:pPr>
            <a:r>
              <a:rPr lang="en" sz="1600" dirty="0">
                <a:solidFill>
                  <a:schemeClr val="tx1"/>
                </a:solidFill>
                <a:latin typeface="Palatino Linotype" pitchFamily="18" charset="0"/>
              </a:rPr>
              <a:t>Seasonal character of the pains, they can last periodically for several days, weeks, months, and periods of remission can also last for several weeks, months and even several years.</a:t>
            </a:r>
          </a:p>
          <a:p>
            <a:pPr marL="285750" marR="0" indent="-285750" algn="l" eaLnBrk="1" hangingPunct="1">
              <a:lnSpc>
                <a:spcPct val="150000"/>
              </a:lnSpc>
              <a:buFont typeface="Arial" pitchFamily="34" charset="0"/>
              <a:buChar char="•"/>
            </a:pPr>
            <a:r>
              <a:rPr lang="en" sz="1600" dirty="0">
                <a:solidFill>
                  <a:schemeClr val="tx1"/>
                </a:solidFill>
                <a:latin typeface="Palatino Linotype" pitchFamily="18" charset="0"/>
              </a:rPr>
              <a:t>A change in the nature of the pain indicates the development of complications (constant pain, does not go away after taking food and therapy, spreads to the back and upper quadrant of the epigastrium - penetration of the ulcer, constant pain accompanied by vomiting - pyloric obstruction, vomiting of contents similar to black coffee grounds - bleeding)</a:t>
            </a:r>
          </a:p>
        </p:txBody>
      </p:sp>
    </p:spTree>
    <p:extLst>
      <p:ext uri="{BB962C8B-B14F-4D97-AF65-F5344CB8AC3E}">
        <p14:creationId xmlns="" xmlns:p14="http://schemas.microsoft.com/office/powerpoint/2010/main" val="376365833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88640"/>
            <a:ext cx="7851648" cy="792088"/>
          </a:xfrm>
          <a:ln>
            <a:miter lim="800000"/>
            <a:headEnd/>
            <a:tailEnd/>
          </a:ln>
          <a:extLst/>
        </p:spPr>
        <p:txBody>
          <a:bodyPr>
            <a:normAutofit/>
          </a:bodyPr>
          <a:lstStyle/>
          <a:p>
            <a:pPr algn="ctr">
              <a:defRPr/>
            </a:pPr>
            <a:r>
              <a:rPr lang="en" sz="2800" b="1" dirty="0">
                <a:latin typeface="Palatino Linotype" pitchFamily="18" charset="0"/>
              </a:rPr>
              <a:t>Complications </a:t>
            </a:r>
            <a:r>
              <a:rPr lang="en" sz="2800" b="1" dirty="0" err="1">
                <a:latin typeface="Palatino Linotype" pitchFamily="18" charset="0"/>
              </a:rPr>
              <a:t>of ulcer </a:t>
            </a:r>
            <a:r>
              <a:rPr lang="en" sz="2800" b="1" dirty="0">
                <a:latin typeface="Palatino Linotype" pitchFamily="18" charset="0"/>
              </a:rPr>
              <a:t>disease</a:t>
            </a:r>
            <a:endParaRPr lang="en-US" sz="2800" b="1" dirty="0">
              <a:latin typeface="Palatino Linotype" pitchFamily="18" charset="0"/>
            </a:endParaRPr>
          </a:p>
        </p:txBody>
      </p:sp>
      <p:sp>
        <p:nvSpPr>
          <p:cNvPr id="39939" name="Subtitle 2"/>
          <p:cNvSpPr>
            <a:spLocks noGrp="1"/>
          </p:cNvSpPr>
          <p:nvPr>
            <p:ph type="subTitle" idx="1"/>
          </p:nvPr>
        </p:nvSpPr>
        <p:spPr>
          <a:xfrm>
            <a:off x="25400" y="914400"/>
            <a:ext cx="8856662" cy="4824413"/>
          </a:xfrm>
        </p:spPr>
        <p:txBody>
          <a:bodyPr>
            <a:normAutofit fontScale="92500" lnSpcReduction="10000"/>
          </a:bodyPr>
          <a:lstStyle/>
          <a:p>
            <a:pPr marL="342900" marR="0" indent="-342900" algn="l" eaLnBrk="1" hangingPunct="1">
              <a:lnSpc>
                <a:spcPct val="150000"/>
              </a:lnSpc>
              <a:buFont typeface="Wingdings" pitchFamily="2" charset="2"/>
              <a:buChar char="v"/>
              <a:defRPr/>
            </a:pPr>
            <a:r>
              <a:rPr lang="en" sz="1800" b="1" dirty="0">
                <a:solidFill>
                  <a:schemeClr val="tx1"/>
                </a:solidFill>
                <a:latin typeface="Palatino Linotype" pitchFamily="18" charset="0"/>
              </a:rPr>
              <a:t>Bleeding from the upper parts of the GIT</a:t>
            </a:r>
          </a:p>
          <a:p>
            <a:pPr marR="0" algn="l" eaLnBrk="1" hangingPunct="1">
              <a:lnSpc>
                <a:spcPct val="150000"/>
              </a:lnSpc>
              <a:defRPr/>
            </a:pPr>
            <a:endParaRPr lang="ru-RU" sz="1800" dirty="0">
              <a:solidFill>
                <a:schemeClr val="tx1"/>
              </a:solidFill>
              <a:latin typeface="Palatino Linotype" pitchFamily="18" charset="0"/>
            </a:endParaRPr>
          </a:p>
          <a:p>
            <a:pPr marL="342900" marR="0" indent="-342900" algn="l" eaLnBrk="1" hangingPunct="1">
              <a:lnSpc>
                <a:spcPct val="150000"/>
              </a:lnSpc>
              <a:buFont typeface="Wingdings" pitchFamily="2" charset="2"/>
              <a:buChar char="v"/>
              <a:defRPr/>
            </a:pPr>
            <a:r>
              <a:rPr lang="en" sz="1800" b="1" dirty="0">
                <a:solidFill>
                  <a:schemeClr val="tx1"/>
                </a:solidFill>
                <a:latin typeface="Palatino Linotype" pitchFamily="18" charset="0"/>
              </a:rPr>
              <a:t>Pylorostenosis and bulbostenosis</a:t>
            </a:r>
          </a:p>
          <a:p>
            <a:pPr marL="285750" marR="0" indent="-285750" algn="l" eaLnBrk="1" hangingPunct="1">
              <a:lnSpc>
                <a:spcPct val="150000"/>
              </a:lnSpc>
              <a:buFont typeface="Wingdings" pitchFamily="2" charset="2"/>
              <a:buChar char="ü"/>
              <a:defRPr/>
            </a:pPr>
            <a:r>
              <a:rPr lang="en" sz="1800" dirty="0">
                <a:solidFill>
                  <a:schemeClr val="tx1"/>
                </a:solidFill>
                <a:latin typeface="Palatino Linotype" pitchFamily="18" charset="0"/>
              </a:rPr>
              <a:t>Obstruction of the exit part of the stomach and duodenum, mainly in duodenal ulcers and ulcers of the pyloric canal, several factors lead to the emergence of this complication, they are reversible: spasm, inflammatory edema, motility disorder of the pylorus due to inflammation and the existence of an ulcer, irreversible: fibrosis with scar formation and consequent deformation</a:t>
            </a:r>
          </a:p>
          <a:p>
            <a:pPr marL="285750" marR="0" indent="-285750" algn="l" eaLnBrk="1" hangingPunct="1">
              <a:lnSpc>
                <a:spcPct val="150000"/>
              </a:lnSpc>
              <a:buFont typeface="Wingdings" pitchFamily="2" charset="2"/>
              <a:buChar char="ü"/>
              <a:defRPr/>
            </a:pPr>
            <a:r>
              <a:rPr lang="en" sz="1800" dirty="0">
                <a:solidFill>
                  <a:schemeClr val="tx1"/>
                </a:solidFill>
                <a:latin typeface="Palatino Linotype" pitchFamily="18" charset="0"/>
              </a:rPr>
              <a:t>Gastric atony appears after a prolonged obstruction and contributes to the retention of gastric contents with symptoms: pain in the epigastrium, early satiety, flatulence, anorexia, nausea, vomiting, weight loss, vomited contents contain the remains of food that was ingested 8-12 hours ago</a:t>
            </a:r>
          </a:p>
          <a:p>
            <a:pPr marR="0" algn="ctr">
              <a:defRPr/>
            </a:pPr>
            <a:endParaRPr lang="en-US" sz="2000" dirty="0"/>
          </a:p>
        </p:txBody>
      </p:sp>
    </p:spTree>
    <p:extLst>
      <p:ext uri="{BB962C8B-B14F-4D97-AF65-F5344CB8AC3E}">
        <p14:creationId xmlns="" xmlns:p14="http://schemas.microsoft.com/office/powerpoint/2010/main" val="268805159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230793"/>
            <a:ext cx="8280400" cy="6601807"/>
          </a:xfrm>
          <a:prstGeom prst="rect">
            <a:avLst/>
          </a:prstGeom>
        </p:spPr>
        <p:txBody>
          <a:bodyPr>
            <a:spAutoFit/>
          </a:bodyPr>
          <a:lstStyle/>
          <a:p>
            <a:pPr marL="285750" indent="-285750">
              <a:lnSpc>
                <a:spcPct val="150000"/>
              </a:lnSpc>
              <a:buFont typeface="Wingdings" pitchFamily="2" charset="2"/>
              <a:buChar char="v"/>
              <a:defRPr/>
            </a:pPr>
            <a:r>
              <a:rPr lang="en" b="1" dirty="0">
                <a:latin typeface="Palatino Linotype" pitchFamily="18" charset="0"/>
              </a:rPr>
              <a:t>Penetration</a:t>
            </a:r>
          </a:p>
          <a:p>
            <a:pPr marL="285750" indent="-285750">
              <a:lnSpc>
                <a:spcPct val="150000"/>
              </a:lnSpc>
              <a:buFont typeface="Wingdings" pitchFamily="2" charset="2"/>
              <a:buChar char="ü"/>
              <a:defRPr/>
            </a:pPr>
            <a:r>
              <a:rPr lang="en" dirty="0">
                <a:latin typeface="Palatino Linotype" pitchFamily="18" charset="0"/>
              </a:rPr>
              <a:t>Penetration of ulcers through the intestinal wall without free perforation and without spilling the contents of the lumen into the peritoneal cavity, they most often penetrate into the pancreas, biliary tract, liver, colon, vascular structures</a:t>
            </a:r>
          </a:p>
          <a:p>
            <a:pPr>
              <a:lnSpc>
                <a:spcPct val="150000"/>
              </a:lnSpc>
              <a:defRPr/>
            </a:pPr>
            <a:endParaRPr lang="ru-RU" dirty="0">
              <a:latin typeface="Palatino Linotype" pitchFamily="18" charset="0"/>
            </a:endParaRPr>
          </a:p>
          <a:p>
            <a:pPr marL="285750" indent="-285750">
              <a:lnSpc>
                <a:spcPct val="150000"/>
              </a:lnSpc>
              <a:buFont typeface="Wingdings" pitchFamily="2" charset="2"/>
              <a:buChar char="v"/>
              <a:defRPr/>
            </a:pPr>
            <a:r>
              <a:rPr lang="en" b="1" dirty="0">
                <a:latin typeface="Palatino Linotype" pitchFamily="18" charset="0"/>
              </a:rPr>
              <a:t>Perforation</a:t>
            </a:r>
          </a:p>
          <a:p>
            <a:pPr marL="285750" indent="-285750">
              <a:lnSpc>
                <a:spcPct val="150000"/>
              </a:lnSpc>
              <a:buFont typeface="Wingdings" pitchFamily="2" charset="2"/>
              <a:buChar char="ü"/>
              <a:defRPr/>
            </a:pPr>
            <a:r>
              <a:rPr lang="en" dirty="0">
                <a:latin typeface="Palatino Linotype" pitchFamily="18" charset="0"/>
              </a:rPr>
              <a:t>In 60% of duodenal ulcers and 20% of antrum and corpus ulcers, almost a third of perforated ulcers are associated with the use of NSAIDs, mostly patients have an earlier history </a:t>
            </a:r>
            <a:r>
              <a:rPr lang="en" dirty="0" err="1">
                <a:latin typeface="Palatino Linotype" pitchFamily="18" charset="0"/>
              </a:rPr>
              <a:t>of ulcer </a:t>
            </a:r>
            <a:r>
              <a:rPr lang="en" dirty="0">
                <a:latin typeface="Palatino Linotype" pitchFamily="18" charset="0"/>
              </a:rPr>
              <a:t>disease, but perforation can also be the first manifestation of the disease, characterized by the appearance of severe abdominal pain and the clinical picture of acute </a:t>
            </a:r>
            <a:r>
              <a:rPr lang="en" dirty="0" err="1">
                <a:latin typeface="Palatino Linotype" pitchFamily="18" charset="0"/>
              </a:rPr>
              <a:t>peritonitis</a:t>
            </a:r>
            <a:endParaRPr lang="x-none" dirty="0">
              <a:latin typeface="Palatino Linotype" pitchFamily="18" charset="0"/>
            </a:endParaRPr>
          </a:p>
          <a:p>
            <a:pPr>
              <a:lnSpc>
                <a:spcPct val="150000"/>
              </a:lnSpc>
              <a:defRPr/>
            </a:pPr>
            <a:endParaRPr lang="x-none" dirty="0">
              <a:latin typeface="Palatino Linotype" pitchFamily="18" charset="0"/>
            </a:endParaRPr>
          </a:p>
          <a:p>
            <a:pPr>
              <a:lnSpc>
                <a:spcPct val="150000"/>
              </a:lnSpc>
              <a:defRPr/>
            </a:pPr>
            <a:r>
              <a:rPr lang="en" dirty="0">
                <a:latin typeface="Palatino Linotype" pitchFamily="18" charset="0"/>
              </a:rPr>
              <a:t>Increased number </a:t>
            </a:r>
            <a:r>
              <a:rPr lang="en" dirty="0" err="1">
                <a:latin typeface="Palatino Linotype" pitchFamily="18" charset="0"/>
              </a:rPr>
              <a:t>of complications </a:t>
            </a:r>
            <a:r>
              <a:rPr lang="en" dirty="0">
                <a:latin typeface="Palatino Linotype" pitchFamily="18" charset="0"/>
              </a:rPr>
              <a:t>in the elderly, and decreased in the younger (increased use of NSAIDs in the elderly population, decrease in </a:t>
            </a:r>
            <a:r>
              <a:rPr lang="en" dirty="0" err="1">
                <a:latin typeface="Palatino Linotype" pitchFamily="18" charset="0"/>
              </a:rPr>
              <a:t>the prevalence of </a:t>
            </a:r>
            <a:r>
              <a:rPr lang="en" dirty="0">
                <a:latin typeface="Palatino Linotype" pitchFamily="18" charset="0"/>
              </a:rPr>
              <a:t>HBP infection)</a:t>
            </a:r>
          </a:p>
          <a:p>
            <a:pPr>
              <a:defRPr/>
            </a:pPr>
            <a:endParaRPr lang="ru-RU" dirty="0"/>
          </a:p>
        </p:txBody>
      </p:sp>
    </p:spTree>
    <p:extLst>
      <p:ext uri="{BB962C8B-B14F-4D97-AF65-F5344CB8AC3E}">
        <p14:creationId xmlns="" xmlns:p14="http://schemas.microsoft.com/office/powerpoint/2010/main" val="6744487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0"/>
            <a:ext cx="7851648" cy="792088"/>
          </a:xfrm>
          <a:ln>
            <a:miter lim="800000"/>
            <a:headEnd/>
            <a:tailEnd/>
          </a:ln>
          <a:extLst/>
        </p:spPr>
        <p:txBody>
          <a:bodyPr>
            <a:normAutofit/>
          </a:bodyPr>
          <a:lstStyle/>
          <a:p>
            <a:pPr algn="ctr">
              <a:defRPr/>
            </a:pPr>
            <a:r>
              <a:rPr lang="en" sz="2800" b="1" dirty="0">
                <a:latin typeface="Palatino Linotype" pitchFamily="18" charset="0"/>
              </a:rPr>
              <a:t>Diagnostics, therapy</a:t>
            </a:r>
            <a:endParaRPr lang="en-US" sz="2800" b="1" dirty="0">
              <a:latin typeface="Palatino Linotype" pitchFamily="18" charset="0"/>
            </a:endParaRPr>
          </a:p>
        </p:txBody>
      </p:sp>
      <p:sp>
        <p:nvSpPr>
          <p:cNvPr id="20483" name="Subtitle 2"/>
          <p:cNvSpPr>
            <a:spLocks noGrp="1"/>
          </p:cNvSpPr>
          <p:nvPr>
            <p:ph type="subTitle" idx="1"/>
          </p:nvPr>
        </p:nvSpPr>
        <p:spPr>
          <a:xfrm>
            <a:off x="-27296" y="536812"/>
            <a:ext cx="9018896" cy="5041900"/>
          </a:xfrm>
        </p:spPr>
        <p:txBody>
          <a:bodyPr/>
          <a:lstStyle/>
          <a:p>
            <a:pPr marL="285750" marR="0" indent="-285750" algn="l" eaLnBrk="1" hangingPunct="1">
              <a:lnSpc>
                <a:spcPct val="150000"/>
              </a:lnSpc>
              <a:buFont typeface="Arial" pitchFamily="34" charset="0"/>
              <a:buChar char="•"/>
            </a:pPr>
            <a:r>
              <a:rPr lang="en" sz="1600" dirty="0">
                <a:solidFill>
                  <a:schemeClr val="tx1"/>
                </a:solidFill>
                <a:latin typeface="Palatino Linotype" pitchFamily="18" charset="0"/>
              </a:rPr>
              <a:t>Test for H.pylori, gastroscopy with biopsy - mandatory for UZ with taking 6 biopsies from the bottom and rim of the ulcer, X-ray</a:t>
            </a:r>
            <a:endParaRPr lang="sl-SI" sz="1600" dirty="0">
              <a:solidFill>
                <a:schemeClr val="tx1"/>
              </a:solidFill>
              <a:latin typeface="Palatino Linotype" pitchFamily="18" charset="0"/>
            </a:endParaRPr>
          </a:p>
          <a:p>
            <a:pPr marR="0" eaLnBrk="1" hangingPunct="1"/>
            <a:endParaRPr lang="sl-SI" dirty="0"/>
          </a:p>
          <a:p>
            <a:pPr marR="0"/>
            <a:endParaRPr lang="en-US" dirty="0"/>
          </a:p>
        </p:txBody>
      </p:sp>
      <p:sp>
        <p:nvSpPr>
          <p:cNvPr id="3" name="TextBox 2"/>
          <p:cNvSpPr txBox="1"/>
          <p:nvPr/>
        </p:nvSpPr>
        <p:spPr>
          <a:xfrm>
            <a:off x="1295400" y="2819400"/>
            <a:ext cx="2517036" cy="923330"/>
          </a:xfrm>
          <a:prstGeom prst="rect">
            <a:avLst/>
          </a:prstGeom>
          <a:noFill/>
        </p:spPr>
        <p:txBody>
          <a:bodyPr wrap="none" rtlCol="0">
            <a:spAutoFit/>
          </a:bodyPr>
          <a:lstStyle/>
          <a:p>
            <a:pPr>
              <a:defRPr/>
            </a:pPr>
            <a:endParaRPr lang="x-none" dirty="0"/>
          </a:p>
          <a:p>
            <a:pPr>
              <a:defRPr/>
            </a:pPr>
            <a:r>
              <a:rPr lang="en" b="1" dirty="0">
                <a:latin typeface="Palatino Linotype" pitchFamily="18" charset="0"/>
              </a:rPr>
              <a:t>1. </a:t>
            </a:r>
            <a:r>
              <a:rPr lang="en" b="1" dirty="0" err="1">
                <a:latin typeface="Palatino Linotype" pitchFamily="18" charset="0"/>
              </a:rPr>
              <a:t>Pharmacotherapy</a:t>
            </a:r>
            <a:endParaRPr lang="x-none" b="1" dirty="0">
              <a:latin typeface="Palatino Linotype" pitchFamily="18" charset="0"/>
            </a:endParaRPr>
          </a:p>
          <a:p>
            <a:pPr>
              <a:defRPr/>
            </a:pPr>
            <a:endParaRPr lang="x-none" dirty="0"/>
          </a:p>
        </p:txBody>
      </p:sp>
      <p:graphicFrame>
        <p:nvGraphicFramePr>
          <p:cNvPr id="4" name="Table 3"/>
          <p:cNvGraphicFramePr>
            <a:graphicFrameLocks noGrp="1"/>
          </p:cNvGraphicFramePr>
          <p:nvPr>
            <p:extLst>
              <p:ext uri="{D42A27DB-BD31-4B8C-83A1-F6EECF244321}">
                <p14:modId xmlns="" xmlns:p14="http://schemas.microsoft.com/office/powerpoint/2010/main" val="3424945206"/>
              </p:ext>
            </p:extLst>
          </p:nvPr>
        </p:nvGraphicFramePr>
        <p:xfrm>
          <a:off x="4114800" y="1219200"/>
          <a:ext cx="5029200" cy="5364700"/>
        </p:xfrm>
        <a:graphic>
          <a:graphicData uri="http://schemas.openxmlformats.org/drawingml/2006/table">
            <a:tbl>
              <a:tblPr firstRow="1" bandRow="1">
                <a:tableStyleId>{5C22544A-7EE6-4342-B048-85BDC9FD1C3A}</a:tableStyleId>
              </a:tblPr>
              <a:tblGrid>
                <a:gridCol w="5029200">
                  <a:extLst>
                    <a:ext uri="{9D8B030D-6E8A-4147-A177-3AD203B41FA5}">
                      <a16:colId xmlns="" xmlns:a16="http://schemas.microsoft.com/office/drawing/2014/main" val="20000"/>
                    </a:ext>
                  </a:extLst>
                </a:gridCol>
              </a:tblGrid>
              <a:tr h="1737464">
                <a:tc>
                  <a:txBody>
                    <a:bodyPr/>
                    <a:lstStyle/>
                    <a:p>
                      <a:r>
                        <a:rPr lang="en" sz="1600" b="1" dirty="0">
                          <a:latin typeface="Palatino Linotype" pitchFamily="18" charset="0"/>
                        </a:rPr>
                        <a:t>Antacids</a:t>
                      </a:r>
                    </a:p>
                    <a:p>
                      <a:r>
                        <a:rPr lang="en" sz="1600" b="0" dirty="0">
                          <a:latin typeface="Palatino Linotype" pitchFamily="18" charset="0"/>
                        </a:rPr>
                        <a:t>Al-hydroxide, </a:t>
                      </a:r>
                      <a:r>
                        <a:rPr lang="en" sz="1600" b="0" dirty="0" err="1">
                          <a:latin typeface="Palatino Linotype" pitchFamily="18" charset="0"/>
                        </a:rPr>
                        <a:t>Mg </a:t>
                      </a:r>
                      <a:r>
                        <a:rPr lang="en" sz="1600" b="0" dirty="0">
                          <a:latin typeface="Palatino Linotype" pitchFamily="18" charset="0"/>
                        </a:rPr>
                        <a:t>-carbonate </a:t>
                      </a:r>
                      <a:r>
                        <a:rPr lang="en" sz="1600" b="0" dirty="0" err="1">
                          <a:latin typeface="Palatino Linotype" pitchFamily="18" charset="0"/>
                        </a:rPr>
                        <a:t>gel </a:t>
                      </a:r>
                      <a:r>
                        <a:rPr lang="en" sz="1600" b="0" dirty="0">
                          <a:latin typeface="Palatino Linotype" pitchFamily="18" charset="0"/>
                        </a:rPr>
                        <a:t>, </a:t>
                      </a:r>
                      <a:r>
                        <a:rPr lang="en" sz="1600" b="0" dirty="0" err="1">
                          <a:latin typeface="Palatino Linotype" pitchFamily="18" charset="0"/>
                        </a:rPr>
                        <a:t>Mg </a:t>
                      </a:r>
                      <a:r>
                        <a:rPr lang="en" sz="1600" b="0" dirty="0">
                          <a:latin typeface="Palatino Linotype" pitchFamily="18" charset="0"/>
                        </a:rPr>
                        <a:t>hydroxide ( </a:t>
                      </a:r>
                      <a:r>
                        <a:rPr lang="en" sz="1600" b="0" dirty="0" err="1">
                          <a:latin typeface="Palatino Linotype" pitchFamily="18" charset="0"/>
                        </a:rPr>
                        <a:t>gastal </a:t>
                      </a:r>
                      <a:r>
                        <a:rPr lang="en" sz="1600" b="0" dirty="0">
                          <a:latin typeface="Palatino Linotype" pitchFamily="18" charset="0"/>
                        </a:rPr>
                        <a:t>)</a:t>
                      </a:r>
                    </a:p>
                    <a:p>
                      <a:r>
                        <a:rPr lang="en" sz="1600" b="0" dirty="0" err="1">
                          <a:latin typeface="Palatino Linotype" pitchFamily="18" charset="0"/>
                        </a:rPr>
                        <a:t>Hydrotalcite </a:t>
                      </a:r>
                      <a:r>
                        <a:rPr lang="en" sz="1600" b="0" dirty="0">
                          <a:latin typeface="Palatino Linotype" pitchFamily="18" charset="0"/>
                        </a:rPr>
                        <a:t>( </a:t>
                      </a:r>
                      <a:r>
                        <a:rPr lang="en" sz="1600" b="0" dirty="0" err="1">
                          <a:latin typeface="Palatino Linotype" pitchFamily="18" charset="0"/>
                        </a:rPr>
                        <a:t>Rupurut </a:t>
                      </a:r>
                      <a:r>
                        <a:rPr lang="en" sz="1600" b="0" dirty="0">
                          <a:latin typeface="Palatino Linotype" pitchFamily="18" charset="0"/>
                        </a:rPr>
                        <a:t>)</a:t>
                      </a:r>
                    </a:p>
                    <a:p>
                      <a:r>
                        <a:rPr lang="en" sz="1600" b="0" dirty="0">
                          <a:latin typeface="Palatino Linotype" pitchFamily="18" charset="0"/>
                        </a:rPr>
                        <a:t>Al-Na- </a:t>
                      </a:r>
                      <a:r>
                        <a:rPr lang="en" sz="1600" b="0" dirty="0" err="1">
                          <a:latin typeface="Palatino Linotype" pitchFamily="18" charset="0"/>
                        </a:rPr>
                        <a:t>dihydroxykarbonat </a:t>
                      </a:r>
                      <a:r>
                        <a:rPr lang="en" sz="1600" b="0" dirty="0">
                          <a:latin typeface="Palatino Linotype" pitchFamily="18" charset="0"/>
                        </a:rPr>
                        <a:t>( </a:t>
                      </a:r>
                      <a:r>
                        <a:rPr lang="en" sz="1600" b="0" dirty="0" err="1">
                          <a:latin typeface="Palatino Linotype" pitchFamily="18" charset="0"/>
                        </a:rPr>
                        <a:t>Kompensan </a:t>
                      </a:r>
                      <a:r>
                        <a:rPr lang="en" sz="1600" b="0" dirty="0">
                          <a:latin typeface="Palatino Linotype" pitchFamily="18" charset="0"/>
                        </a:rPr>
                        <a:t>)</a:t>
                      </a:r>
                    </a:p>
                    <a:p>
                      <a:r>
                        <a:rPr lang="en" sz="1600" b="0" dirty="0" err="1">
                          <a:latin typeface="Palatino Linotype" pitchFamily="18" charset="0"/>
                        </a:rPr>
                        <a:t>Ca </a:t>
                      </a:r>
                      <a:r>
                        <a:rPr lang="en" sz="1600" b="0" dirty="0">
                          <a:latin typeface="Palatino Linotype" pitchFamily="18" charset="0"/>
                        </a:rPr>
                        <a:t>-carbonate, </a:t>
                      </a:r>
                      <a:r>
                        <a:rPr lang="en" sz="1600" b="0" dirty="0" err="1">
                          <a:latin typeface="Palatino Linotype" pitchFamily="18" charset="0"/>
                        </a:rPr>
                        <a:t>Mg </a:t>
                      </a:r>
                      <a:r>
                        <a:rPr lang="en" sz="1600" b="0" dirty="0">
                          <a:latin typeface="Palatino Linotype" pitchFamily="18" charset="0"/>
                        </a:rPr>
                        <a:t>-carbonate ( </a:t>
                      </a:r>
                      <a:r>
                        <a:rPr lang="en" sz="1600" b="0" dirty="0" err="1">
                          <a:latin typeface="Palatino Linotype" pitchFamily="18" charset="0"/>
                        </a:rPr>
                        <a:t>Rennie </a:t>
                      </a:r>
                      <a:r>
                        <a:rPr lang="en" sz="1600" b="0" dirty="0">
                          <a:latin typeface="Palatino Linotype" pitchFamily="18" charset="0"/>
                        </a:rPr>
                        <a:t>)</a:t>
                      </a:r>
                    </a:p>
                    <a:p>
                      <a:r>
                        <a:rPr lang="en" sz="1600" b="0" dirty="0">
                          <a:latin typeface="Palatino Linotype" pitchFamily="18" charset="0"/>
                        </a:rPr>
                        <a:t>Al-hydroxyd, </a:t>
                      </a:r>
                      <a:r>
                        <a:rPr lang="en" sz="1600" b="0" dirty="0" err="1">
                          <a:latin typeface="Palatino Linotype" pitchFamily="18" charset="0"/>
                        </a:rPr>
                        <a:t>Mg </a:t>
                      </a:r>
                      <a:r>
                        <a:rPr lang="en" sz="1600" b="0" dirty="0">
                          <a:latin typeface="Palatino Linotype" pitchFamily="18" charset="0"/>
                        </a:rPr>
                        <a:t>-hydroxyd, </a:t>
                      </a:r>
                      <a:r>
                        <a:rPr lang="en" sz="1600" b="0" dirty="0" err="1">
                          <a:latin typeface="Palatino Linotype" pitchFamily="18" charset="0"/>
                        </a:rPr>
                        <a:t>simeticon </a:t>
                      </a:r>
                      <a:r>
                        <a:rPr lang="en" sz="1600" b="0" dirty="0">
                          <a:latin typeface="Palatino Linotype" pitchFamily="18" charset="0"/>
                        </a:rPr>
                        <a:t>( </a:t>
                      </a:r>
                      <a:r>
                        <a:rPr lang="en" sz="1600" b="0" dirty="0" err="1">
                          <a:latin typeface="Palatino Linotype" pitchFamily="18" charset="0"/>
                        </a:rPr>
                        <a:t>Duobloc </a:t>
                      </a:r>
                      <a:r>
                        <a:rPr lang="en" sz="1600" b="0" dirty="0">
                          <a:latin typeface="Palatino Linotype" pitchFamily="18" charset="0"/>
                        </a:rPr>
                        <a:t>)</a:t>
                      </a:r>
                    </a:p>
                  </a:txBody>
                  <a:tcPr marT="45723" marB="45723"/>
                </a:tc>
                <a:extLst>
                  <a:ext uri="{0D108BD9-81ED-4DB2-BD59-A6C34878D82A}">
                    <a16:rowId xmlns="" xmlns:a16="http://schemas.microsoft.com/office/drawing/2014/main" val="10000"/>
                  </a:ext>
                </a:extLst>
              </a:tr>
              <a:tr h="1463128">
                <a:tc>
                  <a:txBody>
                    <a:bodyPr/>
                    <a:lstStyle/>
                    <a:p>
                      <a:r>
                        <a:rPr lang="en" sz="1600" b="1" dirty="0">
                          <a:latin typeface="Palatino Linotype" pitchFamily="18" charset="0"/>
                        </a:rPr>
                        <a:t>Antagonists of </a:t>
                      </a:r>
                      <a:r>
                        <a:rPr lang="en" sz="1600" b="1" baseline="0" dirty="0">
                          <a:latin typeface="Palatino Linotype" pitchFamily="18" charset="0"/>
                        </a:rPr>
                        <a:t>H2 receptor</a:t>
                      </a:r>
                    </a:p>
                    <a:p>
                      <a:r>
                        <a:rPr lang="en" sz="1600" baseline="0" dirty="0" err="1">
                          <a:latin typeface="Palatino Linotype" pitchFamily="18" charset="0"/>
                        </a:rPr>
                        <a:t>Cimetidine </a:t>
                      </a:r>
                      <a:r>
                        <a:rPr lang="en" sz="1600" baseline="0" dirty="0">
                          <a:latin typeface="Palatino Linotype" pitchFamily="18" charset="0"/>
                        </a:rPr>
                        <a:t>( </a:t>
                      </a:r>
                      <a:r>
                        <a:rPr lang="en" sz="1600" baseline="0" dirty="0" err="1">
                          <a:latin typeface="Palatino Linotype" pitchFamily="18" charset="0"/>
                        </a:rPr>
                        <a:t>Belomet </a:t>
                      </a:r>
                      <a:r>
                        <a:rPr lang="en" sz="1600" baseline="0" dirty="0">
                          <a:latin typeface="Palatino Linotype" pitchFamily="18" charset="0"/>
                        </a:rPr>
                        <a:t>)</a:t>
                      </a:r>
                    </a:p>
                    <a:p>
                      <a:r>
                        <a:rPr lang="en" sz="1600" baseline="0" dirty="0" err="1">
                          <a:latin typeface="Palatino Linotype" pitchFamily="18" charset="0"/>
                        </a:rPr>
                        <a:t>Ranitidine </a:t>
                      </a:r>
                      <a:r>
                        <a:rPr lang="en" sz="1600" baseline="0" dirty="0">
                          <a:latin typeface="Palatino Linotype" pitchFamily="18" charset="0"/>
                        </a:rPr>
                        <a:t>(PEPTORAN, </a:t>
                      </a:r>
                      <a:r>
                        <a:rPr lang="en" sz="1600" baseline="0" dirty="0" err="1">
                          <a:latin typeface="Palatino Linotype" pitchFamily="18" charset="0"/>
                        </a:rPr>
                        <a:t>Ranital </a:t>
                      </a:r>
                      <a:r>
                        <a:rPr lang="en" sz="1600" baseline="0" dirty="0">
                          <a:latin typeface="Palatino Linotype" pitchFamily="18" charset="0"/>
                        </a:rPr>
                        <a:t>, </a:t>
                      </a:r>
                      <a:r>
                        <a:rPr lang="en" sz="1600" baseline="0" dirty="0" err="1">
                          <a:latin typeface="Palatino Linotype" pitchFamily="18" charset="0"/>
                        </a:rPr>
                        <a:t>Ranibos </a:t>
                      </a:r>
                      <a:r>
                        <a:rPr lang="en" sz="1600" baseline="0" dirty="0">
                          <a:latin typeface="Palatino Linotype" pitchFamily="18" charset="0"/>
                        </a:rPr>
                        <a:t>, </a:t>
                      </a:r>
                      <a:r>
                        <a:rPr lang="en" sz="1600" baseline="0" dirty="0" err="1">
                          <a:latin typeface="Palatino Linotype" pitchFamily="18" charset="0"/>
                        </a:rPr>
                        <a:t>Ulcodin </a:t>
                      </a:r>
                      <a:r>
                        <a:rPr lang="en" sz="1600" baseline="0" dirty="0">
                          <a:latin typeface="Palatino Linotype" pitchFamily="18" charset="0"/>
                        </a:rPr>
                        <a:t>)</a:t>
                      </a:r>
                    </a:p>
                    <a:p>
                      <a:r>
                        <a:rPr lang="en" sz="1600" baseline="0" dirty="0" err="1">
                          <a:latin typeface="Palatino Linotype" pitchFamily="18" charset="0"/>
                        </a:rPr>
                        <a:t>Famotidine </a:t>
                      </a:r>
                      <a:r>
                        <a:rPr lang="en" sz="1600" baseline="0" dirty="0">
                          <a:latin typeface="Palatino Linotype" pitchFamily="18" charset="0"/>
                        </a:rPr>
                        <a:t>( </a:t>
                      </a:r>
                      <a:r>
                        <a:rPr lang="en" sz="1600" baseline="0" dirty="0" err="1">
                          <a:latin typeface="Palatino Linotype" pitchFamily="18" charset="0"/>
                        </a:rPr>
                        <a:t>Famosan </a:t>
                      </a:r>
                      <a:r>
                        <a:rPr lang="en" sz="1600" baseline="0" dirty="0">
                          <a:latin typeface="Palatino Linotype" pitchFamily="18" charset="0"/>
                        </a:rPr>
                        <a:t>, </a:t>
                      </a:r>
                      <a:r>
                        <a:rPr lang="en" sz="1600" baseline="0" dirty="0" err="1">
                          <a:latin typeface="Palatino Linotype" pitchFamily="18" charset="0"/>
                        </a:rPr>
                        <a:t>Ulfamid </a:t>
                      </a:r>
                      <a:r>
                        <a:rPr lang="en" sz="1600" baseline="0" dirty="0">
                          <a:latin typeface="Palatino Linotype" pitchFamily="18" charset="0"/>
                        </a:rPr>
                        <a:t>)</a:t>
                      </a:r>
                    </a:p>
                    <a:p>
                      <a:r>
                        <a:rPr lang="en" sz="1600" baseline="0" dirty="0" err="1">
                          <a:latin typeface="Palatino Linotype" pitchFamily="18" charset="0"/>
                        </a:rPr>
                        <a:t>Nizatidine </a:t>
                      </a:r>
                      <a:r>
                        <a:rPr lang="en" sz="1600" baseline="0" dirty="0">
                          <a:latin typeface="Palatino Linotype" pitchFamily="18" charset="0"/>
                        </a:rPr>
                        <a:t>( </a:t>
                      </a:r>
                      <a:r>
                        <a:rPr lang="en" sz="1600" baseline="0" dirty="0" err="1">
                          <a:latin typeface="Palatino Linotype" pitchFamily="18" charset="0"/>
                        </a:rPr>
                        <a:t>Axid </a:t>
                      </a:r>
                      <a:r>
                        <a:rPr lang="en" sz="1600" baseline="0" dirty="0">
                          <a:latin typeface="Palatino Linotype" pitchFamily="18" charset="0"/>
                        </a:rPr>
                        <a:t>)</a:t>
                      </a:r>
                      <a:endParaRPr lang="x-none" sz="1600" dirty="0">
                        <a:latin typeface="Palatino Linotype" pitchFamily="18" charset="0"/>
                      </a:endParaRPr>
                    </a:p>
                  </a:txBody>
                  <a:tcPr marT="45723" marB="45723"/>
                </a:tc>
                <a:extLst>
                  <a:ext uri="{0D108BD9-81ED-4DB2-BD59-A6C34878D82A}">
                    <a16:rowId xmlns="" xmlns:a16="http://schemas.microsoft.com/office/drawing/2014/main" val="10001"/>
                  </a:ext>
                </a:extLst>
              </a:tr>
              <a:tr h="1188791">
                <a:tc>
                  <a:txBody>
                    <a:bodyPr/>
                    <a:lstStyle/>
                    <a:p>
                      <a:r>
                        <a:rPr lang="en" sz="1600" b="1" dirty="0">
                          <a:latin typeface="Palatino Linotype" pitchFamily="18" charset="0"/>
                        </a:rPr>
                        <a:t>Proton pump </a:t>
                      </a:r>
                      <a:r>
                        <a:rPr lang="en" sz="1600" b="1" dirty="0" err="1">
                          <a:latin typeface="Palatino Linotype" pitchFamily="18" charset="0"/>
                        </a:rPr>
                        <a:t>inhibitors</a:t>
                      </a:r>
                    </a:p>
                    <a:p>
                      <a:r>
                        <a:rPr lang="en" sz="1600" dirty="0" err="1">
                          <a:latin typeface="Palatino Linotype" pitchFamily="18" charset="0"/>
                        </a:rPr>
                        <a:t>Omeprazole </a:t>
                      </a:r>
                      <a:r>
                        <a:rPr lang="en" sz="1600" dirty="0">
                          <a:latin typeface="Palatino Linotype" pitchFamily="18" charset="0"/>
                        </a:rPr>
                        <a:t>( </a:t>
                      </a:r>
                      <a:r>
                        <a:rPr lang="en" sz="1600" dirty="0" err="1">
                          <a:latin typeface="Palatino Linotype" pitchFamily="18" charset="0"/>
                        </a:rPr>
                        <a:t>Omepro </a:t>
                      </a:r>
                      <a:r>
                        <a:rPr lang="en" sz="1600" dirty="0">
                          <a:latin typeface="Palatino Linotype" pitchFamily="18" charset="0"/>
                        </a:rPr>
                        <a:t>, </a:t>
                      </a:r>
                      <a:r>
                        <a:rPr lang="en" sz="1600" dirty="0" err="1">
                          <a:latin typeface="Palatino Linotype" pitchFamily="18" charset="0"/>
                        </a:rPr>
                        <a:t>Zeprom </a:t>
                      </a:r>
                      <a:r>
                        <a:rPr lang="en" sz="1600" dirty="0">
                          <a:latin typeface="Palatino Linotype" pitchFamily="18" charset="0"/>
                        </a:rPr>
                        <a:t>)</a:t>
                      </a:r>
                    </a:p>
                    <a:p>
                      <a:r>
                        <a:rPr lang="en" sz="1600" dirty="0" err="1">
                          <a:latin typeface="Palatino Linotype" pitchFamily="18" charset="0"/>
                        </a:rPr>
                        <a:t>Pantoprazole </a:t>
                      </a:r>
                      <a:r>
                        <a:rPr lang="en" sz="1600" dirty="0">
                          <a:latin typeface="Palatino Linotype" pitchFamily="18" charset="0"/>
                        </a:rPr>
                        <a:t>( </a:t>
                      </a:r>
                      <a:r>
                        <a:rPr lang="en" sz="1600" dirty="0" err="1">
                          <a:latin typeface="Palatino Linotype" pitchFamily="18" charset="0"/>
                        </a:rPr>
                        <a:t>Controloc </a:t>
                      </a:r>
                      <a:r>
                        <a:rPr lang="en" sz="1600" dirty="0">
                          <a:latin typeface="Palatino Linotype" pitchFamily="18" charset="0"/>
                        </a:rPr>
                        <a:t>)</a:t>
                      </a:r>
                    </a:p>
                    <a:p>
                      <a:r>
                        <a:rPr lang="en" sz="1600" dirty="0" err="1">
                          <a:latin typeface="Palatino Linotype" pitchFamily="18" charset="0"/>
                        </a:rPr>
                        <a:t>Lansoprazole</a:t>
                      </a:r>
                      <a:r>
                        <a:rPr lang="en" sz="1600" dirty="0">
                          <a:latin typeface="Palatino Linotype" pitchFamily="18" charset="0"/>
                        </a:rPr>
                        <a:t> </a:t>
                      </a:r>
                      <a:r>
                        <a:rPr lang="en" sz="1600" dirty="0" err="1">
                          <a:latin typeface="Palatino Linotype" pitchFamily="18" charset="0"/>
                        </a:rPr>
                        <a:t>Lanzul </a:t>
                      </a:r>
                      <a:r>
                        <a:rPr lang="en" sz="1600" dirty="0">
                          <a:latin typeface="Palatino Linotype" pitchFamily="18" charset="0"/>
                        </a:rPr>
                        <a:t>)</a:t>
                      </a:r>
                    </a:p>
                  </a:txBody>
                  <a:tcPr marT="45723" marB="45723"/>
                </a:tc>
                <a:extLst>
                  <a:ext uri="{0D108BD9-81ED-4DB2-BD59-A6C34878D82A}">
                    <a16:rowId xmlns="" xmlns:a16="http://schemas.microsoft.com/office/drawing/2014/main" val="10002"/>
                  </a:ext>
                </a:extLst>
              </a:tr>
              <a:tr h="914455">
                <a:tc>
                  <a:txBody>
                    <a:bodyPr/>
                    <a:lstStyle/>
                    <a:p>
                      <a:r>
                        <a:rPr lang="en" sz="1600" b="1" dirty="0">
                          <a:latin typeface="Palatino Linotype" pitchFamily="18" charset="0"/>
                        </a:rPr>
                        <a:t>The others</a:t>
                      </a:r>
                    </a:p>
                    <a:p>
                      <a:r>
                        <a:rPr lang="en" sz="1600" dirty="0" err="1">
                          <a:latin typeface="Palatino Linotype" pitchFamily="18" charset="0"/>
                        </a:rPr>
                        <a:t>Ranitidine </a:t>
                      </a:r>
                      <a:r>
                        <a:rPr lang="en" sz="1600" dirty="0">
                          <a:latin typeface="Palatino Linotype" pitchFamily="18" charset="0"/>
                        </a:rPr>
                        <a:t>-bismuth- </a:t>
                      </a:r>
                      <a:r>
                        <a:rPr lang="en" sz="1600" dirty="0" err="1">
                          <a:latin typeface="Palatino Linotype" pitchFamily="18" charset="0"/>
                        </a:rPr>
                        <a:t>citrate </a:t>
                      </a:r>
                      <a:r>
                        <a:rPr lang="en" sz="1600" dirty="0">
                          <a:latin typeface="Palatino Linotype" pitchFamily="18" charset="0"/>
                        </a:rPr>
                        <a:t>( </a:t>
                      </a:r>
                      <a:r>
                        <a:rPr lang="en" sz="1600" dirty="0" err="1">
                          <a:latin typeface="Palatino Linotype" pitchFamily="18" charset="0"/>
                        </a:rPr>
                        <a:t>Pylorid </a:t>
                      </a:r>
                      <a:r>
                        <a:rPr lang="en" sz="1600" dirty="0">
                          <a:latin typeface="Palatino Linotype" pitchFamily="18" charset="0"/>
                        </a:rPr>
                        <a:t>)</a:t>
                      </a:r>
                    </a:p>
                    <a:p>
                      <a:r>
                        <a:rPr lang="en" sz="1600" dirty="0" err="1">
                          <a:latin typeface="Palatino Linotype" pitchFamily="18" charset="0"/>
                        </a:rPr>
                        <a:t>Sucralfate </a:t>
                      </a:r>
                      <a:r>
                        <a:rPr lang="en" sz="1600" dirty="0">
                          <a:latin typeface="Palatino Linotype" pitchFamily="18" charset="0"/>
                        </a:rPr>
                        <a:t>( </a:t>
                      </a:r>
                      <a:r>
                        <a:rPr lang="en" sz="1600" dirty="0" err="1">
                          <a:latin typeface="Palatino Linotype" pitchFamily="18" charset="0"/>
                        </a:rPr>
                        <a:t>Venter </a:t>
                      </a:r>
                      <a:r>
                        <a:rPr lang="en" sz="1600" dirty="0">
                          <a:latin typeface="Palatino Linotype" pitchFamily="18" charset="0"/>
                        </a:rPr>
                        <a:t>)</a:t>
                      </a:r>
                    </a:p>
                  </a:txBody>
                  <a:tcPr marT="45723" marB="45723"/>
                </a:tc>
                <a:extLst>
                  <a:ext uri="{0D108BD9-81ED-4DB2-BD59-A6C34878D82A}">
                    <a16:rowId xmlns="" xmlns:a16="http://schemas.microsoft.com/office/drawing/2014/main" val="10003"/>
                  </a:ext>
                </a:extLst>
              </a:tr>
            </a:tbl>
          </a:graphicData>
        </a:graphic>
      </p:graphicFrame>
      <p:sp>
        <p:nvSpPr>
          <p:cNvPr id="5" name="TextBox 4"/>
          <p:cNvSpPr txBox="1"/>
          <p:nvPr/>
        </p:nvSpPr>
        <p:spPr>
          <a:xfrm>
            <a:off x="282056" y="3429000"/>
            <a:ext cx="3733800" cy="1938992"/>
          </a:xfrm>
          <a:prstGeom prst="rect">
            <a:avLst/>
          </a:prstGeom>
          <a:noFill/>
        </p:spPr>
        <p:txBody>
          <a:bodyPr wrap="square" rtlCol="0">
            <a:spAutoFit/>
          </a:bodyPr>
          <a:lstStyle/>
          <a:p>
            <a:pPr marL="285750" indent="-285750">
              <a:lnSpc>
                <a:spcPct val="150000"/>
              </a:lnSpc>
              <a:buFont typeface="Wingdings" pitchFamily="2" charset="2"/>
              <a:buChar char="v"/>
              <a:defRPr/>
            </a:pPr>
            <a:r>
              <a:rPr lang="en" sz="1600" b="1" dirty="0">
                <a:latin typeface="Palatino Linotype" pitchFamily="18" charset="0"/>
              </a:rPr>
              <a:t>Today, PPIs are the therapy of choice</a:t>
            </a:r>
          </a:p>
          <a:p>
            <a:pPr marL="285750" indent="-285750">
              <a:lnSpc>
                <a:spcPct val="150000"/>
              </a:lnSpc>
              <a:buFont typeface="Wingdings" pitchFamily="2" charset="2"/>
              <a:buChar char="v"/>
              <a:defRPr/>
            </a:pPr>
            <a:r>
              <a:rPr lang="en" sz="1600" b="1" dirty="0">
                <a:latin typeface="Palatino Linotype" pitchFamily="18" charset="0"/>
              </a:rPr>
              <a:t>If </a:t>
            </a:r>
            <a:r>
              <a:rPr lang="en" sz="1600" b="1" dirty="0" err="1">
                <a:latin typeface="Palatino Linotype" pitchFamily="18" charset="0"/>
              </a:rPr>
              <a:t>the ulcer </a:t>
            </a:r>
            <a:r>
              <a:rPr lang="en" sz="1600" b="1" dirty="0">
                <a:latin typeface="Palatino Linotype" pitchFamily="18" charset="0"/>
              </a:rPr>
              <a:t>does not heal after 8-12 weeks of therapy, we are talking about </a:t>
            </a:r>
            <a:r>
              <a:rPr lang="en" sz="1600" b="1" dirty="0" err="1">
                <a:latin typeface="Palatino Linotype" pitchFamily="18" charset="0"/>
              </a:rPr>
              <a:t>refractory</a:t>
            </a:r>
            <a:r>
              <a:rPr lang="en" sz="1600" b="1" dirty="0">
                <a:latin typeface="Palatino Linotype" pitchFamily="18" charset="0"/>
              </a:rPr>
              <a:t> </a:t>
            </a:r>
            <a:r>
              <a:rPr lang="en" sz="1600" b="1" dirty="0" err="1">
                <a:latin typeface="Palatino Linotype" pitchFamily="18" charset="0"/>
              </a:rPr>
              <a:t>ulcers</a:t>
            </a:r>
            <a:endParaRPr lang="x-none" sz="1600" b="1" dirty="0">
              <a:latin typeface="Palatino Linotype" pitchFamily="18" charset="0"/>
            </a:endParaRPr>
          </a:p>
          <a:p>
            <a:pPr marL="285750" indent="-285750">
              <a:lnSpc>
                <a:spcPct val="150000"/>
              </a:lnSpc>
              <a:buFont typeface="Wingdings" pitchFamily="2" charset="2"/>
              <a:buChar char="v"/>
              <a:defRPr/>
            </a:pPr>
            <a:endParaRPr lang="x-none" sz="1600" b="1" dirty="0">
              <a:latin typeface="Palatino Linotype" pitchFamily="18" charset="0"/>
            </a:endParaRPr>
          </a:p>
        </p:txBody>
      </p:sp>
    </p:spTree>
    <p:extLst>
      <p:ext uri="{BB962C8B-B14F-4D97-AF65-F5344CB8AC3E}">
        <p14:creationId xmlns="" xmlns:p14="http://schemas.microsoft.com/office/powerpoint/2010/main" val="173605326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2700"/>
            <a:ext cx="8712200" cy="7017306"/>
          </a:xfrm>
          <a:prstGeom prst="rect">
            <a:avLst/>
          </a:prstGeom>
          <a:noFill/>
        </p:spPr>
        <p:txBody>
          <a:bodyPr>
            <a:spAutoFit/>
          </a:bodyPr>
          <a:lstStyle/>
          <a:p>
            <a:pPr>
              <a:lnSpc>
                <a:spcPct val="150000"/>
              </a:lnSpc>
              <a:defRPr/>
            </a:pPr>
            <a:r>
              <a:rPr lang="en" b="1" dirty="0" err="1">
                <a:latin typeface="Palatino Linotype" pitchFamily="18" charset="0"/>
              </a:rPr>
              <a:t>Dumping </a:t>
            </a:r>
            <a:r>
              <a:rPr lang="en" b="1" dirty="0">
                <a:latin typeface="Palatino Linotype" pitchFamily="18" charset="0"/>
              </a:rPr>
              <a:t>syndrome-late</a:t>
            </a:r>
            <a:endParaRPr lang="x-none" dirty="0">
              <a:latin typeface="Palatino Linotype" pitchFamily="18" charset="0"/>
            </a:endParaRPr>
          </a:p>
          <a:p>
            <a:pPr>
              <a:defRPr/>
            </a:pPr>
            <a:endParaRPr lang="x-none" dirty="0">
              <a:latin typeface="+mn-lt"/>
            </a:endParaRPr>
          </a:p>
          <a:p>
            <a:pPr marL="285750" indent="-285750">
              <a:lnSpc>
                <a:spcPct val="150000"/>
              </a:lnSpc>
              <a:buFont typeface="Wingdings" pitchFamily="2" charset="2"/>
              <a:buChar char="v"/>
              <a:defRPr/>
            </a:pPr>
            <a:r>
              <a:rPr lang="en" dirty="0" err="1">
                <a:latin typeface="Palatino Linotype" pitchFamily="18" charset="0"/>
              </a:rPr>
              <a:t>Vasomotor </a:t>
            </a:r>
            <a:r>
              <a:rPr lang="en" dirty="0">
                <a:latin typeface="Palatino Linotype" pitchFamily="18" charset="0"/>
              </a:rPr>
              <a:t>phenomena that appear 2-4 hours after a meal</a:t>
            </a:r>
          </a:p>
          <a:p>
            <a:pPr marL="285750" indent="-285750">
              <a:lnSpc>
                <a:spcPct val="150000"/>
              </a:lnSpc>
              <a:buFont typeface="Wingdings" pitchFamily="2" charset="2"/>
              <a:buChar char="v"/>
              <a:defRPr/>
            </a:pPr>
            <a:r>
              <a:rPr lang="en" dirty="0">
                <a:latin typeface="Palatino Linotype" pitchFamily="18" charset="0"/>
              </a:rPr>
              <a:t>Reaction to rapid entry of sugar into the small intestine and subsequent </a:t>
            </a:r>
            <a:r>
              <a:rPr lang="en" dirty="0" err="1">
                <a:latin typeface="Palatino Linotype" pitchFamily="18" charset="0"/>
              </a:rPr>
              <a:t>hypoglycemia </a:t>
            </a:r>
            <a:r>
              <a:rPr lang="en" dirty="0">
                <a:latin typeface="Palatino Linotype" pitchFamily="18" charset="0"/>
              </a:rPr>
              <a:t>due to </a:t>
            </a:r>
            <a:r>
              <a:rPr lang="en" dirty="0" err="1">
                <a:latin typeface="Palatino Linotype" pitchFamily="18" charset="0"/>
              </a:rPr>
              <a:t>excessive </a:t>
            </a:r>
            <a:r>
              <a:rPr lang="en" dirty="0">
                <a:latin typeface="Palatino Linotype" pitchFamily="18" charset="0"/>
              </a:rPr>
              <a:t>insulin secretion leading to late reactive </a:t>
            </a:r>
            <a:r>
              <a:rPr lang="en" dirty="0" err="1">
                <a:latin typeface="Palatino Linotype" pitchFamily="18" charset="0"/>
              </a:rPr>
              <a:t>hypoglycemia</a:t>
            </a:r>
            <a:endParaRPr lang="x-none" dirty="0">
              <a:latin typeface="Palatino Linotype" pitchFamily="18" charset="0"/>
            </a:endParaRPr>
          </a:p>
          <a:p>
            <a:pPr marL="285750" indent="-285750">
              <a:lnSpc>
                <a:spcPct val="150000"/>
              </a:lnSpc>
              <a:buFont typeface="Wingdings" pitchFamily="2" charset="2"/>
              <a:buChar char="v"/>
              <a:defRPr/>
            </a:pPr>
            <a:r>
              <a:rPr lang="en" dirty="0">
                <a:latin typeface="Palatino Linotype" pitchFamily="18" charset="0"/>
              </a:rPr>
              <a:t>Dietary treatment measures, pectin, </a:t>
            </a:r>
            <a:r>
              <a:rPr lang="en" dirty="0" err="1">
                <a:latin typeface="Palatino Linotype" pitchFamily="18" charset="0"/>
              </a:rPr>
              <a:t>acarbose </a:t>
            </a:r>
            <a:r>
              <a:rPr lang="en" dirty="0">
                <a:latin typeface="Palatino Linotype" pitchFamily="18" charset="0"/>
              </a:rPr>
              <a:t>to slow down the absorption of carbohydrates from the small intestine</a:t>
            </a:r>
          </a:p>
          <a:p>
            <a:pPr marL="285750" indent="-285750">
              <a:lnSpc>
                <a:spcPct val="150000"/>
              </a:lnSpc>
              <a:buFont typeface="Wingdings" pitchFamily="2" charset="2"/>
              <a:buChar char="v"/>
              <a:defRPr/>
            </a:pPr>
            <a:r>
              <a:rPr lang="en" dirty="0" err="1">
                <a:latin typeface="Palatino Linotype" pitchFamily="18" charset="0"/>
              </a:rPr>
              <a:t>Refractory </a:t>
            </a:r>
            <a:r>
              <a:rPr lang="en" dirty="0">
                <a:latin typeface="Palatino Linotype" pitchFamily="18" charset="0"/>
              </a:rPr>
              <a:t>cases - surgical, </a:t>
            </a:r>
            <a:r>
              <a:rPr lang="en" dirty="0" err="1">
                <a:latin typeface="Palatino Linotype" pitchFamily="18" charset="0"/>
              </a:rPr>
              <a:t>parenteral </a:t>
            </a:r>
            <a:r>
              <a:rPr lang="en" dirty="0">
                <a:latin typeface="Palatino Linotype" pitchFamily="18" charset="0"/>
              </a:rPr>
              <a:t>administration </a:t>
            </a:r>
            <a:r>
              <a:rPr lang="en" dirty="0" err="1">
                <a:latin typeface="Palatino Linotype" pitchFamily="18" charset="0"/>
              </a:rPr>
              <a:t>of octreotide</a:t>
            </a:r>
            <a:endParaRPr lang="x-none" dirty="0">
              <a:latin typeface="Palatino Linotype" pitchFamily="18" charset="0"/>
            </a:endParaRPr>
          </a:p>
          <a:p>
            <a:pPr>
              <a:lnSpc>
                <a:spcPct val="150000"/>
              </a:lnSpc>
              <a:defRPr/>
            </a:pPr>
            <a:endParaRPr lang="x-none" dirty="0">
              <a:latin typeface="Palatino Linotype" pitchFamily="18" charset="0"/>
            </a:endParaRPr>
          </a:p>
          <a:p>
            <a:pPr>
              <a:lnSpc>
                <a:spcPct val="150000"/>
              </a:lnSpc>
              <a:defRPr/>
            </a:pPr>
            <a:r>
              <a:rPr lang="en" dirty="0">
                <a:latin typeface="Palatino Linotype" pitchFamily="18" charset="0"/>
              </a:rPr>
              <a:t>3. </a:t>
            </a:r>
            <a:r>
              <a:rPr lang="en" dirty="0" err="1">
                <a:latin typeface="Palatino Linotype" pitchFamily="18" charset="0"/>
              </a:rPr>
              <a:t>Postvagotomy </a:t>
            </a:r>
            <a:r>
              <a:rPr lang="en" dirty="0">
                <a:latin typeface="Palatino Linotype" pitchFamily="18" charset="0"/>
              </a:rPr>
              <a:t>diarrhea - after </a:t>
            </a:r>
            <a:r>
              <a:rPr lang="en" dirty="0" err="1">
                <a:latin typeface="Palatino Linotype" pitchFamily="18" charset="0"/>
              </a:rPr>
              <a:t>truncal</a:t>
            </a:r>
            <a:r>
              <a:rPr lang="en" dirty="0">
                <a:latin typeface="Palatino Linotype" pitchFamily="18" charset="0"/>
              </a:rPr>
              <a:t> </a:t>
            </a:r>
            <a:r>
              <a:rPr lang="en" dirty="0" err="1">
                <a:latin typeface="Palatino Linotype" pitchFamily="18" charset="0"/>
              </a:rPr>
              <a:t>vagotomy</a:t>
            </a:r>
            <a:endParaRPr lang="x-none" dirty="0">
              <a:latin typeface="Palatino Linotype" pitchFamily="18" charset="0"/>
            </a:endParaRPr>
          </a:p>
          <a:p>
            <a:pPr>
              <a:lnSpc>
                <a:spcPct val="150000"/>
              </a:lnSpc>
              <a:defRPr/>
            </a:pPr>
            <a:endParaRPr lang="x-none" dirty="0">
              <a:latin typeface="Palatino Linotype" pitchFamily="18" charset="0"/>
            </a:endParaRPr>
          </a:p>
          <a:p>
            <a:pPr>
              <a:lnSpc>
                <a:spcPct val="150000"/>
              </a:lnSpc>
              <a:defRPr/>
            </a:pPr>
            <a:r>
              <a:rPr lang="en" dirty="0">
                <a:latin typeface="Palatino Linotype" pitchFamily="18" charset="0"/>
              </a:rPr>
              <a:t>4. Alkaline </a:t>
            </a:r>
            <a:r>
              <a:rPr lang="en" dirty="0" err="1">
                <a:latin typeface="Palatino Linotype" pitchFamily="18" charset="0"/>
              </a:rPr>
              <a:t>reflux</a:t>
            </a:r>
            <a:r>
              <a:rPr lang="en" dirty="0">
                <a:latin typeface="Palatino Linotype" pitchFamily="18" charset="0"/>
              </a:rPr>
              <a:t> </a:t>
            </a:r>
            <a:r>
              <a:rPr lang="en" dirty="0" err="1">
                <a:latin typeface="Palatino Linotype" pitchFamily="18" charset="0"/>
              </a:rPr>
              <a:t>esophagitis</a:t>
            </a:r>
            <a:endParaRPr lang="x-none" dirty="0">
              <a:latin typeface="Palatino Linotype" pitchFamily="18" charset="0"/>
            </a:endParaRPr>
          </a:p>
          <a:p>
            <a:pPr>
              <a:lnSpc>
                <a:spcPct val="150000"/>
              </a:lnSpc>
              <a:defRPr/>
            </a:pPr>
            <a:endParaRPr lang="x-none" dirty="0">
              <a:latin typeface="Palatino Linotype" pitchFamily="18" charset="0"/>
            </a:endParaRPr>
          </a:p>
          <a:p>
            <a:pPr>
              <a:lnSpc>
                <a:spcPct val="150000"/>
              </a:lnSpc>
              <a:defRPr/>
            </a:pPr>
            <a:r>
              <a:rPr lang="en" dirty="0">
                <a:latin typeface="Palatino Linotype" pitchFamily="18" charset="0"/>
              </a:rPr>
              <a:t>5. Chronic </a:t>
            </a:r>
            <a:r>
              <a:rPr lang="en" dirty="0" err="1">
                <a:latin typeface="Palatino Linotype" pitchFamily="18" charset="0"/>
              </a:rPr>
              <a:t>gastroparesis</a:t>
            </a:r>
            <a:endParaRPr lang="x-none" dirty="0">
              <a:latin typeface="Palatino Linotype" pitchFamily="18" charset="0"/>
            </a:endParaRPr>
          </a:p>
          <a:p>
            <a:pPr>
              <a:lnSpc>
                <a:spcPct val="150000"/>
              </a:lnSpc>
              <a:defRPr/>
            </a:pPr>
            <a:endParaRPr lang="x-none" dirty="0">
              <a:latin typeface="Palatino Linotype" pitchFamily="18" charset="0"/>
            </a:endParaRPr>
          </a:p>
          <a:p>
            <a:pPr>
              <a:lnSpc>
                <a:spcPct val="150000"/>
              </a:lnSpc>
              <a:defRPr/>
            </a:pPr>
            <a:r>
              <a:rPr lang="en" dirty="0">
                <a:latin typeface="Palatino Linotype" pitchFamily="18" charset="0"/>
              </a:rPr>
              <a:t>6. Stomach </a:t>
            </a:r>
            <a:r>
              <a:rPr lang="en" dirty="0" err="1">
                <a:latin typeface="Palatino Linotype" pitchFamily="18" charset="0"/>
              </a:rPr>
              <a:t>cancer</a:t>
            </a:r>
          </a:p>
        </p:txBody>
      </p:sp>
    </p:spTree>
    <p:extLst>
      <p:ext uri="{BB962C8B-B14F-4D97-AF65-F5344CB8AC3E}">
        <p14:creationId xmlns="" xmlns:p14="http://schemas.microsoft.com/office/powerpoint/2010/main" val="296315614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 sz="3200" b="1" dirty="0">
                <a:latin typeface="Palatino Linotype" pitchFamily="18" charset="0"/>
              </a:rPr>
              <a:t>HELICOBACTER PYLORI INFECTION </a:t>
            </a:r>
            <a:r>
              <a:rPr lang="x-none" sz="3200" b="1" dirty="0">
                <a:latin typeface="Palatino Linotype" pitchFamily="18" charset="0"/>
              </a:rPr>
              <a:t/>
            </a:r>
            <a:br>
              <a:rPr lang="x-none" sz="3200" b="1" dirty="0">
                <a:latin typeface="Palatino Linotype" pitchFamily="18" charset="0"/>
              </a:rPr>
            </a:br>
            <a:r>
              <a:rPr lang="en" sz="3200" b="1" dirty="0" err="1">
                <a:latin typeface="Palatino Linotype" pitchFamily="18" charset="0"/>
              </a:rPr>
              <a:t>Infectio</a:t>
            </a:r>
            <a:r>
              <a:rPr lang="en" sz="3200" b="1" dirty="0">
                <a:latin typeface="Palatino Linotype" pitchFamily="18" charset="0"/>
              </a:rPr>
              <a:t> </a:t>
            </a:r>
            <a:r>
              <a:rPr lang="en" sz="3200" b="1" dirty="0" err="1">
                <a:latin typeface="Palatino Linotype" pitchFamily="18" charset="0"/>
              </a:rPr>
              <a:t>helicobacter</a:t>
            </a:r>
            <a:r>
              <a:rPr lang="en" sz="3200" b="1" dirty="0">
                <a:latin typeface="Palatino Linotype" pitchFamily="18" charset="0"/>
              </a:rPr>
              <a:t> </a:t>
            </a:r>
            <a:r>
              <a:rPr lang="en" sz="3200" b="1" dirty="0" err="1">
                <a:latin typeface="Palatino Linotype" pitchFamily="18" charset="0"/>
              </a:rPr>
              <a:t>pylori</a:t>
            </a:r>
            <a:r>
              <a:rPr lang="x-none" sz="3200" b="1" dirty="0">
                <a:latin typeface="Palatino Linotype" pitchFamily="18" charset="0"/>
              </a:rPr>
              <a:t/>
            </a:r>
            <a:br>
              <a:rPr lang="x-none" sz="3200" b="1" dirty="0">
                <a:latin typeface="Palatino Linotype" pitchFamily="18" charset="0"/>
              </a:rPr>
            </a:br>
            <a:endParaRPr lang="x-none" sz="3200" dirty="0">
              <a:latin typeface="Palatino Linotype"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282700" y="762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42236874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0"/>
            <a:ext cx="8839200" cy="6740307"/>
          </a:xfrm>
          <a:prstGeom prst="rect">
            <a:avLst/>
          </a:prstGeom>
          <a:noFill/>
        </p:spPr>
        <p:txBody>
          <a:bodyPr wrap="square" rtlCol="0">
            <a:spAutoFit/>
          </a:bodyPr>
          <a:lstStyle/>
          <a:p>
            <a:pPr>
              <a:lnSpc>
                <a:spcPct val="150000"/>
              </a:lnSpc>
            </a:pPr>
            <a:r>
              <a:rPr lang="en" sz="1600" b="1" dirty="0">
                <a:latin typeface="Palatino Linotype" pitchFamily="18" charset="0"/>
              </a:rPr>
              <a:t>Differential diagnosis:</a:t>
            </a:r>
          </a:p>
          <a:p>
            <a:pPr marL="285750" indent="-285750">
              <a:lnSpc>
                <a:spcPct val="150000"/>
              </a:lnSpc>
              <a:buFont typeface="Wingdings" pitchFamily="2" charset="2"/>
              <a:buChar char="v"/>
            </a:pPr>
            <a:r>
              <a:rPr lang="en" sz="1600" dirty="0" err="1">
                <a:latin typeface="Palatino Linotype" pitchFamily="18" charset="0"/>
              </a:rPr>
              <a:t>Pseudoachalasia </a:t>
            </a:r>
            <a:r>
              <a:rPr lang="en" sz="1600" dirty="0">
                <a:latin typeface="Palatino Linotype" pitchFamily="18" charset="0"/>
              </a:rPr>
              <a:t>- </a:t>
            </a:r>
            <a:r>
              <a:rPr lang="en" sz="1600" dirty="0" err="1">
                <a:latin typeface="Palatino Linotype" pitchFamily="18" charset="0"/>
              </a:rPr>
              <a:t>dysphagia </a:t>
            </a:r>
            <a:r>
              <a:rPr lang="en" sz="1600" dirty="0">
                <a:latin typeface="Palatino Linotype" pitchFamily="18" charset="0"/>
              </a:rPr>
              <a:t>and </a:t>
            </a:r>
            <a:r>
              <a:rPr lang="en" sz="1600" dirty="0" err="1">
                <a:latin typeface="Palatino Linotype" pitchFamily="18" charset="0"/>
              </a:rPr>
              <a:t>dilatation </a:t>
            </a:r>
            <a:r>
              <a:rPr lang="en" sz="1600" dirty="0">
                <a:latin typeface="Palatino Linotype" pitchFamily="18" charset="0"/>
              </a:rPr>
              <a:t>of the esophagus as a result of tumor infiltration of the lower esophageal </a:t>
            </a:r>
            <a:r>
              <a:rPr lang="en" sz="1600" dirty="0" err="1">
                <a:latin typeface="Palatino Linotype" pitchFamily="18" charset="0"/>
              </a:rPr>
              <a:t>sphincter</a:t>
            </a:r>
          </a:p>
          <a:p>
            <a:pPr>
              <a:lnSpc>
                <a:spcPct val="150000"/>
              </a:lnSpc>
            </a:pPr>
            <a:r>
              <a:rPr lang="en" sz="1600" b="1" dirty="0">
                <a:latin typeface="Palatino Linotype" pitchFamily="18" charset="0"/>
              </a:rPr>
              <a:t>Therapy:</a:t>
            </a:r>
          </a:p>
          <a:p>
            <a:pPr marL="285750" indent="-285750">
              <a:lnSpc>
                <a:spcPct val="150000"/>
              </a:lnSpc>
              <a:buFont typeface="Wingdings" pitchFamily="2" charset="2"/>
              <a:buChar char="v"/>
            </a:pPr>
            <a:r>
              <a:rPr lang="en" sz="1600" dirty="0">
                <a:latin typeface="Palatino Linotype" pitchFamily="18" charset="0"/>
              </a:rPr>
              <a:t>Correction of functional disorders (reduction of pressure in </a:t>
            </a:r>
            <a:r>
              <a:rPr lang="en" sz="1600" dirty="0" err="1">
                <a:latin typeface="Palatino Linotype" pitchFamily="18" charset="0"/>
              </a:rPr>
              <a:t>the sphincter </a:t>
            </a:r>
            <a:r>
              <a:rPr lang="en" sz="1600" dirty="0">
                <a:latin typeface="Palatino Linotype" pitchFamily="18" charset="0"/>
              </a:rPr>
              <a:t>)</a:t>
            </a:r>
          </a:p>
          <a:p>
            <a:pPr>
              <a:lnSpc>
                <a:spcPct val="150000"/>
              </a:lnSpc>
            </a:pPr>
            <a:r>
              <a:rPr lang="en" sz="1600" dirty="0">
                <a:latin typeface="Palatino Linotype" pitchFamily="18" charset="0"/>
              </a:rPr>
              <a:t>Prevention of complications</a:t>
            </a:r>
          </a:p>
          <a:p>
            <a:pPr>
              <a:lnSpc>
                <a:spcPct val="150000"/>
              </a:lnSpc>
            </a:pPr>
            <a:r>
              <a:rPr lang="en" sz="1600" b="1" dirty="0" err="1">
                <a:latin typeface="Palatino Linotype" pitchFamily="18" charset="0"/>
              </a:rPr>
              <a:t>Pharmacotherapy </a:t>
            </a:r>
            <a:r>
              <a:rPr lang="en" sz="1600" b="1" dirty="0">
                <a:latin typeface="Palatino Linotype" pitchFamily="18" charset="0"/>
              </a:rPr>
              <a:t>:</a:t>
            </a:r>
          </a:p>
          <a:p>
            <a:pPr marL="285750" indent="-285750">
              <a:lnSpc>
                <a:spcPct val="150000"/>
              </a:lnSpc>
              <a:buFont typeface="Wingdings" pitchFamily="2" charset="2"/>
              <a:buChar char="v"/>
            </a:pPr>
            <a:r>
              <a:rPr lang="en" sz="1600" dirty="0">
                <a:latin typeface="Palatino Linotype" pitchFamily="18" charset="0"/>
              </a:rPr>
              <a:t>Nitrates ( </a:t>
            </a:r>
            <a:r>
              <a:rPr lang="en" sz="1600" dirty="0" err="1">
                <a:latin typeface="Palatino Linotype" pitchFamily="18" charset="0"/>
              </a:rPr>
              <a:t>isosorbide dinitrate </a:t>
            </a:r>
            <a:r>
              <a:rPr lang="en" sz="1600" dirty="0">
                <a:latin typeface="Palatino Linotype" pitchFamily="18" charset="0"/>
              </a:rPr>
              <a:t>) - 5-10 </a:t>
            </a:r>
            <a:r>
              <a:rPr lang="en" sz="1600" dirty="0" err="1">
                <a:latin typeface="Palatino Linotype" pitchFamily="18" charset="0"/>
              </a:rPr>
              <a:t>mg</a:t>
            </a:r>
            <a:r>
              <a:rPr lang="en" sz="1600" dirty="0">
                <a:latin typeface="Palatino Linotype" pitchFamily="18" charset="0"/>
              </a:rPr>
              <a:t> </a:t>
            </a:r>
            <a:r>
              <a:rPr lang="en" sz="1600" dirty="0" err="1">
                <a:latin typeface="Palatino Linotype" pitchFamily="18" charset="0"/>
              </a:rPr>
              <a:t>sublingually </a:t>
            </a:r>
            <a:r>
              <a:rPr lang="en" sz="1600" dirty="0">
                <a:latin typeface="Palatino Linotype" pitchFamily="18" charset="0"/>
              </a:rPr>
              <a:t>15 minutes before eating (pressure drop in the lower </a:t>
            </a:r>
            <a:r>
              <a:rPr lang="en" sz="1600" dirty="0" err="1">
                <a:latin typeface="Palatino Linotype" pitchFamily="18" charset="0"/>
              </a:rPr>
              <a:t>sphincter </a:t>
            </a:r>
            <a:r>
              <a:rPr lang="en" sz="1600" dirty="0">
                <a:latin typeface="Palatino Linotype" pitchFamily="18" charset="0"/>
              </a:rPr>
              <a:t>by 50-60% of the initial value for 90 minutes)</a:t>
            </a:r>
          </a:p>
          <a:p>
            <a:pPr marL="285750" indent="-285750">
              <a:lnSpc>
                <a:spcPct val="150000"/>
              </a:lnSpc>
              <a:buFont typeface="Wingdings" pitchFamily="2" charset="2"/>
              <a:buChar char="v"/>
            </a:pPr>
            <a:r>
              <a:rPr lang="en" sz="1600" dirty="0" err="1">
                <a:latin typeface="Palatino Linotype" pitchFamily="18" charset="0"/>
              </a:rPr>
              <a:t>Inhibitors</a:t>
            </a:r>
            <a:r>
              <a:rPr lang="en" sz="1600" dirty="0">
                <a:latin typeface="Palatino Linotype" pitchFamily="18" charset="0"/>
              </a:rPr>
              <a:t> </a:t>
            </a:r>
            <a:r>
              <a:rPr lang="en" sz="1600" dirty="0" err="1">
                <a:latin typeface="Palatino Linotype" pitchFamily="18" charset="0"/>
              </a:rPr>
              <a:t>calcium </a:t>
            </a:r>
            <a:r>
              <a:rPr lang="en" sz="1600" dirty="0">
                <a:latin typeface="Palatino Linotype" pitchFamily="18" charset="0"/>
              </a:rPr>
              <a:t>channels ( </a:t>
            </a:r>
            <a:r>
              <a:rPr lang="en" sz="1600" dirty="0" err="1">
                <a:latin typeface="Palatino Linotype" pitchFamily="18" charset="0"/>
              </a:rPr>
              <a:t>nifedipine </a:t>
            </a:r>
            <a:r>
              <a:rPr lang="en" sz="1600" dirty="0">
                <a:latin typeface="Palatino Linotype" pitchFamily="18" charset="0"/>
              </a:rPr>
              <a:t>) - 10-30 </a:t>
            </a:r>
            <a:r>
              <a:rPr lang="en" sz="1600" dirty="0" err="1">
                <a:latin typeface="Palatino Linotype" pitchFamily="18" charset="0"/>
              </a:rPr>
              <a:t>mg </a:t>
            </a:r>
            <a:r>
              <a:rPr lang="en" sz="1600" dirty="0">
                <a:latin typeface="Palatino Linotype" pitchFamily="18" charset="0"/>
              </a:rPr>
              <a:t>30-45 minutes before meals (pressure drop by 30-40%, lasting 60 or more minutes)</a:t>
            </a:r>
          </a:p>
          <a:p>
            <a:pPr>
              <a:lnSpc>
                <a:spcPct val="150000"/>
              </a:lnSpc>
            </a:pPr>
            <a:r>
              <a:rPr lang="en" sz="1600" b="1" dirty="0" err="1">
                <a:latin typeface="Palatino Linotype" pitchFamily="18" charset="0"/>
              </a:rPr>
              <a:t>Botulinum </a:t>
            </a:r>
            <a:r>
              <a:rPr lang="en" sz="1600" b="1" dirty="0">
                <a:latin typeface="Palatino Linotype" pitchFamily="18" charset="0"/>
              </a:rPr>
              <a:t>toxin:</a:t>
            </a:r>
          </a:p>
          <a:p>
            <a:pPr marL="285750" indent="-285750">
              <a:lnSpc>
                <a:spcPct val="150000"/>
              </a:lnSpc>
              <a:buFont typeface="Wingdings" pitchFamily="2" charset="2"/>
              <a:buChar char="v"/>
            </a:pPr>
            <a:r>
              <a:rPr lang="en" sz="1600" dirty="0">
                <a:latin typeface="Palatino Linotype" pitchFamily="18" charset="0"/>
              </a:rPr>
              <a:t>A potent </a:t>
            </a:r>
            <a:r>
              <a:rPr lang="en" sz="1600" dirty="0" err="1">
                <a:latin typeface="Palatino Linotype" pitchFamily="18" charset="0"/>
              </a:rPr>
              <a:t>inhibitor </a:t>
            </a:r>
            <a:r>
              <a:rPr lang="en" sz="1600" dirty="0">
                <a:latin typeface="Palatino Linotype" pitchFamily="18" charset="0"/>
              </a:rPr>
              <a:t>of the release </a:t>
            </a:r>
            <a:r>
              <a:rPr lang="en" sz="1600" dirty="0" err="1">
                <a:latin typeface="Palatino Linotype" pitchFamily="18" charset="0"/>
              </a:rPr>
              <a:t>of acetylcholine </a:t>
            </a:r>
            <a:r>
              <a:rPr lang="en" sz="1600" dirty="0">
                <a:latin typeface="Palatino Linotype" pitchFamily="18" charset="0"/>
              </a:rPr>
              <a:t>from nerve endings</a:t>
            </a:r>
          </a:p>
          <a:p>
            <a:pPr marL="285750" indent="-285750">
              <a:lnSpc>
                <a:spcPct val="150000"/>
              </a:lnSpc>
              <a:buFont typeface="Wingdings" pitchFamily="2" charset="2"/>
              <a:buChar char="v"/>
            </a:pPr>
            <a:r>
              <a:rPr lang="en" sz="1600" dirty="0" err="1">
                <a:latin typeface="Palatino Linotype" pitchFamily="18" charset="0"/>
              </a:rPr>
              <a:t>ij </a:t>
            </a:r>
            <a:r>
              <a:rPr lang="en" sz="1600" dirty="0">
                <a:latin typeface="Palatino Linotype" pitchFamily="18" charset="0"/>
              </a:rPr>
              <a:t>is initiated . toxin suspensions in the 4 quadrants of the lower esophageal </a:t>
            </a:r>
            <a:r>
              <a:rPr lang="en" sz="1600" dirty="0" err="1">
                <a:latin typeface="Palatino Linotype" pitchFamily="18" charset="0"/>
              </a:rPr>
              <a:t>sphincter</a:t>
            </a:r>
          </a:p>
          <a:p>
            <a:pPr>
              <a:lnSpc>
                <a:spcPct val="150000"/>
              </a:lnSpc>
            </a:pPr>
            <a:r>
              <a:rPr lang="en" sz="1600" b="1" dirty="0">
                <a:latin typeface="Palatino Linotype" pitchFamily="18" charset="0"/>
              </a:rPr>
              <a:t>Pneumatic </a:t>
            </a:r>
            <a:r>
              <a:rPr lang="en" sz="1600" b="1" dirty="0" err="1">
                <a:latin typeface="Palatino Linotype" pitchFamily="18" charset="0"/>
              </a:rPr>
              <a:t>expansion </a:t>
            </a:r>
            <a:r>
              <a:rPr lang="en" sz="1600" b="1" dirty="0">
                <a:latin typeface="Palatino Linotype" pitchFamily="18" charset="0"/>
              </a:rPr>
              <a:t>:</a:t>
            </a:r>
          </a:p>
          <a:p>
            <a:pPr marL="285750" indent="-285750">
              <a:lnSpc>
                <a:spcPct val="150000"/>
              </a:lnSpc>
              <a:buFont typeface="Wingdings" pitchFamily="2" charset="2"/>
              <a:buChar char="v"/>
            </a:pPr>
            <a:r>
              <a:rPr lang="en" sz="1600" dirty="0">
                <a:latin typeface="Palatino Linotype" pitchFamily="18" charset="0"/>
              </a:rPr>
              <a:t>A balloon with different pressure values that is placed </a:t>
            </a:r>
            <a:r>
              <a:rPr lang="en" sz="1600" dirty="0" err="1">
                <a:latin typeface="Palatino Linotype" pitchFamily="18" charset="0"/>
              </a:rPr>
              <a:t>endoscopically</a:t>
            </a:r>
            <a:endParaRPr lang="x-none" sz="1600" dirty="0">
              <a:latin typeface="Palatino Linotype" pitchFamily="18" charset="0"/>
            </a:endParaRPr>
          </a:p>
          <a:p>
            <a:pPr>
              <a:lnSpc>
                <a:spcPct val="150000"/>
              </a:lnSpc>
            </a:pPr>
            <a:r>
              <a:rPr lang="en" sz="1600" b="1" dirty="0">
                <a:latin typeface="Palatino Linotype" pitchFamily="18" charset="0"/>
              </a:rPr>
              <a:t>Modified </a:t>
            </a:r>
            <a:r>
              <a:rPr lang="en" sz="1600" b="1" dirty="0" err="1">
                <a:latin typeface="Palatino Linotype" pitchFamily="18" charset="0"/>
              </a:rPr>
              <a:t>Hellerova</a:t>
            </a:r>
            <a:r>
              <a:rPr lang="en" sz="1600" b="1" dirty="0">
                <a:latin typeface="Palatino Linotype" pitchFamily="18" charset="0"/>
              </a:rPr>
              <a:t> </a:t>
            </a:r>
            <a:r>
              <a:rPr lang="en" sz="1600" b="1" dirty="0" err="1">
                <a:latin typeface="Palatino Linotype" pitchFamily="18" charset="0"/>
              </a:rPr>
              <a:t>myotomy </a:t>
            </a:r>
            <a:r>
              <a:rPr lang="en" sz="1600" b="1" dirty="0">
                <a:latin typeface="Palatino Linotype" pitchFamily="18" charset="0"/>
              </a:rPr>
              <a:t>:</a:t>
            </a:r>
          </a:p>
          <a:p>
            <a:pPr marL="285750" indent="-285750">
              <a:lnSpc>
                <a:spcPct val="150000"/>
              </a:lnSpc>
              <a:buFont typeface="Wingdings" pitchFamily="2" charset="2"/>
              <a:buChar char="v"/>
            </a:pPr>
            <a:r>
              <a:rPr lang="en" sz="1600" dirty="0">
                <a:latin typeface="Palatino Linotype" pitchFamily="18" charset="0"/>
              </a:rPr>
              <a:t>No response to </a:t>
            </a:r>
            <a:r>
              <a:rPr lang="en" sz="1600" dirty="0" err="1">
                <a:latin typeface="Palatino Linotype" pitchFamily="18" charset="0"/>
              </a:rPr>
              <a:t>pharmacotherapy </a:t>
            </a:r>
            <a:r>
              <a:rPr lang="en" sz="1600" dirty="0">
                <a:latin typeface="Palatino Linotype" pitchFamily="18" charset="0"/>
              </a:rPr>
              <a:t>and after balloon </a:t>
            </a:r>
            <a:r>
              <a:rPr lang="en" sz="1600" dirty="0" err="1">
                <a:latin typeface="Palatino Linotype" pitchFamily="18" charset="0"/>
              </a:rPr>
              <a:t>dilatation </a:t>
            </a:r>
            <a:r>
              <a:rPr lang="en" sz="1600" dirty="0">
                <a:latin typeface="Palatino Linotype" pitchFamily="18" charset="0"/>
              </a:rPr>
              <a:t>twice</a:t>
            </a:r>
            <a:endParaRPr lang="x-none" dirty="0"/>
          </a:p>
        </p:txBody>
      </p:sp>
    </p:spTree>
    <p:extLst>
      <p:ext uri="{BB962C8B-B14F-4D97-AF65-F5344CB8AC3E}">
        <p14:creationId xmlns="" xmlns:p14="http://schemas.microsoft.com/office/powerpoint/2010/main" val="82460302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228600"/>
            <a:ext cx="8229600" cy="792088"/>
          </a:xfrm>
          <a:ln>
            <a:miter lim="800000"/>
            <a:headEnd/>
            <a:tailEnd/>
          </a:ln>
          <a:extLst/>
        </p:spPr>
        <p:txBody>
          <a:bodyPr>
            <a:normAutofit/>
          </a:bodyPr>
          <a:lstStyle/>
          <a:p>
            <a:pPr algn="ctr">
              <a:defRPr/>
            </a:pPr>
            <a:r>
              <a:rPr lang="en" sz="3200" b="1" dirty="0" err="1">
                <a:ln w="12700">
                  <a:solidFill>
                    <a:schemeClr val="tx2">
                      <a:satMod val="155000"/>
                    </a:schemeClr>
                  </a:solidFill>
                  <a:prstDash val="solid"/>
                </a:ln>
                <a:latin typeface="Palatino Linotype" pitchFamily="18" charset="0"/>
              </a:rPr>
              <a:t>Pathogenicity </a:t>
            </a:r>
            <a:r>
              <a:rPr lang="en" sz="3200" b="1" dirty="0">
                <a:ln w="12700">
                  <a:solidFill>
                    <a:schemeClr val="tx2">
                      <a:satMod val="155000"/>
                    </a:schemeClr>
                  </a:solidFill>
                  <a:prstDash val="solid"/>
                </a:ln>
                <a:latin typeface="Palatino Linotype" pitchFamily="18" charset="0"/>
              </a:rPr>
              <a:t>of H. </a:t>
            </a:r>
            <a:r>
              <a:rPr lang="en" sz="3200" b="1" dirty="0" err="1">
                <a:ln w="12700">
                  <a:solidFill>
                    <a:schemeClr val="tx2">
                      <a:satMod val="155000"/>
                    </a:schemeClr>
                  </a:solidFill>
                  <a:prstDash val="solid"/>
                </a:ln>
                <a:latin typeface="Palatino Linotype" pitchFamily="18" charset="0"/>
              </a:rPr>
              <a:t>pylorus</a:t>
            </a:r>
            <a:endParaRPr lang="en-US" sz="3200" b="1" dirty="0">
              <a:ln w="12700">
                <a:solidFill>
                  <a:schemeClr val="tx2">
                    <a:satMod val="155000"/>
                  </a:schemeClr>
                </a:solidFill>
                <a:prstDash val="solid"/>
              </a:ln>
              <a:latin typeface="Palatino Linotype" pitchFamily="18" charset="0"/>
            </a:endParaRPr>
          </a:p>
        </p:txBody>
      </p:sp>
      <p:sp>
        <p:nvSpPr>
          <p:cNvPr id="14339" name="Content Placeholder 2"/>
          <p:cNvSpPr>
            <a:spLocks noGrp="1"/>
          </p:cNvSpPr>
          <p:nvPr>
            <p:ph sz="half" idx="1"/>
          </p:nvPr>
        </p:nvSpPr>
        <p:spPr>
          <a:xfrm>
            <a:off x="152400" y="914400"/>
            <a:ext cx="4038600" cy="4722812"/>
          </a:xfrm>
        </p:spPr>
        <p:txBody>
          <a:bodyPr/>
          <a:lstStyle/>
          <a:p>
            <a:pPr marL="533400" indent="-533400" eaLnBrk="1" hangingPunct="1">
              <a:buFont typeface="Wingdings 2" pitchFamily="18" charset="2"/>
              <a:buNone/>
              <a:defRPr/>
            </a:pPr>
            <a:r>
              <a:rPr lang="en" sz="2000" b="1" u="sng" dirty="0" err="1">
                <a:solidFill>
                  <a:schemeClr val="bg2">
                    <a:lumMod val="10000"/>
                  </a:schemeClr>
                </a:solidFill>
                <a:latin typeface="Palatino Linotype" pitchFamily="18" charset="0"/>
              </a:rPr>
              <a:t>Bacterial</a:t>
            </a:r>
            <a:r>
              <a:rPr lang="en" sz="2000" b="1" u="sng" dirty="0">
                <a:solidFill>
                  <a:schemeClr val="bg2">
                    <a:lumMod val="10000"/>
                  </a:schemeClr>
                </a:solidFill>
                <a:latin typeface="Palatino Linotype" pitchFamily="18" charset="0"/>
              </a:rPr>
              <a:t> </a:t>
            </a:r>
            <a:r>
              <a:rPr lang="en" sz="2000" b="1" u="sng" dirty="0" err="1">
                <a:solidFill>
                  <a:schemeClr val="bg2">
                    <a:lumMod val="10000"/>
                  </a:schemeClr>
                </a:solidFill>
                <a:latin typeface="Palatino Linotype" pitchFamily="18" charset="0"/>
              </a:rPr>
              <a:t>factors</a:t>
            </a:r>
            <a:endParaRPr lang="en-US" sz="2000" b="1" u="sng" dirty="0">
              <a:solidFill>
                <a:schemeClr val="bg2">
                  <a:lumMod val="10000"/>
                </a:schemeClr>
              </a:solidFill>
              <a:latin typeface="Palatino Linotype" pitchFamily="18" charset="0"/>
            </a:endParaRPr>
          </a:p>
          <a:p>
            <a:pPr marL="533400" indent="-533400" eaLnBrk="1" hangingPunct="1">
              <a:buFont typeface="Wingdings 2" pitchFamily="18" charset="2"/>
              <a:buNone/>
              <a:defRPr/>
            </a:pPr>
            <a:endParaRPr lang="en-US" sz="2000" dirty="0">
              <a:solidFill>
                <a:schemeClr val="bg2">
                  <a:lumMod val="10000"/>
                </a:schemeClr>
              </a:solidFill>
              <a:latin typeface="Palatino Linotype" pitchFamily="18" charset="0"/>
            </a:endParaRPr>
          </a:p>
          <a:p>
            <a:pPr marL="533400" indent="-533400" eaLnBrk="1" hangingPunct="1">
              <a:buFont typeface="Wingdings" pitchFamily="2" charset="2"/>
              <a:buChar char="Ø"/>
              <a:defRPr/>
            </a:pPr>
            <a:r>
              <a:rPr lang="en" sz="2000" dirty="0" err="1">
                <a:solidFill>
                  <a:schemeClr val="bg2">
                    <a:lumMod val="10000"/>
                  </a:schemeClr>
                </a:solidFill>
                <a:latin typeface="Palatino Linotype" pitchFamily="18" charset="0"/>
              </a:rPr>
              <a:t>Adhesins</a:t>
            </a:r>
            <a:endParaRPr lang="en-US" sz="2000" dirty="0">
              <a:solidFill>
                <a:schemeClr val="bg2">
                  <a:lumMod val="10000"/>
                </a:schemeClr>
              </a:solidFill>
              <a:latin typeface="Palatino Linotype" pitchFamily="18" charset="0"/>
            </a:endParaRPr>
          </a:p>
          <a:p>
            <a:pPr marL="533400" indent="-533400" eaLnBrk="1" hangingPunct="1">
              <a:buFont typeface="Wingdings" pitchFamily="2" charset="2"/>
              <a:buChar char="Ø"/>
              <a:defRPr/>
            </a:pPr>
            <a:r>
              <a:rPr lang="en" sz="2000" dirty="0" err="1">
                <a:solidFill>
                  <a:schemeClr val="bg2">
                    <a:lumMod val="10000"/>
                  </a:schemeClr>
                </a:solidFill>
                <a:latin typeface="Palatino Linotype" pitchFamily="18" charset="0"/>
              </a:rPr>
              <a:t>Chemotaxic</a:t>
            </a:r>
            <a:r>
              <a:rPr lang="en" sz="2000" dirty="0">
                <a:solidFill>
                  <a:schemeClr val="bg2">
                    <a:lumMod val="10000"/>
                  </a:schemeClr>
                </a:solidFill>
                <a:latin typeface="Palatino Linotype" pitchFamily="18" charset="0"/>
              </a:rPr>
              <a:t> </a:t>
            </a:r>
            <a:r>
              <a:rPr lang="en" sz="2000" dirty="0" err="1">
                <a:solidFill>
                  <a:schemeClr val="bg2">
                    <a:lumMod val="10000"/>
                  </a:schemeClr>
                </a:solidFill>
                <a:latin typeface="Palatino Linotype" pitchFamily="18" charset="0"/>
              </a:rPr>
              <a:t>factors </a:t>
            </a:r>
            <a:r>
              <a:rPr lang="en" sz="2000" dirty="0">
                <a:solidFill>
                  <a:schemeClr val="bg2">
                    <a:lumMod val="10000"/>
                  </a:schemeClr>
                </a:solidFill>
                <a:latin typeface="Palatino Linotype" pitchFamily="18" charset="0"/>
              </a:rPr>
              <a:t>– TNF, IL</a:t>
            </a:r>
            <a:endParaRPr lang="en-US" sz="2000" dirty="0">
              <a:solidFill>
                <a:schemeClr val="bg2">
                  <a:lumMod val="10000"/>
                </a:schemeClr>
              </a:solidFill>
              <a:latin typeface="Palatino Linotype" pitchFamily="18" charset="0"/>
            </a:endParaRPr>
          </a:p>
          <a:p>
            <a:pPr marL="533400" indent="-533400" eaLnBrk="1" hangingPunct="1">
              <a:buFont typeface="Wingdings" pitchFamily="2" charset="2"/>
              <a:buChar char="Ø"/>
              <a:defRPr/>
            </a:pPr>
            <a:r>
              <a:rPr lang="en" sz="2000" dirty="0" err="1">
                <a:solidFill>
                  <a:schemeClr val="bg2">
                    <a:lumMod val="10000"/>
                  </a:schemeClr>
                </a:solidFill>
                <a:latin typeface="Palatino Linotype" pitchFamily="18" charset="0"/>
              </a:rPr>
              <a:t>Enzymes </a:t>
            </a:r>
            <a:r>
              <a:rPr lang="en" sz="2000" dirty="0">
                <a:solidFill>
                  <a:schemeClr val="bg2">
                    <a:lumMod val="10000"/>
                  </a:schemeClr>
                </a:solidFill>
                <a:latin typeface="Palatino Linotype" pitchFamily="18" charset="0"/>
              </a:rPr>
              <a:t>( </a:t>
            </a:r>
            <a:r>
              <a:rPr lang="en" sz="2000" dirty="0" err="1">
                <a:solidFill>
                  <a:schemeClr val="bg2">
                    <a:lumMod val="10000"/>
                  </a:schemeClr>
                </a:solidFill>
                <a:latin typeface="Palatino Linotype" pitchFamily="18" charset="0"/>
              </a:rPr>
              <a:t>urease </a:t>
            </a:r>
            <a:r>
              <a:rPr lang="en" sz="2000" dirty="0">
                <a:solidFill>
                  <a:schemeClr val="bg2">
                    <a:lumMod val="10000"/>
                  </a:schemeClr>
                </a:solidFill>
                <a:latin typeface="Palatino Linotype" pitchFamily="18" charset="0"/>
              </a:rPr>
              <a:t>, </a:t>
            </a:r>
            <a:r>
              <a:rPr lang="en" sz="2000" dirty="0" err="1">
                <a:solidFill>
                  <a:schemeClr val="bg2">
                    <a:lumMod val="10000"/>
                  </a:schemeClr>
                </a:solidFill>
                <a:latin typeface="Palatino Linotype" pitchFamily="18" charset="0"/>
              </a:rPr>
              <a:t>phospholipase </a:t>
            </a:r>
            <a:r>
              <a:rPr lang="en" sz="2000" dirty="0">
                <a:solidFill>
                  <a:schemeClr val="bg2">
                    <a:lumMod val="10000"/>
                  </a:schemeClr>
                </a:solidFill>
                <a:latin typeface="Palatino Linotype" pitchFamily="18" charset="0"/>
              </a:rPr>
              <a:t>, </a:t>
            </a:r>
            <a:r>
              <a:rPr lang="en" sz="2000" dirty="0" err="1">
                <a:solidFill>
                  <a:schemeClr val="bg2">
                    <a:lumMod val="10000"/>
                  </a:schemeClr>
                </a:solidFill>
                <a:latin typeface="Palatino Linotype" pitchFamily="18" charset="0"/>
              </a:rPr>
              <a:t>catalase </a:t>
            </a:r>
            <a:r>
              <a:rPr lang="en" sz="2000" dirty="0">
                <a:solidFill>
                  <a:schemeClr val="bg2">
                    <a:lumMod val="10000"/>
                  </a:schemeClr>
                </a:solidFill>
                <a:latin typeface="Palatino Linotype" pitchFamily="18" charset="0"/>
              </a:rPr>
              <a:t>)</a:t>
            </a:r>
          </a:p>
          <a:p>
            <a:pPr marL="533400" indent="-533400" eaLnBrk="1" hangingPunct="1">
              <a:buFont typeface="Wingdings" pitchFamily="2" charset="2"/>
              <a:buChar char="Ø"/>
              <a:defRPr/>
            </a:pPr>
            <a:r>
              <a:rPr lang="en" sz="2000" dirty="0" err="1">
                <a:solidFill>
                  <a:schemeClr val="bg2">
                    <a:lumMod val="10000"/>
                  </a:schemeClr>
                </a:solidFill>
                <a:latin typeface="Palatino Linotype" pitchFamily="18" charset="0"/>
              </a:rPr>
              <a:t>Cag </a:t>
            </a:r>
            <a:r>
              <a:rPr lang="en" sz="2000" dirty="0">
                <a:solidFill>
                  <a:schemeClr val="bg2">
                    <a:lumMod val="10000"/>
                  </a:schemeClr>
                </a:solidFill>
                <a:latin typeface="Palatino Linotype" pitchFamily="18" charset="0"/>
              </a:rPr>
              <a:t>A - </a:t>
            </a:r>
            <a:r>
              <a:rPr lang="en" sz="2000" dirty="0" err="1">
                <a:solidFill>
                  <a:schemeClr val="bg2">
                    <a:lumMod val="10000"/>
                  </a:schemeClr>
                </a:solidFill>
                <a:latin typeface="Palatino Linotype" pitchFamily="18" charset="0"/>
              </a:rPr>
              <a:t>cytotoxin</a:t>
            </a:r>
            <a:r>
              <a:rPr lang="en" sz="2000" dirty="0">
                <a:solidFill>
                  <a:schemeClr val="bg2">
                    <a:lumMod val="10000"/>
                  </a:schemeClr>
                </a:solidFill>
                <a:latin typeface="Palatino Linotype" pitchFamily="18" charset="0"/>
              </a:rPr>
              <a:t> </a:t>
            </a:r>
            <a:r>
              <a:rPr lang="en" sz="2000" dirty="0" err="1">
                <a:solidFill>
                  <a:schemeClr val="bg2">
                    <a:lumMod val="10000"/>
                  </a:schemeClr>
                </a:solidFill>
                <a:latin typeface="Palatino Linotype" pitchFamily="18" charset="0"/>
              </a:rPr>
              <a:t>adhesive</a:t>
            </a:r>
            <a:r>
              <a:rPr lang="en" sz="2000" dirty="0">
                <a:solidFill>
                  <a:schemeClr val="bg2">
                    <a:lumMod val="10000"/>
                  </a:schemeClr>
                </a:solidFill>
                <a:latin typeface="Palatino Linotype" pitchFamily="18" charset="0"/>
              </a:rPr>
              <a:t> </a:t>
            </a:r>
            <a:r>
              <a:rPr lang="en" sz="2000" dirty="0" err="1">
                <a:solidFill>
                  <a:schemeClr val="bg2">
                    <a:lumMod val="10000"/>
                  </a:schemeClr>
                </a:solidFill>
                <a:latin typeface="Palatino Linotype" pitchFamily="18" charset="0"/>
              </a:rPr>
              <a:t>Ag</a:t>
            </a:r>
            <a:endParaRPr lang="en-US" sz="2000" dirty="0">
              <a:solidFill>
                <a:schemeClr val="bg2">
                  <a:lumMod val="10000"/>
                </a:schemeClr>
              </a:solidFill>
              <a:latin typeface="Palatino Linotype" pitchFamily="18" charset="0"/>
            </a:endParaRPr>
          </a:p>
          <a:p>
            <a:pPr marL="533400" indent="-533400" eaLnBrk="1" hangingPunct="1">
              <a:buFont typeface="Wingdings" pitchFamily="2" charset="2"/>
              <a:buChar char="Ø"/>
              <a:defRPr/>
            </a:pPr>
            <a:r>
              <a:rPr lang="en" sz="2000" dirty="0">
                <a:solidFill>
                  <a:schemeClr val="bg2">
                    <a:lumMod val="10000"/>
                  </a:schemeClr>
                </a:solidFill>
                <a:latin typeface="Palatino Linotype" pitchFamily="18" charset="0"/>
              </a:rPr>
              <a:t>Vac A - vacuolating cytotoxin </a:t>
            </a:r>
          </a:p>
        </p:txBody>
      </p:sp>
      <p:sp>
        <p:nvSpPr>
          <p:cNvPr id="14340" name="Content Placeholder 3"/>
          <p:cNvSpPr>
            <a:spLocks noGrp="1"/>
          </p:cNvSpPr>
          <p:nvPr>
            <p:ph sz="half" idx="2"/>
          </p:nvPr>
        </p:nvSpPr>
        <p:spPr>
          <a:xfrm>
            <a:off x="4724400" y="914400"/>
            <a:ext cx="4038600" cy="4654550"/>
          </a:xfrm>
        </p:spPr>
        <p:txBody>
          <a:bodyPr/>
          <a:lstStyle/>
          <a:p>
            <a:pPr eaLnBrk="1" hangingPunct="1">
              <a:buFont typeface="Wingdings 2" pitchFamily="18" charset="2"/>
              <a:buNone/>
              <a:defRPr/>
            </a:pPr>
            <a:r>
              <a:rPr lang="en" sz="2000" b="1" u="sng" dirty="0">
                <a:solidFill>
                  <a:schemeClr val="bg2">
                    <a:lumMod val="10000"/>
                  </a:schemeClr>
                </a:solidFill>
                <a:latin typeface="Palatino Linotype" pitchFamily="18" charset="0"/>
              </a:rPr>
              <a:t>Host factors</a:t>
            </a:r>
            <a:endParaRPr lang="en-US" sz="2000" b="1" u="sng" dirty="0">
              <a:solidFill>
                <a:schemeClr val="bg2">
                  <a:lumMod val="10000"/>
                </a:schemeClr>
              </a:solidFill>
              <a:latin typeface="Palatino Linotype" pitchFamily="18" charset="0"/>
            </a:endParaRPr>
          </a:p>
          <a:p>
            <a:pPr eaLnBrk="1" hangingPunct="1">
              <a:buFont typeface="Wingdings 2" pitchFamily="18" charset="2"/>
              <a:buNone/>
              <a:defRPr/>
            </a:pPr>
            <a:endParaRPr lang="ru-RU" sz="2000" dirty="0">
              <a:solidFill>
                <a:schemeClr val="bg2">
                  <a:lumMod val="10000"/>
                </a:schemeClr>
              </a:solidFill>
              <a:latin typeface="Palatino Linotype" pitchFamily="18" charset="0"/>
            </a:endParaRPr>
          </a:p>
          <a:p>
            <a:pPr eaLnBrk="1" hangingPunct="1">
              <a:buFont typeface="Wingdings" pitchFamily="2" charset="2"/>
              <a:buChar char="Ø"/>
              <a:defRPr/>
            </a:pPr>
            <a:r>
              <a:rPr lang="en" sz="2000" dirty="0">
                <a:solidFill>
                  <a:schemeClr val="bg2">
                    <a:lumMod val="10000"/>
                  </a:schemeClr>
                </a:solidFill>
                <a:latin typeface="Palatino Linotype" pitchFamily="18" charset="0"/>
              </a:rPr>
              <a:t>Duration</a:t>
            </a:r>
          </a:p>
          <a:p>
            <a:pPr eaLnBrk="1" hangingPunct="1">
              <a:buFont typeface="Wingdings" pitchFamily="2" charset="2"/>
              <a:buChar char="Ø"/>
              <a:defRPr/>
            </a:pPr>
            <a:r>
              <a:rPr lang="en" sz="2000" dirty="0">
                <a:solidFill>
                  <a:schemeClr val="bg2">
                    <a:lumMod val="10000"/>
                  </a:schemeClr>
                </a:solidFill>
                <a:latin typeface="Palatino Linotype" pitchFamily="18" charset="0"/>
              </a:rPr>
              <a:t>Location</a:t>
            </a:r>
          </a:p>
          <a:p>
            <a:pPr eaLnBrk="1" hangingPunct="1">
              <a:buFont typeface="Wingdings" pitchFamily="2" charset="2"/>
              <a:buChar char="Ø"/>
              <a:defRPr/>
            </a:pPr>
            <a:r>
              <a:rPr lang="en" sz="2000" dirty="0">
                <a:solidFill>
                  <a:schemeClr val="bg2">
                    <a:lumMod val="10000"/>
                  </a:schemeClr>
                </a:solidFill>
                <a:latin typeface="Palatino Linotype" pitchFamily="18" charset="0"/>
              </a:rPr>
              <a:t>Inflammatory response (acute phase – neutrophils; chronic phase – L y and plasma cells </a:t>
            </a:r>
            <a:r>
              <a:rPr lang="en" sz="2000" dirty="0" err="1">
                <a:solidFill>
                  <a:schemeClr val="bg2">
                    <a:lumMod val="10000"/>
                  </a:schemeClr>
                </a:solidFill>
                <a:latin typeface="Palatino Linotype" pitchFamily="18" charset="0"/>
              </a:rPr>
              <a:t>Ig </a:t>
            </a:r>
            <a:r>
              <a:rPr lang="en" sz="2000" dirty="0">
                <a:solidFill>
                  <a:schemeClr val="bg2">
                    <a:lumMod val="10000"/>
                  </a:schemeClr>
                </a:solidFill>
                <a:latin typeface="Palatino Linotype" pitchFamily="18" charset="0"/>
              </a:rPr>
              <a:t>A and </a:t>
            </a:r>
            <a:r>
              <a:rPr lang="en" sz="2000" dirty="0" err="1">
                <a:solidFill>
                  <a:schemeClr val="bg2">
                    <a:lumMod val="10000"/>
                  </a:schemeClr>
                </a:solidFill>
                <a:latin typeface="Palatino Linotype" pitchFamily="18" charset="0"/>
              </a:rPr>
              <a:t>Ig </a:t>
            </a:r>
            <a:r>
              <a:rPr lang="en" sz="2000" dirty="0">
                <a:solidFill>
                  <a:schemeClr val="bg2">
                    <a:lumMod val="10000"/>
                  </a:schemeClr>
                </a:solidFill>
                <a:latin typeface="Palatino Linotype" pitchFamily="18" charset="0"/>
              </a:rPr>
              <a:t>G )</a:t>
            </a:r>
          </a:p>
          <a:p>
            <a:pPr eaLnBrk="1" hangingPunct="1">
              <a:buFont typeface="Wingdings" pitchFamily="2" charset="2"/>
              <a:buChar char="Ø"/>
              <a:defRPr/>
            </a:pPr>
            <a:r>
              <a:rPr lang="en" sz="2000" dirty="0">
                <a:solidFill>
                  <a:schemeClr val="bg2">
                    <a:lumMod val="10000"/>
                  </a:schemeClr>
                </a:solidFill>
                <a:latin typeface="Palatino Linotype" pitchFamily="18" charset="0"/>
              </a:rPr>
              <a:t>Genetic factors</a:t>
            </a:r>
          </a:p>
          <a:p>
            <a:pPr eaLnBrk="1" hangingPunct="1">
              <a:defRPr/>
            </a:pPr>
            <a:endParaRPr lang="ru-RU" dirty="0">
              <a:solidFill>
                <a:srgbClr val="FFFF00"/>
              </a:solidFill>
              <a:latin typeface="Palatino Linotype" pitchFamily="18" charset="0"/>
            </a:endParaRPr>
          </a:p>
        </p:txBody>
      </p:sp>
      <p:sp>
        <p:nvSpPr>
          <p:cNvPr id="2" name="TextBox 1"/>
          <p:cNvSpPr txBox="1"/>
          <p:nvPr/>
        </p:nvSpPr>
        <p:spPr>
          <a:xfrm>
            <a:off x="0" y="4648200"/>
            <a:ext cx="9144000" cy="2566280"/>
          </a:xfrm>
          <a:prstGeom prst="rect">
            <a:avLst/>
          </a:prstGeom>
          <a:noFill/>
        </p:spPr>
        <p:txBody>
          <a:bodyPr wrap="square" rtlCol="0">
            <a:spAutoFit/>
          </a:bodyPr>
          <a:lstStyle/>
          <a:p>
            <a:pPr algn="just">
              <a:lnSpc>
                <a:spcPct val="170000"/>
              </a:lnSpc>
              <a:buFont typeface="Wingdings" pitchFamily="2" charset="2"/>
              <a:buChar char="Ø"/>
            </a:pPr>
            <a:r>
              <a:rPr lang="en" sz="1400" dirty="0">
                <a:latin typeface="Palatino Linotype" pitchFamily="18" charset="0"/>
              </a:rPr>
              <a:t>From the epidemiological point of view H. pylori infection has pandemic proportions, colonizing about 60% of the world's population, leading to various clinical consequences</a:t>
            </a:r>
            <a:endParaRPr lang="en-US" sz="1400" dirty="0">
              <a:latin typeface="Palatino Linotype" pitchFamily="18" charset="0"/>
            </a:endParaRPr>
          </a:p>
          <a:p>
            <a:pPr algn="just">
              <a:lnSpc>
                <a:spcPct val="170000"/>
              </a:lnSpc>
              <a:buFont typeface="Wingdings" pitchFamily="2" charset="2"/>
              <a:buChar char="Ø"/>
            </a:pPr>
            <a:r>
              <a:rPr lang="en" sz="1400" dirty="0">
                <a:latin typeface="Palatino Linotype" pitchFamily="18" charset="0"/>
              </a:rPr>
              <a:t> H. </a:t>
            </a:r>
            <a:r>
              <a:rPr lang="en" sz="1400" dirty="0" err="1">
                <a:latin typeface="Palatino Linotype" pitchFamily="18" charset="0"/>
              </a:rPr>
              <a:t>pylorus</a:t>
            </a:r>
            <a:r>
              <a:rPr lang="en" sz="1400" dirty="0">
                <a:latin typeface="Palatino Linotype" pitchFamily="18" charset="0"/>
              </a:rPr>
              <a:t> </a:t>
            </a:r>
            <a:r>
              <a:rPr lang="en" sz="1400" dirty="0" err="1">
                <a:latin typeface="Palatino Linotype" pitchFamily="18" charset="0"/>
              </a:rPr>
              <a:t>is</a:t>
            </a:r>
            <a:r>
              <a:rPr lang="en" sz="1400" dirty="0">
                <a:latin typeface="Palatino Linotype" pitchFamily="18" charset="0"/>
              </a:rPr>
              <a:t> </a:t>
            </a:r>
            <a:r>
              <a:rPr lang="en" sz="1400" dirty="0" err="1">
                <a:latin typeface="Palatino Linotype" pitchFamily="18" charset="0"/>
              </a:rPr>
              <a:t>one</a:t>
            </a:r>
            <a:r>
              <a:rPr lang="en" sz="1400" dirty="0">
                <a:latin typeface="Palatino Linotype" pitchFamily="18" charset="0"/>
              </a:rPr>
              <a:t> </a:t>
            </a:r>
            <a:r>
              <a:rPr lang="en" sz="1400" dirty="0" err="1">
                <a:latin typeface="Palatino Linotype" pitchFamily="18" charset="0"/>
              </a:rPr>
              <a:t>from the</a:t>
            </a:r>
            <a:r>
              <a:rPr lang="en" sz="1400" dirty="0">
                <a:latin typeface="Palatino Linotype" pitchFamily="18" charset="0"/>
              </a:rPr>
              <a:t> </a:t>
            </a:r>
            <a:r>
              <a:rPr lang="en" sz="1400" dirty="0" err="1">
                <a:latin typeface="Palatino Linotype" pitchFamily="18" charset="0"/>
              </a:rPr>
              <a:t>at least </a:t>
            </a:r>
            <a:r>
              <a:rPr lang="en" sz="1400" dirty="0">
                <a:latin typeface="Palatino Linotype" pitchFamily="18" charset="0"/>
              </a:rPr>
              <a:t>28 </a:t>
            </a:r>
            <a:r>
              <a:rPr lang="en" sz="1400" dirty="0" err="1">
                <a:latin typeface="Palatino Linotype" pitchFamily="18" charset="0"/>
              </a:rPr>
              <a:t>known</a:t>
            </a:r>
            <a:r>
              <a:rPr lang="en" sz="1400" dirty="0">
                <a:latin typeface="Palatino Linotype" pitchFamily="18" charset="0"/>
              </a:rPr>
              <a:t> </a:t>
            </a:r>
            <a:r>
              <a:rPr lang="en" sz="1400" dirty="0" err="1">
                <a:latin typeface="Palatino Linotype" pitchFamily="18" charset="0"/>
              </a:rPr>
              <a:t>members</a:t>
            </a:r>
            <a:r>
              <a:rPr lang="en" sz="1400" dirty="0">
                <a:latin typeface="Palatino Linotype" pitchFamily="18" charset="0"/>
              </a:rPr>
              <a:t> </a:t>
            </a:r>
            <a:r>
              <a:rPr lang="en" sz="1400" dirty="0" err="1">
                <a:latin typeface="Palatino Linotype" pitchFamily="18" charset="0"/>
              </a:rPr>
              <a:t>families</a:t>
            </a:r>
            <a:r>
              <a:rPr lang="en" sz="1400" dirty="0">
                <a:latin typeface="Palatino Linotype" pitchFamily="18" charset="0"/>
              </a:rPr>
              <a:t> </a:t>
            </a:r>
            <a:r>
              <a:rPr lang="en" sz="1400" dirty="0" err="1">
                <a:latin typeface="Palatino Linotype" pitchFamily="18" charset="0"/>
              </a:rPr>
              <a:t>Helicobacter </a:t>
            </a:r>
            <a:r>
              <a:rPr lang="en" sz="1400" dirty="0">
                <a:latin typeface="Palatino Linotype" pitchFamily="18" charset="0"/>
              </a:rPr>
              <a:t>-a </a:t>
            </a:r>
            <a:r>
              <a:rPr lang="en" sz="1400" dirty="0" err="1">
                <a:latin typeface="Palatino Linotype" pitchFamily="18" charset="0"/>
              </a:rPr>
              <a:t>which</a:t>
            </a:r>
            <a:r>
              <a:rPr lang="en" sz="1400" dirty="0">
                <a:latin typeface="Palatino Linotype" pitchFamily="18" charset="0"/>
              </a:rPr>
              <a:t> </a:t>
            </a:r>
            <a:r>
              <a:rPr lang="en" sz="1400" dirty="0" err="1">
                <a:latin typeface="Palatino Linotype" pitchFamily="18" charset="0"/>
              </a:rPr>
              <a:t>is</a:t>
            </a:r>
            <a:r>
              <a:rPr lang="en" sz="1400" dirty="0">
                <a:latin typeface="Palatino Linotype" pitchFamily="18" charset="0"/>
              </a:rPr>
              <a:t> </a:t>
            </a:r>
            <a:r>
              <a:rPr lang="en" sz="1400" dirty="0" err="1">
                <a:latin typeface="Palatino Linotype" pitchFamily="18" charset="0"/>
              </a:rPr>
              <a:t>adapted</a:t>
            </a:r>
            <a:r>
              <a:rPr lang="en" sz="1400" dirty="0">
                <a:latin typeface="Palatino Linotype" pitchFamily="18" charset="0"/>
              </a:rPr>
              <a:t> </a:t>
            </a:r>
            <a:r>
              <a:rPr lang="en" sz="1400" dirty="0" err="1">
                <a:latin typeface="Palatino Linotype" pitchFamily="18" charset="0"/>
              </a:rPr>
              <a:t>on the</a:t>
            </a:r>
            <a:r>
              <a:rPr lang="en" sz="1400" dirty="0">
                <a:latin typeface="Palatino Linotype" pitchFamily="18" charset="0"/>
              </a:rPr>
              <a:t> </a:t>
            </a:r>
            <a:r>
              <a:rPr lang="en" sz="1400" dirty="0" err="1">
                <a:latin typeface="Palatino Linotype" pitchFamily="18" charset="0"/>
              </a:rPr>
              <a:t>human</a:t>
            </a:r>
            <a:r>
              <a:rPr lang="en" sz="1400" dirty="0">
                <a:latin typeface="Palatino Linotype" pitchFamily="18" charset="0"/>
              </a:rPr>
              <a:t> </a:t>
            </a:r>
            <a:r>
              <a:rPr lang="en" sz="1400" dirty="0" err="1">
                <a:latin typeface="Palatino Linotype" pitchFamily="18" charset="0"/>
              </a:rPr>
              <a:t>stomach</a:t>
            </a:r>
            <a:r>
              <a:rPr lang="en" sz="1400" dirty="0">
                <a:latin typeface="Palatino Linotype" pitchFamily="18" charset="0"/>
              </a:rPr>
              <a:t> </a:t>
            </a:r>
            <a:endParaRPr lang="x-none" sz="1400" dirty="0">
              <a:latin typeface="Palatino Linotype" pitchFamily="18" charset="0"/>
            </a:endParaRPr>
          </a:p>
          <a:p>
            <a:pPr algn="just">
              <a:lnSpc>
                <a:spcPct val="170000"/>
              </a:lnSpc>
              <a:buFont typeface="Wingdings" pitchFamily="2" charset="2"/>
              <a:buChar char="Ø"/>
            </a:pPr>
            <a:r>
              <a:rPr lang="en" sz="1400" dirty="0">
                <a:latin typeface="Palatino Linotype" pitchFamily="18" charset="0"/>
              </a:rPr>
              <a:t> </a:t>
            </a:r>
            <a:r>
              <a:rPr lang="en" sz="1400" dirty="0" err="1">
                <a:latin typeface="Palatino Linotype" pitchFamily="18" charset="0"/>
              </a:rPr>
              <a:t>Bacteria</a:t>
            </a:r>
            <a:r>
              <a:rPr lang="en" sz="1400" dirty="0">
                <a:latin typeface="Palatino Linotype" pitchFamily="18" charset="0"/>
              </a:rPr>
              <a:t> </a:t>
            </a:r>
            <a:r>
              <a:rPr lang="en" sz="1400" dirty="0" err="1">
                <a:latin typeface="Palatino Linotype" pitchFamily="18" charset="0"/>
              </a:rPr>
              <a:t>is</a:t>
            </a:r>
            <a:r>
              <a:rPr lang="en" sz="1400" dirty="0">
                <a:latin typeface="Palatino Linotype" pitchFamily="18" charset="0"/>
              </a:rPr>
              <a:t> </a:t>
            </a:r>
            <a:r>
              <a:rPr lang="en" sz="1400" dirty="0" err="1">
                <a:latin typeface="Palatino Linotype" pitchFamily="18" charset="0"/>
              </a:rPr>
              <a:t>gram</a:t>
            </a:r>
            <a:r>
              <a:rPr lang="en" sz="1400" dirty="0">
                <a:latin typeface="Palatino Linotype" pitchFamily="18" charset="0"/>
              </a:rPr>
              <a:t> </a:t>
            </a:r>
            <a:r>
              <a:rPr lang="en" sz="1400" dirty="0" err="1">
                <a:latin typeface="Palatino Linotype" pitchFamily="18" charset="0"/>
              </a:rPr>
              <a:t>negative </a:t>
            </a:r>
            <a:r>
              <a:rPr lang="en" sz="1400" dirty="0">
                <a:latin typeface="Palatino Linotype" pitchFamily="18" charset="0"/>
              </a:rPr>
              <a:t>, </a:t>
            </a:r>
            <a:r>
              <a:rPr lang="en" sz="1400" dirty="0" err="1">
                <a:latin typeface="Palatino Linotype" pitchFamily="18" charset="0"/>
              </a:rPr>
              <a:t>spiral</a:t>
            </a:r>
            <a:r>
              <a:rPr lang="en" sz="1400" dirty="0">
                <a:latin typeface="Palatino Linotype" pitchFamily="18" charset="0"/>
              </a:rPr>
              <a:t> </a:t>
            </a:r>
            <a:r>
              <a:rPr lang="en" sz="1400" dirty="0" err="1">
                <a:latin typeface="Palatino Linotype" pitchFamily="18" charset="0"/>
              </a:rPr>
              <a:t>shape </a:t>
            </a:r>
            <a:r>
              <a:rPr lang="en" sz="1400" dirty="0">
                <a:latin typeface="Palatino Linotype" pitchFamily="18" charset="0"/>
              </a:rPr>
              <a:t>, </a:t>
            </a:r>
            <a:r>
              <a:rPr lang="en" sz="1400" dirty="0" err="1">
                <a:latin typeface="Palatino Linotype" pitchFamily="18" charset="0"/>
              </a:rPr>
              <a:t>length</a:t>
            </a:r>
            <a:r>
              <a:rPr lang="en" sz="1400" dirty="0">
                <a:latin typeface="Palatino Linotype" pitchFamily="18" charset="0"/>
              </a:rPr>
              <a:t> </a:t>
            </a:r>
            <a:r>
              <a:rPr lang="en" sz="1400" dirty="0" err="1">
                <a:latin typeface="Palatino Linotype" pitchFamily="18" charset="0"/>
              </a:rPr>
              <a:t>about </a:t>
            </a:r>
            <a:r>
              <a:rPr lang="en" sz="1400" dirty="0">
                <a:latin typeface="Palatino Linotype" pitchFamily="18" charset="0"/>
              </a:rPr>
              <a:t>3, </a:t>
            </a:r>
            <a:r>
              <a:rPr lang="en" sz="1400" dirty="0" err="1">
                <a:latin typeface="Palatino Linotype" pitchFamily="18" charset="0"/>
              </a:rPr>
              <a:t>wide</a:t>
            </a:r>
            <a:r>
              <a:rPr lang="en" sz="1400" dirty="0">
                <a:latin typeface="Palatino Linotype" pitchFamily="18" charset="0"/>
              </a:rPr>
              <a:t> </a:t>
            </a:r>
            <a:r>
              <a:rPr lang="en" sz="1400" dirty="0" err="1">
                <a:latin typeface="Palatino Linotype" pitchFamily="18" charset="0"/>
              </a:rPr>
              <a:t>about </a:t>
            </a:r>
            <a:r>
              <a:rPr lang="en" sz="1400" dirty="0">
                <a:latin typeface="Palatino Linotype" pitchFamily="18" charset="0"/>
              </a:rPr>
              <a:t>0.5 </a:t>
            </a:r>
            <a:r>
              <a:rPr lang="en" sz="1400" dirty="0" err="1">
                <a:latin typeface="Palatino Linotype" pitchFamily="18" charset="0"/>
              </a:rPr>
              <a:t>microns </a:t>
            </a:r>
            <a:r>
              <a:rPr lang="en" sz="1400" dirty="0">
                <a:latin typeface="Palatino Linotype" pitchFamily="18" charset="0"/>
              </a:rPr>
              <a:t>, </a:t>
            </a:r>
            <a:r>
              <a:rPr lang="en" sz="1400" dirty="0" err="1">
                <a:latin typeface="Palatino Linotype" pitchFamily="18" charset="0"/>
              </a:rPr>
              <a:t>with </a:t>
            </a:r>
            <a:r>
              <a:rPr lang="en" sz="1400" dirty="0">
                <a:latin typeface="Palatino Linotype" pitchFamily="18" charset="0"/>
              </a:rPr>
              <a:t>4-6 </a:t>
            </a:r>
            <a:r>
              <a:rPr lang="en" sz="1400" dirty="0" err="1">
                <a:latin typeface="Palatino Linotype" pitchFamily="18" charset="0"/>
              </a:rPr>
              <a:t>flagella </a:t>
            </a:r>
            <a:r>
              <a:rPr lang="en" sz="1400" dirty="0">
                <a:latin typeface="Palatino Linotype" pitchFamily="18" charset="0"/>
              </a:rPr>
              <a:t>_ _ </a:t>
            </a:r>
            <a:r>
              <a:rPr lang="en" sz="1400" dirty="0" err="1">
                <a:latin typeface="Palatino Linotype" pitchFamily="18" charset="0"/>
              </a:rPr>
              <a:t>who is</a:t>
            </a:r>
            <a:r>
              <a:rPr lang="en" sz="1400" dirty="0">
                <a:latin typeface="Palatino Linotype" pitchFamily="18" charset="0"/>
              </a:rPr>
              <a:t> </a:t>
            </a:r>
            <a:r>
              <a:rPr lang="en" sz="1400" dirty="0" err="1">
                <a:latin typeface="Palatino Linotype" pitchFamily="18" charset="0"/>
              </a:rPr>
              <a:t>are going</a:t>
            </a:r>
            <a:r>
              <a:rPr lang="en" sz="1400" dirty="0">
                <a:latin typeface="Palatino Linotype" pitchFamily="18" charset="0"/>
              </a:rPr>
              <a:t> </a:t>
            </a:r>
            <a:r>
              <a:rPr lang="en" sz="1400" dirty="0" err="1">
                <a:latin typeface="Palatino Linotype" pitchFamily="18" charset="0"/>
              </a:rPr>
              <a:t>from the</a:t>
            </a:r>
            <a:r>
              <a:rPr lang="en" sz="1400" dirty="0">
                <a:latin typeface="Palatino Linotype" pitchFamily="18" charset="0"/>
              </a:rPr>
              <a:t> </a:t>
            </a:r>
            <a:r>
              <a:rPr lang="en" sz="1400" dirty="0" err="1">
                <a:latin typeface="Palatino Linotype" pitchFamily="18" charset="0"/>
              </a:rPr>
              <a:t>one</a:t>
            </a:r>
            <a:r>
              <a:rPr lang="en" sz="1400" dirty="0">
                <a:latin typeface="Palatino Linotype" pitchFamily="18" charset="0"/>
              </a:rPr>
              <a:t> </a:t>
            </a:r>
            <a:r>
              <a:rPr lang="en" sz="1400" dirty="0" err="1">
                <a:latin typeface="Palatino Linotype" pitchFamily="18" charset="0"/>
              </a:rPr>
              <a:t>half</a:t>
            </a:r>
            <a:r>
              <a:rPr lang="en" sz="1400" dirty="0">
                <a:latin typeface="Palatino Linotype" pitchFamily="18" charset="0"/>
              </a:rPr>
              <a:t> </a:t>
            </a:r>
            <a:r>
              <a:rPr lang="en" sz="1400" dirty="0" err="1">
                <a:latin typeface="Palatino Linotype" pitchFamily="18" charset="0"/>
              </a:rPr>
              <a:t>microorganism</a:t>
            </a:r>
            <a:endParaRPr lang="en-US" sz="1400" dirty="0">
              <a:latin typeface="Palatino Linotype" pitchFamily="18" charset="0"/>
            </a:endParaRPr>
          </a:p>
          <a:p>
            <a:pPr algn="just">
              <a:lnSpc>
                <a:spcPct val="170000"/>
              </a:lnSpc>
              <a:buFont typeface="Wingdings" pitchFamily="2" charset="2"/>
              <a:buChar char="Ø"/>
            </a:pPr>
            <a:endParaRPr lang="ru-RU" sz="1200" dirty="0">
              <a:latin typeface="Palatino Linotype" pitchFamily="18" charset="0"/>
            </a:endParaRPr>
          </a:p>
        </p:txBody>
      </p:sp>
    </p:spTree>
    <p:extLst>
      <p:ext uri="{BB962C8B-B14F-4D97-AF65-F5344CB8AC3E}">
        <p14:creationId xmlns="" xmlns:p14="http://schemas.microsoft.com/office/powerpoint/2010/main" val="160504371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42144" y="102493"/>
            <a:ext cx="8077200" cy="719733"/>
          </a:xfrm>
          <a:prstGeom prst="rect">
            <a:avLst/>
          </a:prstGeom>
        </p:spPr>
        <p:txBody>
          <a:bodyPr/>
          <a:lstStyle/>
          <a:p>
            <a:pPr algn="ctr">
              <a:defRPr/>
            </a:pPr>
            <a:r>
              <a:rPr lang="en" sz="2800" b="1" dirty="0">
                <a:ln w="12700">
                  <a:solidFill>
                    <a:schemeClr val="tx2">
                      <a:satMod val="155000"/>
                    </a:schemeClr>
                  </a:solidFill>
                  <a:prstDash val="solid"/>
                </a:ln>
                <a:latin typeface="Palatino Linotype" pitchFamily="18" charset="0"/>
                <a:ea typeface="+mj-ea"/>
                <a:cs typeface="+mj-cs"/>
              </a:rPr>
              <a:t>The spectrum of diseases induced by H. </a:t>
            </a:r>
            <a:r>
              <a:rPr lang="en" sz="2800" b="1" dirty="0" err="1">
                <a:ln w="12700">
                  <a:solidFill>
                    <a:schemeClr val="tx2">
                      <a:satMod val="155000"/>
                    </a:schemeClr>
                  </a:solidFill>
                  <a:prstDash val="solid"/>
                </a:ln>
                <a:latin typeface="Palatino Linotype" pitchFamily="18" charset="0"/>
                <a:ea typeface="+mj-ea"/>
                <a:cs typeface="+mj-cs"/>
              </a:rPr>
              <a:t>pylorus</a:t>
            </a:r>
            <a:endParaRPr lang="sl-SI" sz="2800" b="1" dirty="0">
              <a:ln w="12700">
                <a:solidFill>
                  <a:schemeClr val="tx2">
                    <a:satMod val="155000"/>
                  </a:schemeClr>
                </a:solidFill>
                <a:prstDash val="solid"/>
              </a:ln>
              <a:latin typeface="Palatino Linotype" pitchFamily="18" charset="0"/>
              <a:ea typeface="+mj-ea"/>
              <a:cs typeface="+mj-cs"/>
            </a:endParaRPr>
          </a:p>
        </p:txBody>
      </p:sp>
      <p:pic>
        <p:nvPicPr>
          <p:cNvPr id="32771" name="Picture 4" descr="Hp disease profile"/>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68313" y="1628775"/>
            <a:ext cx="8424862" cy="4945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115437992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
            <a:ext cx="8229600" cy="495300"/>
          </a:xfrm>
          <a:ln>
            <a:miter lim="800000"/>
            <a:headEnd/>
            <a:tailEnd/>
          </a:ln>
          <a:extLst/>
        </p:spPr>
        <p:txBody>
          <a:bodyPr>
            <a:normAutofit fontScale="90000"/>
          </a:bodyPr>
          <a:lstStyle/>
          <a:p>
            <a:pPr>
              <a:defRPr/>
            </a:pPr>
            <a:r>
              <a:rPr lang="x-none" sz="2800" i="1" dirty="0">
                <a:latin typeface="+mn-lt"/>
              </a:rPr>
              <a:t/>
            </a:r>
            <a:br>
              <a:rPr lang="x-none" sz="2800" i="1" dirty="0">
                <a:latin typeface="+mn-lt"/>
              </a:rPr>
            </a:br>
            <a:r>
              <a:rPr lang="en" sz="2800" i="1" dirty="0">
                <a:latin typeface="+mn-lt"/>
              </a:rPr>
              <a:t> </a:t>
            </a:r>
            <a:r>
              <a:rPr lang="x-none" sz="2800" i="1" dirty="0">
                <a:latin typeface="+mn-lt"/>
              </a:rPr>
              <a:t/>
            </a:r>
            <a:br>
              <a:rPr lang="x-none" sz="2800" i="1" dirty="0">
                <a:latin typeface="+mn-lt"/>
              </a:rPr>
            </a:br>
            <a:r>
              <a:rPr lang="en" sz="2200" b="1" dirty="0">
                <a:ln w="12700">
                  <a:solidFill>
                    <a:schemeClr val="tx2">
                      <a:satMod val="155000"/>
                    </a:schemeClr>
                  </a:solidFill>
                  <a:prstDash val="solid"/>
                </a:ln>
                <a:latin typeface="Palatino Linotype" pitchFamily="18" charset="0"/>
              </a:rPr>
              <a:t>DIAGNOSIS </a:t>
            </a:r>
            <a:r>
              <a:rPr lang="en-US" sz="2200" b="1" dirty="0">
                <a:ln w="12700">
                  <a:solidFill>
                    <a:schemeClr val="tx2">
                      <a:satMod val="155000"/>
                    </a:schemeClr>
                  </a:solidFill>
                  <a:prstDash val="solid"/>
                </a:ln>
                <a:latin typeface="Palatino Linotype" pitchFamily="18" charset="0"/>
              </a:rPr>
              <a:t/>
            </a:r>
            <a:br>
              <a:rPr lang="en-US" sz="2200" b="1" dirty="0">
                <a:ln w="12700">
                  <a:solidFill>
                    <a:schemeClr val="tx2">
                      <a:satMod val="155000"/>
                    </a:schemeClr>
                  </a:solidFill>
                  <a:prstDash val="solid"/>
                </a:ln>
                <a:latin typeface="Palatino Linotype" pitchFamily="18" charset="0"/>
              </a:rPr>
            </a:br>
            <a:r>
              <a:rPr lang="en" sz="2200" b="1" dirty="0">
                <a:ln w="12700">
                  <a:solidFill>
                    <a:schemeClr val="tx2">
                      <a:satMod val="155000"/>
                    </a:schemeClr>
                  </a:solidFill>
                  <a:prstDash val="solid"/>
                </a:ln>
                <a:latin typeface="Palatino Linotype" pitchFamily="18" charset="0"/>
              </a:rPr>
              <a:t>OF HELICOBACTER PYLORI INFECTION</a:t>
            </a:r>
            <a:endParaRPr lang="en-US" sz="2200" dirty="0">
              <a:latin typeface="Palatino Linotype" pitchFamily="18" charset="0"/>
            </a:endParaRPr>
          </a:p>
        </p:txBody>
      </p:sp>
      <p:sp>
        <p:nvSpPr>
          <p:cNvPr id="37891" name="Content Placeholder 2"/>
          <p:cNvSpPr>
            <a:spLocks noGrp="1"/>
          </p:cNvSpPr>
          <p:nvPr>
            <p:ph sz="half" idx="1"/>
          </p:nvPr>
        </p:nvSpPr>
        <p:spPr>
          <a:xfrm>
            <a:off x="228600" y="1143000"/>
            <a:ext cx="4038600" cy="4897437"/>
          </a:xfrm>
        </p:spPr>
        <p:txBody>
          <a:bodyPr>
            <a:normAutofit fontScale="25000" lnSpcReduction="20000"/>
          </a:bodyPr>
          <a:lstStyle/>
          <a:p>
            <a:pPr marL="0" indent="0">
              <a:lnSpc>
                <a:spcPct val="170000"/>
              </a:lnSpc>
              <a:buNone/>
            </a:pPr>
            <a:r>
              <a:rPr lang="en" sz="6400" b="1" u="sng" dirty="0">
                <a:latin typeface="Palatino Linotype" pitchFamily="18" charset="0"/>
              </a:rPr>
              <a:t>Invasive </a:t>
            </a:r>
            <a:r>
              <a:rPr lang="en" sz="6400" b="1" dirty="0">
                <a:latin typeface="Palatino Linotype" pitchFamily="18" charset="0"/>
              </a:rPr>
              <a:t>( on biopsy samples obtained during endoscopic examination)</a:t>
            </a:r>
          </a:p>
          <a:p>
            <a:pPr marL="0" indent="0">
              <a:lnSpc>
                <a:spcPct val="170000"/>
              </a:lnSpc>
              <a:buNone/>
            </a:pPr>
            <a:endParaRPr lang="ru-RU" sz="6400" b="1" dirty="0">
              <a:latin typeface="Palatino Linotype" pitchFamily="18" charset="0"/>
            </a:endParaRPr>
          </a:p>
          <a:p>
            <a:pPr eaLnBrk="1" hangingPunct="1">
              <a:lnSpc>
                <a:spcPct val="170000"/>
              </a:lnSpc>
            </a:pPr>
            <a:r>
              <a:rPr lang="en" sz="6400" dirty="0" err="1">
                <a:latin typeface="Palatino Linotype" pitchFamily="18" charset="0"/>
              </a:rPr>
              <a:t>Biopsy</a:t>
            </a:r>
            <a:r>
              <a:rPr lang="en" sz="6400" dirty="0">
                <a:latin typeface="Palatino Linotype" pitchFamily="18" charset="0"/>
              </a:rPr>
              <a:t> </a:t>
            </a:r>
            <a:r>
              <a:rPr lang="en" sz="6400" dirty="0" err="1">
                <a:latin typeface="Palatino Linotype" pitchFamily="18" charset="0"/>
              </a:rPr>
              <a:t>Ureaza</a:t>
            </a:r>
            <a:r>
              <a:rPr lang="en" sz="6400" dirty="0">
                <a:latin typeface="Palatino Linotype" pitchFamily="18" charset="0"/>
              </a:rPr>
              <a:t> </a:t>
            </a:r>
            <a:r>
              <a:rPr lang="en" sz="6400" dirty="0" err="1">
                <a:latin typeface="Palatino Linotype" pitchFamily="18" charset="0"/>
              </a:rPr>
              <a:t>test</a:t>
            </a:r>
            <a:endParaRPr lang="en-US" sz="6400" dirty="0">
              <a:latin typeface="Palatino Linotype" pitchFamily="18" charset="0"/>
            </a:endParaRPr>
          </a:p>
          <a:p>
            <a:pPr eaLnBrk="1" hangingPunct="1">
              <a:lnSpc>
                <a:spcPct val="170000"/>
              </a:lnSpc>
            </a:pPr>
            <a:r>
              <a:rPr lang="en" sz="6400" dirty="0" err="1">
                <a:latin typeface="Palatino Linotype" pitchFamily="18" charset="0"/>
              </a:rPr>
              <a:t>Histology</a:t>
            </a:r>
            <a:endParaRPr lang="en-US" sz="6400" dirty="0">
              <a:latin typeface="Palatino Linotype" pitchFamily="18" charset="0"/>
            </a:endParaRPr>
          </a:p>
          <a:p>
            <a:pPr eaLnBrk="1" hangingPunct="1">
              <a:lnSpc>
                <a:spcPct val="170000"/>
              </a:lnSpc>
            </a:pPr>
            <a:r>
              <a:rPr lang="en" sz="6400" dirty="0" err="1">
                <a:latin typeface="Palatino Linotype" pitchFamily="18" charset="0"/>
              </a:rPr>
              <a:t>Bacterial</a:t>
            </a:r>
            <a:r>
              <a:rPr lang="en" sz="6400" dirty="0">
                <a:latin typeface="Palatino Linotype" pitchFamily="18" charset="0"/>
              </a:rPr>
              <a:t> </a:t>
            </a:r>
            <a:r>
              <a:rPr lang="en" sz="6400" dirty="0" err="1">
                <a:latin typeface="Palatino Linotype" pitchFamily="18" charset="0"/>
              </a:rPr>
              <a:t>culture</a:t>
            </a:r>
            <a:endParaRPr lang="en-US" sz="6400" dirty="0">
              <a:latin typeface="Palatino Linotype" pitchFamily="18" charset="0"/>
            </a:endParaRPr>
          </a:p>
          <a:p>
            <a:pPr eaLnBrk="1" hangingPunct="1">
              <a:lnSpc>
                <a:spcPct val="170000"/>
              </a:lnSpc>
            </a:pPr>
            <a:r>
              <a:rPr lang="en" sz="6400" dirty="0" err="1">
                <a:latin typeface="Palatino Linotype" pitchFamily="18" charset="0"/>
              </a:rPr>
              <a:t>Polymerase</a:t>
            </a:r>
            <a:r>
              <a:rPr lang="en" sz="6400" dirty="0">
                <a:latin typeface="Palatino Linotype" pitchFamily="18" charset="0"/>
              </a:rPr>
              <a:t> </a:t>
            </a:r>
            <a:r>
              <a:rPr lang="en" sz="6400" dirty="0" err="1">
                <a:latin typeface="Palatino Linotype" pitchFamily="18" charset="0"/>
              </a:rPr>
              <a:t>chain</a:t>
            </a:r>
            <a:r>
              <a:rPr lang="en" sz="6400" dirty="0">
                <a:latin typeface="Palatino Linotype" pitchFamily="18" charset="0"/>
              </a:rPr>
              <a:t> </a:t>
            </a:r>
            <a:r>
              <a:rPr lang="en" sz="6400" dirty="0" err="1">
                <a:latin typeface="Palatino Linotype" pitchFamily="18" charset="0"/>
              </a:rPr>
              <a:t>reaction</a:t>
            </a:r>
            <a:endParaRPr lang="en-US" sz="6400" dirty="0">
              <a:latin typeface="Palatino Linotype" pitchFamily="18" charset="0"/>
            </a:endParaRPr>
          </a:p>
          <a:p>
            <a:pPr marL="0" indent="0" eaLnBrk="1" hangingPunct="1">
              <a:lnSpc>
                <a:spcPct val="170000"/>
              </a:lnSpc>
              <a:buNone/>
            </a:pPr>
            <a:endParaRPr lang="en-US" sz="6400" b="1" dirty="0">
              <a:latin typeface="Palatino Linotype" pitchFamily="18" charset="0"/>
            </a:endParaRPr>
          </a:p>
          <a:p>
            <a:pPr marL="0" indent="0" eaLnBrk="1" hangingPunct="1">
              <a:lnSpc>
                <a:spcPct val="170000"/>
              </a:lnSpc>
              <a:buNone/>
            </a:pPr>
            <a:r>
              <a:rPr lang="en" sz="6400" dirty="0">
                <a:latin typeface="Palatino Linotype" pitchFamily="18" charset="0"/>
              </a:rPr>
              <a:t>Tendency to favor non-invasive tests due to patient convenience and lower cost</a:t>
            </a:r>
          </a:p>
          <a:p>
            <a:pPr marL="0" indent="0" eaLnBrk="1" hangingPunct="1">
              <a:lnSpc>
                <a:spcPct val="170000"/>
              </a:lnSpc>
              <a:buNone/>
            </a:pPr>
            <a:endParaRPr lang="ru-RU" sz="6400" dirty="0">
              <a:latin typeface="Palatino Linotype" pitchFamily="18" charset="0"/>
            </a:endParaRPr>
          </a:p>
          <a:p>
            <a:pPr marL="0" indent="0" eaLnBrk="1" hangingPunct="1">
              <a:lnSpc>
                <a:spcPct val="170000"/>
              </a:lnSpc>
              <a:buNone/>
            </a:pPr>
            <a:endParaRPr lang="ru-RU" sz="6400" dirty="0">
              <a:latin typeface="Palatino Linotype" pitchFamily="18" charset="0"/>
            </a:endParaRPr>
          </a:p>
          <a:p>
            <a:pPr marL="0" indent="0" eaLnBrk="1" hangingPunct="1">
              <a:lnSpc>
                <a:spcPct val="170000"/>
              </a:lnSpc>
              <a:buNone/>
            </a:pPr>
            <a:endParaRPr lang="ru-RU" sz="6400" dirty="0">
              <a:latin typeface="Palatino Linotype" pitchFamily="18" charset="0"/>
            </a:endParaRPr>
          </a:p>
          <a:p>
            <a:pPr marL="0" indent="0" eaLnBrk="1" hangingPunct="1">
              <a:lnSpc>
                <a:spcPct val="170000"/>
              </a:lnSpc>
              <a:buNone/>
            </a:pPr>
            <a:endParaRPr lang="en-US" sz="6400" dirty="0">
              <a:latin typeface="Palatino Linotype" pitchFamily="18" charset="0"/>
            </a:endParaRPr>
          </a:p>
          <a:p>
            <a:pPr marL="0" indent="0" eaLnBrk="1" hangingPunct="1">
              <a:lnSpc>
                <a:spcPct val="170000"/>
              </a:lnSpc>
              <a:buNone/>
            </a:pPr>
            <a:endParaRPr lang="ru-RU" sz="6400" dirty="0">
              <a:latin typeface="Palatino Linotype" pitchFamily="18" charset="0"/>
            </a:endParaRPr>
          </a:p>
          <a:p>
            <a:pPr marL="0" indent="0" eaLnBrk="1" hangingPunct="1">
              <a:buNone/>
            </a:pPr>
            <a:endParaRPr lang="en-US" sz="6400" b="1" dirty="0">
              <a:latin typeface="Palatino Linotype" pitchFamily="18" charset="0"/>
            </a:endParaRPr>
          </a:p>
          <a:p>
            <a:pPr marL="0" indent="0" eaLnBrk="1" hangingPunct="1">
              <a:buNone/>
            </a:pPr>
            <a:r>
              <a:rPr lang="en" sz="1700" dirty="0">
                <a:latin typeface="Palatino Linotype" pitchFamily="18" charset="0"/>
              </a:rPr>
              <a:t> </a:t>
            </a:r>
          </a:p>
          <a:p>
            <a:pPr>
              <a:buFont typeface="Wingdings 2" pitchFamily="18" charset="2"/>
              <a:buNone/>
            </a:pPr>
            <a:endParaRPr lang="en-US" dirty="0"/>
          </a:p>
        </p:txBody>
      </p:sp>
      <p:sp>
        <p:nvSpPr>
          <p:cNvPr id="37892" name="Content Placeholder 3"/>
          <p:cNvSpPr>
            <a:spLocks noGrp="1"/>
          </p:cNvSpPr>
          <p:nvPr>
            <p:ph sz="half" idx="2"/>
          </p:nvPr>
        </p:nvSpPr>
        <p:spPr>
          <a:xfrm>
            <a:off x="4648200" y="1219201"/>
            <a:ext cx="4419600" cy="5378450"/>
          </a:xfrm>
        </p:spPr>
        <p:txBody>
          <a:bodyPr>
            <a:noAutofit/>
          </a:bodyPr>
          <a:lstStyle/>
          <a:p>
            <a:pPr marL="0" indent="0">
              <a:lnSpc>
                <a:spcPct val="170000"/>
              </a:lnSpc>
              <a:buNone/>
            </a:pPr>
            <a:r>
              <a:rPr lang="en" sz="1600" b="1" u="sng" dirty="0">
                <a:latin typeface="Palatino Linotype" pitchFamily="18" charset="0"/>
              </a:rPr>
              <a:t>Non-invasive ( </a:t>
            </a:r>
            <a:r>
              <a:rPr lang="en" sz="1600" b="1" dirty="0">
                <a:latin typeface="Palatino Linotype" pitchFamily="18" charset="0"/>
              </a:rPr>
              <a:t>endoscopy and biopsy are not required)</a:t>
            </a:r>
          </a:p>
          <a:p>
            <a:pPr>
              <a:lnSpc>
                <a:spcPct val="170000"/>
              </a:lnSpc>
            </a:pPr>
            <a:r>
              <a:rPr lang="en" sz="1600" dirty="0">
                <a:latin typeface="Palatino Linotype" pitchFamily="18" charset="0"/>
              </a:rPr>
              <a:t>Urea-breath tests</a:t>
            </a:r>
          </a:p>
          <a:p>
            <a:pPr>
              <a:lnSpc>
                <a:spcPct val="170000"/>
              </a:lnSpc>
            </a:pPr>
            <a:r>
              <a:rPr lang="en" sz="1600" dirty="0">
                <a:latin typeface="Palatino Linotype" pitchFamily="18" charset="0"/>
              </a:rPr>
              <a:t>Serological tests</a:t>
            </a:r>
          </a:p>
          <a:p>
            <a:pPr>
              <a:lnSpc>
                <a:spcPct val="170000"/>
              </a:lnSpc>
            </a:pPr>
            <a:r>
              <a:rPr lang="en" sz="1600" dirty="0">
                <a:latin typeface="Palatino Linotype" pitchFamily="18" charset="0"/>
              </a:rPr>
              <a:t>Antigen in stool</a:t>
            </a:r>
          </a:p>
          <a:p>
            <a:pPr>
              <a:lnSpc>
                <a:spcPct val="170000"/>
              </a:lnSpc>
            </a:pPr>
            <a:r>
              <a:rPr lang="en" sz="1600" dirty="0">
                <a:latin typeface="Palatino Linotype" pitchFamily="18" charset="0"/>
              </a:rPr>
              <a:t>PCR (in stool)</a:t>
            </a:r>
            <a:endParaRPr lang="ru-RU" sz="1600" dirty="0">
              <a:latin typeface="Palatino Linotype" pitchFamily="18" charset="0"/>
            </a:endParaRPr>
          </a:p>
          <a:p>
            <a:pPr marL="0" indent="0" eaLnBrk="1" hangingPunct="1">
              <a:lnSpc>
                <a:spcPct val="170000"/>
              </a:lnSpc>
              <a:buNone/>
            </a:pPr>
            <a:r>
              <a:rPr lang="en" sz="1600" dirty="0">
                <a:latin typeface="Palatino Linotype" pitchFamily="18" charset="0"/>
              </a:rPr>
              <a:t>No test is ideal ("gold standard") for all clinical situations</a:t>
            </a:r>
          </a:p>
          <a:p>
            <a:pPr marL="0" indent="0">
              <a:lnSpc>
                <a:spcPct val="170000"/>
              </a:lnSpc>
              <a:buNone/>
            </a:pPr>
            <a:r>
              <a:rPr lang="en" sz="1600" dirty="0">
                <a:latin typeface="Palatino Linotype" pitchFamily="18" charset="0"/>
              </a:rPr>
              <a:t>As each test gives 5-10% false positive or false negative results, only combining diagnostic tests can represent the gold standard</a:t>
            </a:r>
            <a:endParaRPr lang="en-US" sz="1600" dirty="0">
              <a:latin typeface="Palatino Linotype" pitchFamily="18" charset="0"/>
            </a:endParaRPr>
          </a:p>
        </p:txBody>
      </p:sp>
    </p:spTree>
    <p:extLst>
      <p:ext uri="{BB962C8B-B14F-4D97-AF65-F5344CB8AC3E}">
        <p14:creationId xmlns="" xmlns:p14="http://schemas.microsoft.com/office/powerpoint/2010/main" val="255681108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851775" cy="620713"/>
          </a:xfrm>
          <a:ln>
            <a:miter lim="800000"/>
            <a:headEnd/>
            <a:tailEnd/>
          </a:ln>
          <a:extLst/>
        </p:spPr>
        <p:txBody>
          <a:bodyPr>
            <a:normAutofit/>
            <a:sp3d extrusionH="57150" prstMaterial="flat">
              <a:bevelT w="38100" h="38100" prst="angle"/>
              <a:contourClr>
                <a:schemeClr val="tx2"/>
              </a:contourClr>
            </a:sp3d>
          </a:bodyPr>
          <a:lstStyle/>
          <a:p>
            <a:pPr>
              <a:defRPr/>
            </a:pPr>
            <a:r>
              <a:rPr lang="en" sz="2400" b="1" dirty="0">
                <a:latin typeface="Palatino Linotype" pitchFamily="18" charset="0"/>
              </a:rPr>
              <a:t>HELICOBACTER PYLORI</a:t>
            </a:r>
            <a:endParaRPr lang="en-US" sz="2400" dirty="0">
              <a:solidFill>
                <a:srgbClr val="FFFF00"/>
              </a:solidFill>
              <a:latin typeface="+mn-lt"/>
            </a:endParaRPr>
          </a:p>
        </p:txBody>
      </p:sp>
      <p:sp>
        <p:nvSpPr>
          <p:cNvPr id="38915" name="Subtitle 2"/>
          <p:cNvSpPr>
            <a:spLocks noGrp="1"/>
          </p:cNvSpPr>
          <p:nvPr>
            <p:ph type="subTitle" idx="1"/>
          </p:nvPr>
        </p:nvSpPr>
        <p:spPr>
          <a:xfrm>
            <a:off x="0" y="609600"/>
            <a:ext cx="8991600" cy="5903913"/>
          </a:xfrm>
        </p:spPr>
        <p:txBody>
          <a:bodyPr>
            <a:normAutofit/>
          </a:bodyPr>
          <a:lstStyle/>
          <a:p>
            <a:pPr marR="0" algn="l" eaLnBrk="1" hangingPunct="1">
              <a:lnSpc>
                <a:spcPct val="150000"/>
              </a:lnSpc>
            </a:pPr>
            <a:r>
              <a:rPr lang="en" sz="1600" b="1" u="sng" dirty="0">
                <a:solidFill>
                  <a:schemeClr val="tx1"/>
                </a:solidFill>
                <a:latin typeface="Palatino Linotype" pitchFamily="18" charset="0"/>
              </a:rPr>
              <a:t>INVASIVE TESTS</a:t>
            </a:r>
          </a:p>
          <a:p>
            <a:pPr marR="0" algn="l" eaLnBrk="1" hangingPunct="1">
              <a:lnSpc>
                <a:spcPct val="150000"/>
              </a:lnSpc>
            </a:pPr>
            <a:r>
              <a:rPr lang="en" sz="1600" b="1" u="sng" dirty="0">
                <a:solidFill>
                  <a:schemeClr val="tx1"/>
                </a:solidFill>
                <a:latin typeface="Palatino Linotype" pitchFamily="18" charset="0"/>
              </a:rPr>
              <a:t>Biopsy </a:t>
            </a:r>
            <a:r>
              <a:rPr lang="en" sz="1600" b="1" u="sng" dirty="0" err="1">
                <a:solidFill>
                  <a:schemeClr val="tx1"/>
                </a:solidFill>
                <a:latin typeface="Palatino Linotype" pitchFamily="18" charset="0"/>
              </a:rPr>
              <a:t>_</a:t>
            </a:r>
            <a:r>
              <a:rPr lang="en" sz="1600" b="1" u="sng" dirty="0">
                <a:solidFill>
                  <a:schemeClr val="tx1"/>
                </a:solidFill>
                <a:latin typeface="Palatino Linotype" pitchFamily="18" charset="0"/>
              </a:rPr>
              <a:t> </a:t>
            </a:r>
            <a:r>
              <a:rPr lang="en" sz="1600" b="1" u="sng" dirty="0" err="1">
                <a:solidFill>
                  <a:schemeClr val="tx1"/>
                </a:solidFill>
                <a:latin typeface="Palatino Linotype" pitchFamily="18" charset="0"/>
              </a:rPr>
              <a:t>Ureaza</a:t>
            </a:r>
            <a:r>
              <a:rPr lang="en" sz="1600" b="1" u="sng" dirty="0">
                <a:solidFill>
                  <a:schemeClr val="tx1"/>
                </a:solidFill>
                <a:latin typeface="Palatino Linotype" pitchFamily="18" charset="0"/>
              </a:rPr>
              <a:t> </a:t>
            </a:r>
            <a:r>
              <a:rPr lang="en" sz="1600" b="1" u="sng" dirty="0" err="1">
                <a:solidFill>
                  <a:schemeClr val="tx1"/>
                </a:solidFill>
                <a:latin typeface="Palatino Linotype" pitchFamily="18" charset="0"/>
              </a:rPr>
              <a:t>test </a:t>
            </a:r>
            <a:r>
              <a:rPr lang="en" sz="1600" dirty="0">
                <a:solidFill>
                  <a:schemeClr val="tx1"/>
                </a:solidFill>
                <a:latin typeface="Palatino Linotype" pitchFamily="18" charset="0"/>
              </a:rPr>
              <a:t>:</a:t>
            </a:r>
            <a:endParaRPr lang="x-none" sz="1600" dirty="0">
              <a:solidFill>
                <a:schemeClr val="tx1"/>
              </a:solidFill>
              <a:latin typeface="Palatino Linotype" pitchFamily="18" charset="0"/>
            </a:endParaRPr>
          </a:p>
          <a:p>
            <a:pPr marL="285750" marR="0" indent="-285750" algn="l" eaLnBrk="1" hangingPunct="1">
              <a:lnSpc>
                <a:spcPct val="150000"/>
              </a:lnSpc>
              <a:buFont typeface="Arial" pitchFamily="34" charset="0"/>
              <a:buChar char="•"/>
            </a:pPr>
            <a:r>
              <a:rPr lang="en" sz="1600" dirty="0">
                <a:solidFill>
                  <a:schemeClr val="tx1"/>
                </a:solidFill>
                <a:latin typeface="Palatino Linotype" pitchFamily="18" charset="0"/>
              </a:rPr>
              <a:t>It wo n't </a:t>
            </a:r>
            <a:r>
              <a:rPr lang="en" sz="1600" dirty="0" err="1">
                <a:solidFill>
                  <a:schemeClr val="tx1"/>
                </a:solidFill>
                <a:latin typeface="Palatino Linotype" pitchFamily="18" charset="0"/>
              </a:rPr>
              <a:t>happen _</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applied </a:t>
            </a:r>
            <a:r>
              <a:rPr lang="en" sz="1600" dirty="0">
                <a:solidFill>
                  <a:schemeClr val="tx1"/>
                </a:solidFill>
                <a:latin typeface="Palatino Linotype" pitchFamily="18" charset="0"/>
              </a:rPr>
              <a:t>in </a:t>
            </a:r>
            <a:r>
              <a:rPr lang="en" sz="1600" dirty="0" err="1">
                <a:solidFill>
                  <a:schemeClr val="tx1"/>
                </a:solidFill>
                <a:latin typeface="Palatino Linotype" pitchFamily="18" charset="0"/>
              </a:rPr>
              <a:t>clinical</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practice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because</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speed</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performance </a:t>
            </a:r>
            <a:r>
              <a:rPr lang="en" sz="1600" dirty="0">
                <a:solidFill>
                  <a:schemeClr val="tx1"/>
                </a:solidFill>
                <a:latin typeface="Palatino Linotype" pitchFamily="18" charset="0"/>
              </a:rPr>
              <a:t>, </a:t>
            </a:r>
            <a:r>
              <a:rPr lang="en" sz="1600" dirty="0" err="1">
                <a:solidFill>
                  <a:schemeClr val="tx1"/>
                </a:solidFill>
                <a:latin typeface="Palatino Linotype" pitchFamily="18" charset="0"/>
              </a:rPr>
              <a:t>simplicity </a:t>
            </a:r>
            <a:r>
              <a:rPr lang="en" sz="1600" dirty="0">
                <a:solidFill>
                  <a:schemeClr val="tx1"/>
                </a:solidFill>
                <a:latin typeface="Palatino Linotype" pitchFamily="18" charset="0"/>
              </a:rPr>
              <a:t>and </a:t>
            </a:r>
            <a:r>
              <a:rPr lang="en" sz="1600" dirty="0" err="1">
                <a:solidFill>
                  <a:schemeClr val="tx1"/>
                </a:solidFill>
                <a:latin typeface="Palatino Linotype" pitchFamily="18" charset="0"/>
              </a:rPr>
              <a:t>economy</a:t>
            </a:r>
            <a:endParaRPr lang="x-none" sz="1600" dirty="0">
              <a:solidFill>
                <a:schemeClr val="tx1"/>
              </a:solidFill>
              <a:latin typeface="Palatino Linotype" pitchFamily="18" charset="0"/>
            </a:endParaRPr>
          </a:p>
          <a:p>
            <a:pPr marL="285750" marR="0" indent="-285750" algn="l" eaLnBrk="1" hangingPunct="1">
              <a:lnSpc>
                <a:spcPct val="150000"/>
              </a:lnSpc>
              <a:buFont typeface="Arial" pitchFamily="34" charset="0"/>
              <a:buChar char="•"/>
            </a:pPr>
            <a:r>
              <a:rPr lang="en" sz="1600" dirty="0">
                <a:solidFill>
                  <a:schemeClr val="tx1"/>
                </a:solidFill>
                <a:latin typeface="Palatino Linotype" pitchFamily="18" charset="0"/>
              </a:rPr>
              <a:t>The urease test has </a:t>
            </a:r>
            <a:r>
              <a:rPr lang="en" sz="1600" b="1" dirty="0">
                <a:solidFill>
                  <a:schemeClr val="tx1"/>
                </a:solidFill>
                <a:latin typeface="Palatino Linotype" pitchFamily="18" charset="0"/>
              </a:rPr>
              <a:t>a high sensitivity (about 90%) and specificity (&gt;95%) </a:t>
            </a:r>
            <a:r>
              <a:rPr lang="en" sz="1600" dirty="0">
                <a:solidFill>
                  <a:schemeClr val="tx1"/>
                </a:solidFill>
                <a:latin typeface="Palatino Linotype" pitchFamily="18" charset="0"/>
              </a:rPr>
              <a:t>in untreated patients</a:t>
            </a:r>
          </a:p>
          <a:p>
            <a:pPr marL="285750" marR="0" indent="-285750" algn="l" eaLnBrk="1" hangingPunct="1">
              <a:lnSpc>
                <a:spcPct val="150000"/>
              </a:lnSpc>
              <a:buFont typeface="Arial" pitchFamily="34" charset="0"/>
              <a:buChar char="•"/>
            </a:pPr>
            <a:r>
              <a:rPr lang="en" sz="1600" dirty="0">
                <a:solidFill>
                  <a:schemeClr val="tx1"/>
                </a:solidFill>
                <a:latin typeface="Palatino Linotype" pitchFamily="18" charset="0"/>
              </a:rPr>
              <a:t>The urease test can give a false negative result in about 25% of cases, with active or recent bleeding in the upper gastrointestinal tract and the presence of blood in the gastric contents.</a:t>
            </a:r>
          </a:p>
          <a:p>
            <a:pPr marL="285750" marR="0" indent="-285750" algn="l" eaLnBrk="1" hangingPunct="1">
              <a:lnSpc>
                <a:spcPct val="150000"/>
              </a:lnSpc>
              <a:buFont typeface="Arial" pitchFamily="34" charset="0"/>
              <a:buChar char="•"/>
            </a:pPr>
            <a:r>
              <a:rPr lang="en" sz="1600" dirty="0">
                <a:solidFill>
                  <a:schemeClr val="tx1"/>
                </a:solidFill>
                <a:latin typeface="Palatino Linotype" pitchFamily="18" charset="0"/>
              </a:rPr>
              <a:t>A false negative urease test result also occurs in the case of a small number of bacteria in the biopsy sample</a:t>
            </a:r>
          </a:p>
          <a:p>
            <a:pPr marL="285750" marR="0" indent="-285750" algn="l" eaLnBrk="1" hangingPunct="1">
              <a:lnSpc>
                <a:spcPct val="150000"/>
              </a:lnSpc>
              <a:buFont typeface="Arial" pitchFamily="34" charset="0"/>
              <a:buChar char="•"/>
            </a:pPr>
            <a:r>
              <a:rPr lang="en" sz="1600" dirty="0">
                <a:solidFill>
                  <a:schemeClr val="tx1"/>
                </a:solidFill>
                <a:latin typeface="Palatino Linotype" pitchFamily="18" charset="0"/>
              </a:rPr>
              <a:t>Also, a false-negative urease test result may exist in patients who took proton pump inhibitors, antibiotics, bismuth preparations, and according to some, H2 receptor antagonists, one to four weeks before the endoscopy and urease test.</a:t>
            </a:r>
            <a:endParaRPr lang="en-US" sz="1600" dirty="0">
              <a:solidFill>
                <a:schemeClr val="tx1"/>
              </a:solidFill>
              <a:latin typeface="Palatino Linotype" pitchFamily="18" charset="0"/>
            </a:endParaRPr>
          </a:p>
          <a:p>
            <a:pPr marR="0" algn="l" eaLnBrk="1" hangingPunct="1">
              <a:lnSpc>
                <a:spcPct val="150000"/>
              </a:lnSpc>
            </a:pPr>
            <a:endParaRPr lang="en-US" sz="1600" dirty="0">
              <a:solidFill>
                <a:schemeClr val="tx1"/>
              </a:solidFill>
              <a:latin typeface="Palatino Linotype" pitchFamily="18" charset="0"/>
            </a:endParaRPr>
          </a:p>
        </p:txBody>
      </p:sp>
    </p:spTree>
    <p:extLst>
      <p:ext uri="{BB962C8B-B14F-4D97-AF65-F5344CB8AC3E}">
        <p14:creationId xmlns="" xmlns:p14="http://schemas.microsoft.com/office/powerpoint/2010/main" val="344136663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188913"/>
            <a:ext cx="8133655" cy="268287"/>
          </a:xfrm>
          <a:ln>
            <a:miter lim="800000"/>
            <a:headEnd/>
            <a:tailEnd/>
          </a:ln>
          <a:extLst/>
        </p:spPr>
        <p:txBody>
          <a:bodyPr>
            <a:noAutofit/>
            <a:sp3d extrusionH="57150" prstMaterial="flat">
              <a:bevelT w="38100" h="38100" prst="angle"/>
              <a:contourClr>
                <a:schemeClr val="tx2"/>
              </a:contourClr>
            </a:sp3d>
          </a:bodyPr>
          <a:lstStyle/>
          <a:p>
            <a:pPr>
              <a:defRPr/>
            </a:pPr>
            <a:r>
              <a:rPr lang="en" sz="2400" b="1" dirty="0">
                <a:latin typeface="Palatino Linotype" pitchFamily="18" charset="0"/>
              </a:rPr>
              <a:t>HELICOBACTER PYLORI</a:t>
            </a:r>
            <a:endParaRPr lang="en-US" sz="2400" dirty="0">
              <a:solidFill>
                <a:srgbClr val="FFFF00"/>
              </a:solidFill>
              <a:latin typeface="+mn-lt"/>
            </a:endParaRPr>
          </a:p>
        </p:txBody>
      </p:sp>
      <p:sp>
        <p:nvSpPr>
          <p:cNvPr id="40963" name="Subtitle 2"/>
          <p:cNvSpPr>
            <a:spLocks noGrp="1"/>
          </p:cNvSpPr>
          <p:nvPr>
            <p:ph type="subTitle" idx="1"/>
          </p:nvPr>
        </p:nvSpPr>
        <p:spPr>
          <a:xfrm>
            <a:off x="0" y="381000"/>
            <a:ext cx="7854950" cy="5616575"/>
          </a:xfrm>
        </p:spPr>
        <p:txBody>
          <a:bodyPr>
            <a:noAutofit/>
          </a:bodyPr>
          <a:lstStyle/>
          <a:p>
            <a:pPr marR="0" algn="l" eaLnBrk="1" hangingPunct="1">
              <a:lnSpc>
                <a:spcPct val="150000"/>
              </a:lnSpc>
            </a:pPr>
            <a:r>
              <a:rPr lang="en" sz="1400" b="1" u="sng" dirty="0">
                <a:solidFill>
                  <a:schemeClr val="tx1"/>
                </a:solidFill>
                <a:latin typeface="Palatino Linotype" pitchFamily="18" charset="0"/>
              </a:rPr>
              <a:t>HISTOLOGY</a:t>
            </a:r>
          </a:p>
          <a:p>
            <a:pPr marL="285750" marR="0" indent="-285750" algn="l" eaLnBrk="1" hangingPunct="1">
              <a:lnSpc>
                <a:spcPct val="150000"/>
              </a:lnSpc>
              <a:buFont typeface="Arial" pitchFamily="34" charset="0"/>
              <a:buChar char="•"/>
            </a:pPr>
            <a:r>
              <a:rPr lang="en" sz="1400" dirty="0">
                <a:solidFill>
                  <a:schemeClr val="tx1"/>
                </a:solidFill>
                <a:latin typeface="Palatino Linotype" pitchFamily="18" charset="0"/>
              </a:rPr>
              <a:t>Convenience of histological examination of H. pylori is able to simultaneously analyze the histological changes of the gastric mucosa</a:t>
            </a:r>
          </a:p>
          <a:p>
            <a:pPr marL="285750" marR="0" indent="-285750" algn="l" eaLnBrk="1" hangingPunct="1">
              <a:lnSpc>
                <a:spcPct val="150000"/>
              </a:lnSpc>
              <a:buFont typeface="Arial" pitchFamily="34" charset="0"/>
              <a:buChar char="•"/>
            </a:pPr>
            <a:r>
              <a:rPr lang="en" sz="1400" b="1" dirty="0">
                <a:solidFill>
                  <a:schemeClr val="tx1"/>
                </a:solidFill>
                <a:latin typeface="Palatino Linotype" pitchFamily="18" charset="0"/>
              </a:rPr>
              <a:t>The sensitivity </a:t>
            </a:r>
            <a:r>
              <a:rPr lang="en" sz="1400" dirty="0">
                <a:solidFill>
                  <a:schemeClr val="tx1"/>
                </a:solidFill>
                <a:latin typeface="Palatino Linotype" pitchFamily="18" charset="0"/>
              </a:rPr>
              <a:t>of histological tests in untreated patients is </a:t>
            </a:r>
            <a:r>
              <a:rPr lang="en" sz="1400" b="1" dirty="0">
                <a:solidFill>
                  <a:schemeClr val="tx1"/>
                </a:solidFill>
                <a:latin typeface="Palatino Linotype" pitchFamily="18" charset="0"/>
              </a:rPr>
              <a:t>96-97%, </a:t>
            </a:r>
            <a:r>
              <a:rPr lang="en" sz="1400" dirty="0">
                <a:solidFill>
                  <a:schemeClr val="tx1"/>
                </a:solidFill>
                <a:latin typeface="Palatino Linotype" pitchFamily="18" charset="0"/>
              </a:rPr>
              <a:t>and </a:t>
            </a:r>
            <a:r>
              <a:rPr lang="en" sz="1400" b="1" dirty="0">
                <a:solidFill>
                  <a:schemeClr val="tx1"/>
                </a:solidFill>
                <a:latin typeface="Palatino Linotype" pitchFamily="18" charset="0"/>
              </a:rPr>
              <a:t>the specificity is 90-100%</a:t>
            </a:r>
            <a:endParaRPr lang="ru-RU" sz="1400" dirty="0">
              <a:solidFill>
                <a:schemeClr val="tx1"/>
              </a:solidFill>
              <a:latin typeface="Palatino Linotype" pitchFamily="18" charset="0"/>
            </a:endParaRPr>
          </a:p>
          <a:p>
            <a:pPr marL="285750" marR="0" indent="-285750" algn="l" eaLnBrk="1" hangingPunct="1">
              <a:lnSpc>
                <a:spcPct val="150000"/>
              </a:lnSpc>
              <a:buFont typeface="Arial" pitchFamily="34" charset="0"/>
              <a:buChar char="•"/>
            </a:pPr>
            <a:r>
              <a:rPr lang="en" sz="1400" dirty="0">
                <a:solidFill>
                  <a:schemeClr val="tx1"/>
                </a:solidFill>
                <a:latin typeface="Palatino Linotype" pitchFamily="18" charset="0"/>
              </a:rPr>
              <a:t>Histological examination is also considered reliable for evaluating the therapeutic effect on H. pylori, four weeks after antibiotic therapy</a:t>
            </a:r>
          </a:p>
          <a:p>
            <a:pPr algn="l">
              <a:lnSpc>
                <a:spcPct val="160000"/>
              </a:lnSpc>
            </a:pPr>
            <a:r>
              <a:rPr lang="en" sz="1400" b="1" u="sng" dirty="0">
                <a:solidFill>
                  <a:schemeClr val="tx1"/>
                </a:solidFill>
                <a:latin typeface="Palatino Linotype" pitchFamily="18" charset="0"/>
              </a:rPr>
              <a:t>BACTERIAL CULTURE</a:t>
            </a:r>
          </a:p>
          <a:p>
            <a:pPr marL="285750" indent="-285750" algn="l">
              <a:lnSpc>
                <a:spcPct val="160000"/>
              </a:lnSpc>
              <a:buFont typeface="Arial" pitchFamily="34" charset="0"/>
              <a:buChar char="•"/>
            </a:pPr>
            <a:r>
              <a:rPr lang="en" sz="1400" dirty="0" err="1">
                <a:solidFill>
                  <a:schemeClr val="tx1"/>
                </a:solidFill>
                <a:latin typeface="Palatino Linotype" pitchFamily="18" charset="0"/>
              </a:rPr>
              <a:t>Biopsy</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samples</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se</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sent </a:t>
            </a:r>
            <a:r>
              <a:rPr lang="en" sz="1400" dirty="0">
                <a:solidFill>
                  <a:schemeClr val="tx1"/>
                </a:solidFill>
                <a:latin typeface="Palatino Linotype" pitchFamily="18" charset="0"/>
              </a:rPr>
              <a:t>to </a:t>
            </a:r>
            <a:r>
              <a:rPr lang="en" sz="1400" dirty="0" err="1">
                <a:solidFill>
                  <a:schemeClr val="tx1"/>
                </a:solidFill>
                <a:latin typeface="Palatino Linotype" pitchFamily="18" charset="0"/>
              </a:rPr>
              <a:t>the appropriate</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laboratory</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like</a:t>
            </a:r>
            <a:r>
              <a:rPr lang="en" sz="1400" dirty="0">
                <a:solidFill>
                  <a:schemeClr val="tx1"/>
                </a:solidFill>
                <a:latin typeface="Palatino Linotype" pitchFamily="18" charset="0"/>
              </a:rPr>
              <a:t> dry </a:t>
            </a:r>
            <a:r>
              <a:rPr lang="en" sz="1400" dirty="0" err="1">
                <a:solidFill>
                  <a:schemeClr val="tx1"/>
                </a:solidFill>
                <a:latin typeface="Palatino Linotype" pitchFamily="18" charset="0"/>
              </a:rPr>
              <a:t>cuttings _</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sterile</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test tubes </a:t>
            </a:r>
            <a:r>
              <a:rPr lang="en" sz="1400" dirty="0">
                <a:solidFill>
                  <a:schemeClr val="tx1"/>
                </a:solidFill>
                <a:latin typeface="Palatino Linotype" pitchFamily="18" charset="0"/>
              </a:rPr>
              <a:t>within </a:t>
            </a:r>
            <a:r>
              <a:rPr lang="en" sz="1400" dirty="0" err="1">
                <a:solidFill>
                  <a:schemeClr val="tx1"/>
                </a:solidFill>
                <a:latin typeface="Palatino Linotype" pitchFamily="18" charset="0"/>
              </a:rPr>
              <a:t>the deadline</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of </a:t>
            </a:r>
            <a:r>
              <a:rPr lang="en" sz="1400" dirty="0">
                <a:solidFill>
                  <a:schemeClr val="tx1"/>
                </a:solidFill>
                <a:latin typeface="Palatino Linotype" pitchFamily="18" charset="0"/>
              </a:rPr>
              <a:t>30 </a:t>
            </a:r>
            <a:r>
              <a:rPr lang="en" sz="1400" dirty="0" err="1">
                <a:solidFill>
                  <a:schemeClr val="tx1"/>
                </a:solidFill>
                <a:latin typeface="Palatino Linotype" pitchFamily="18" charset="0"/>
              </a:rPr>
              <a:t>minutes</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from the</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endoscopic</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reviews</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or</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like</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clippings</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immersed </a:t>
            </a:r>
            <a:r>
              <a:rPr lang="en" sz="1400" dirty="0">
                <a:solidFill>
                  <a:schemeClr val="tx1"/>
                </a:solidFill>
                <a:latin typeface="Palatino Linotype" pitchFamily="18" charset="0"/>
              </a:rPr>
              <a:t>in 0.9% </a:t>
            </a:r>
            <a:r>
              <a:rPr lang="en" sz="1400" dirty="0" err="1">
                <a:solidFill>
                  <a:schemeClr val="tx1"/>
                </a:solidFill>
                <a:latin typeface="Palatino Linotype" pitchFamily="18" charset="0"/>
              </a:rPr>
              <a:t>NaCl </a:t>
            </a:r>
            <a:r>
              <a:rPr lang="en" sz="1400" dirty="0">
                <a:solidFill>
                  <a:schemeClr val="tx1"/>
                </a:solidFill>
                <a:latin typeface="Palatino Linotype" pitchFamily="18" charset="0"/>
              </a:rPr>
              <a:t>within </a:t>
            </a:r>
            <a:r>
              <a:rPr lang="en" sz="1400" dirty="0" err="1">
                <a:solidFill>
                  <a:schemeClr val="tx1"/>
                </a:solidFill>
                <a:latin typeface="Palatino Linotype" pitchFamily="18" charset="0"/>
              </a:rPr>
              <a:t>the term</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from the</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two</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hours</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from the</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endoscopic</a:t>
            </a:r>
            <a:r>
              <a:rPr lang="en" sz="1400" dirty="0">
                <a:solidFill>
                  <a:schemeClr val="tx1"/>
                </a:solidFill>
                <a:latin typeface="Palatino Linotype" pitchFamily="18" charset="0"/>
              </a:rPr>
              <a:t> </a:t>
            </a:r>
            <a:r>
              <a:rPr lang="en" sz="1400" dirty="0" err="1">
                <a:solidFill>
                  <a:schemeClr val="tx1"/>
                </a:solidFill>
                <a:latin typeface="Palatino Linotype" pitchFamily="18" charset="0"/>
              </a:rPr>
              <a:t>reviews</a:t>
            </a:r>
            <a:endParaRPr lang="en-US" sz="1400" dirty="0">
              <a:solidFill>
                <a:schemeClr val="tx1"/>
              </a:solidFill>
              <a:latin typeface="Palatino Linotype" pitchFamily="18" charset="0"/>
            </a:endParaRPr>
          </a:p>
          <a:p>
            <a:pPr marL="285750" indent="-285750" algn="l">
              <a:lnSpc>
                <a:spcPct val="160000"/>
              </a:lnSpc>
              <a:buFont typeface="Arial" pitchFamily="34" charset="0"/>
              <a:buChar char="•"/>
            </a:pPr>
            <a:r>
              <a:rPr lang="en" sz="1400" b="1" dirty="0">
                <a:solidFill>
                  <a:schemeClr val="tx1"/>
                </a:solidFill>
                <a:latin typeface="Palatino Linotype" pitchFamily="18" charset="0"/>
              </a:rPr>
              <a:t>The sensitivity </a:t>
            </a:r>
            <a:r>
              <a:rPr lang="en" sz="1400" dirty="0">
                <a:solidFill>
                  <a:schemeClr val="tx1"/>
                </a:solidFill>
                <a:latin typeface="Palatino Linotype" pitchFamily="18" charset="0"/>
              </a:rPr>
              <a:t>of bacterial culture is about </a:t>
            </a:r>
            <a:r>
              <a:rPr lang="en" sz="1400" b="1" dirty="0">
                <a:solidFill>
                  <a:schemeClr val="tx1"/>
                </a:solidFill>
                <a:latin typeface="Palatino Linotype" pitchFamily="18" charset="0"/>
              </a:rPr>
              <a:t>90% </a:t>
            </a:r>
            <a:r>
              <a:rPr lang="en" sz="1400" dirty="0">
                <a:solidFill>
                  <a:schemeClr val="tx1"/>
                </a:solidFill>
                <a:latin typeface="Palatino Linotype" pitchFamily="18" charset="0"/>
              </a:rPr>
              <a:t>, and </a:t>
            </a:r>
            <a:r>
              <a:rPr lang="en" sz="1400" b="1" dirty="0">
                <a:solidFill>
                  <a:schemeClr val="tx1"/>
                </a:solidFill>
                <a:latin typeface="Palatino Linotype" pitchFamily="18" charset="0"/>
              </a:rPr>
              <a:t>the specificity is 100%.</a:t>
            </a:r>
          </a:p>
          <a:p>
            <a:pPr marL="285750" indent="-285750" algn="l">
              <a:lnSpc>
                <a:spcPct val="160000"/>
              </a:lnSpc>
              <a:buFont typeface="Arial" pitchFamily="34" charset="0"/>
              <a:buChar char="•"/>
            </a:pPr>
            <a:r>
              <a:rPr lang="en" sz="1400" dirty="0">
                <a:solidFill>
                  <a:schemeClr val="tx1"/>
                </a:solidFill>
                <a:latin typeface="Palatino Linotype" pitchFamily="18" charset="0"/>
              </a:rPr>
              <a:t>In case of two or more unsuccessful attempts to eradicate H. pylori, the culture should be used to test for </a:t>
            </a:r>
            <a:r>
              <a:rPr lang="en" sz="1400" b="1" dirty="0">
                <a:solidFill>
                  <a:schemeClr val="tx1"/>
                </a:solidFill>
                <a:latin typeface="Palatino Linotype" pitchFamily="18" charset="0"/>
              </a:rPr>
              <a:t>antimicrobial resistance</a:t>
            </a:r>
          </a:p>
          <a:p>
            <a:pPr algn="just">
              <a:lnSpc>
                <a:spcPct val="170000"/>
              </a:lnSpc>
            </a:pPr>
            <a:r>
              <a:rPr lang="en" sz="1400" b="1" u="sng" dirty="0">
                <a:solidFill>
                  <a:schemeClr val="tx1"/>
                </a:solidFill>
                <a:latin typeface="Palatino Linotype" pitchFamily="18" charset="0"/>
              </a:rPr>
              <a:t>POLYMERASE CHAIN REACTION</a:t>
            </a:r>
          </a:p>
          <a:p>
            <a:pPr marL="457200" indent="-457200" algn="just">
              <a:lnSpc>
                <a:spcPct val="170000"/>
              </a:lnSpc>
              <a:buFont typeface="Arial" pitchFamily="34" charset="0"/>
              <a:buChar char="•"/>
            </a:pPr>
            <a:r>
              <a:rPr lang="en" sz="1400" dirty="0">
                <a:solidFill>
                  <a:schemeClr val="tx1"/>
                </a:solidFill>
                <a:latin typeface="Palatino Linotype" pitchFamily="18" charset="0"/>
              </a:rPr>
              <a:t>The advantage of the PCR test is the possibility of molecular typing of the strain of H. Pylorus</a:t>
            </a:r>
          </a:p>
          <a:p>
            <a:pPr marL="457200" indent="-457200" algn="just">
              <a:lnSpc>
                <a:spcPct val="170000"/>
              </a:lnSpc>
              <a:buFont typeface="Arial" pitchFamily="34" charset="0"/>
              <a:buChar char="•"/>
            </a:pPr>
            <a:r>
              <a:rPr lang="en" sz="1400" b="1" dirty="0">
                <a:solidFill>
                  <a:schemeClr val="tx1"/>
                </a:solidFill>
                <a:latin typeface="Palatino Linotype" pitchFamily="18" charset="0"/>
              </a:rPr>
              <a:t>The sensitivity and specificity of this test are 94% and 100%.</a:t>
            </a:r>
            <a:endParaRPr lang="en-US" sz="1400" dirty="0">
              <a:solidFill>
                <a:schemeClr val="tx1"/>
              </a:solidFill>
              <a:latin typeface="Palatino Linotype" pitchFamily="18" charset="0"/>
            </a:endParaRPr>
          </a:p>
        </p:txBody>
      </p:sp>
    </p:spTree>
    <p:extLst>
      <p:ext uri="{BB962C8B-B14F-4D97-AF65-F5344CB8AC3E}">
        <p14:creationId xmlns="" xmlns:p14="http://schemas.microsoft.com/office/powerpoint/2010/main" val="155624417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851775" cy="980728"/>
          </a:xfrm>
          <a:ln>
            <a:miter lim="800000"/>
            <a:headEnd/>
            <a:tailEnd/>
          </a:ln>
          <a:extLst/>
        </p:spPr>
        <p:txBody>
          <a:bodyPr>
            <a:sp3d extrusionH="57150" prstMaterial="flat">
              <a:bevelT w="38100" h="38100" prst="angle"/>
              <a:contourClr>
                <a:schemeClr val="tx2"/>
              </a:contourClr>
            </a:sp3d>
          </a:bodyPr>
          <a:lstStyle/>
          <a:p>
            <a:pPr>
              <a:defRPr/>
            </a:pPr>
            <a:r>
              <a:rPr lang="en" sz="2400" b="1" dirty="0">
                <a:latin typeface="Palatino Linotype" pitchFamily="18" charset="0"/>
              </a:rPr>
              <a:t>HELICOBACTER PYLORI</a:t>
            </a:r>
            <a:endParaRPr lang="en-US" sz="2400" dirty="0">
              <a:solidFill>
                <a:srgbClr val="FFFF00"/>
              </a:solidFill>
              <a:latin typeface="+mn-lt"/>
            </a:endParaRPr>
          </a:p>
        </p:txBody>
      </p:sp>
      <p:sp>
        <p:nvSpPr>
          <p:cNvPr id="44035" name="Subtitle 2"/>
          <p:cNvSpPr>
            <a:spLocks noGrp="1"/>
          </p:cNvSpPr>
          <p:nvPr>
            <p:ph type="subTitle" idx="1"/>
          </p:nvPr>
        </p:nvSpPr>
        <p:spPr>
          <a:xfrm>
            <a:off x="228600" y="685800"/>
            <a:ext cx="7854950" cy="6172200"/>
          </a:xfrm>
        </p:spPr>
        <p:txBody>
          <a:bodyPr>
            <a:normAutofit fontScale="85000" lnSpcReduction="10000"/>
          </a:bodyPr>
          <a:lstStyle/>
          <a:p>
            <a:pPr marR="0" algn="l">
              <a:lnSpc>
                <a:spcPct val="150000"/>
              </a:lnSpc>
            </a:pPr>
            <a:r>
              <a:rPr lang="en" sz="1900" b="1" u="sng" dirty="0">
                <a:solidFill>
                  <a:schemeClr val="tx1"/>
                </a:solidFill>
                <a:latin typeface="Palatino Linotype" pitchFamily="18" charset="0"/>
              </a:rPr>
              <a:t>NON-INVASIVE TESTS</a:t>
            </a:r>
          </a:p>
          <a:p>
            <a:pPr marR="0" algn="l">
              <a:lnSpc>
                <a:spcPct val="150000"/>
              </a:lnSpc>
            </a:pPr>
            <a:r>
              <a:rPr lang="en" sz="1900" b="1" dirty="0">
                <a:solidFill>
                  <a:schemeClr val="tx1"/>
                </a:solidFill>
                <a:latin typeface="Palatino Linotype" pitchFamily="18" charset="0"/>
              </a:rPr>
              <a:t>Urea breath tests </a:t>
            </a:r>
            <a:r>
              <a:rPr lang="en" sz="1900" dirty="0">
                <a:solidFill>
                  <a:schemeClr val="tx1"/>
                </a:solidFill>
                <a:latin typeface="Palatino Linotype" pitchFamily="18" charset="0"/>
              </a:rPr>
              <a:t>are based, like the biopsy urease test, on expressed urease activities of H. pylorus.</a:t>
            </a:r>
          </a:p>
          <a:p>
            <a:pPr marL="285750" marR="0" indent="-285750" algn="l">
              <a:lnSpc>
                <a:spcPct val="150000"/>
              </a:lnSpc>
              <a:buFont typeface="Arial" pitchFamily="34" charset="0"/>
              <a:buChar char="•"/>
            </a:pPr>
            <a:r>
              <a:rPr lang="en" sz="1900" dirty="0">
                <a:solidFill>
                  <a:schemeClr val="tx1"/>
                </a:solidFill>
                <a:latin typeface="Palatino Linotype" pitchFamily="18" charset="0"/>
              </a:rPr>
              <a:t>The sensitivity and specificity of these tests are over 95%</a:t>
            </a:r>
          </a:p>
          <a:p>
            <a:pPr marL="285750" marR="0" indent="-285750" algn="l">
              <a:lnSpc>
                <a:spcPct val="150000"/>
              </a:lnSpc>
              <a:buFont typeface="Arial" pitchFamily="34" charset="0"/>
              <a:buChar char="•"/>
            </a:pPr>
            <a:r>
              <a:rPr lang="en" sz="1900" dirty="0">
                <a:solidFill>
                  <a:schemeClr val="tx1"/>
                </a:solidFill>
                <a:latin typeface="Palatino Linotype" pitchFamily="18" charset="0"/>
              </a:rPr>
              <a:t>A false-negative result of urea breath tests may be due to accelerated emptying of the resected stomach or recent administration of proton pump inhibitors and H 2 receptor antagonists.</a:t>
            </a:r>
          </a:p>
          <a:p>
            <a:pPr marL="285750" marR="0" indent="-285750" algn="l">
              <a:lnSpc>
                <a:spcPct val="150000"/>
              </a:lnSpc>
              <a:buFont typeface="Arial" pitchFamily="34" charset="0"/>
              <a:buChar char="•"/>
            </a:pPr>
            <a:r>
              <a:rPr lang="en" sz="1900" dirty="0">
                <a:solidFill>
                  <a:schemeClr val="tx1"/>
                </a:solidFill>
                <a:latin typeface="Palatino Linotype" pitchFamily="18" charset="0"/>
              </a:rPr>
              <a:t>It is considered that a period of 7-14 days of stopping the use of these drugs, before the test, is sufficient to avoid a false negative result.</a:t>
            </a:r>
          </a:p>
          <a:p>
            <a:pPr marL="285750" marR="0" indent="-285750" algn="l">
              <a:lnSpc>
                <a:spcPct val="150000"/>
              </a:lnSpc>
              <a:buFont typeface="Arial" pitchFamily="34" charset="0"/>
              <a:buChar char="•"/>
            </a:pPr>
            <a:r>
              <a:rPr lang="en" sz="1900" dirty="0">
                <a:solidFill>
                  <a:schemeClr val="tx1"/>
                </a:solidFill>
                <a:latin typeface="Palatino Linotype" pitchFamily="18" charset="0"/>
              </a:rPr>
              <a:t>Urea breath tests provide the greatest benefit in evaluating the effects of H. therapy. pylori infection, especially in cases where repeat endoscopic examination is not necessary</a:t>
            </a:r>
          </a:p>
          <a:p>
            <a:pPr algn="l">
              <a:lnSpc>
                <a:spcPct val="170000"/>
              </a:lnSpc>
            </a:pPr>
            <a:r>
              <a:rPr lang="en" sz="1900" b="1" dirty="0">
                <a:solidFill>
                  <a:schemeClr val="tx1"/>
                </a:solidFill>
                <a:latin typeface="Palatino Linotype" pitchFamily="18" charset="0"/>
              </a:rPr>
              <a:t>Fecal ELISA </a:t>
            </a:r>
            <a:r>
              <a:rPr lang="en" sz="1900" dirty="0">
                <a:solidFill>
                  <a:schemeClr val="tx1"/>
                </a:solidFill>
                <a:latin typeface="Palatino Linotype" pitchFamily="18" charset="0"/>
              </a:rPr>
              <a:t>test (stool antigen test) with polyclonal antibodies, for the detection of H. pylori antigen in feces, is economical and useful for the diagnosis of H. pylori infection and to evaluate the effect of eradication therapy</a:t>
            </a:r>
            <a:endParaRPr lang="en-US" sz="1900" dirty="0">
              <a:solidFill>
                <a:schemeClr val="tx1"/>
              </a:solidFill>
              <a:latin typeface="Palatino Linotype" pitchFamily="18" charset="0"/>
            </a:endParaRPr>
          </a:p>
          <a:p>
            <a:pPr marL="285750" marR="0" indent="-285750" algn="l">
              <a:lnSpc>
                <a:spcPct val="150000"/>
              </a:lnSpc>
              <a:buFont typeface="Arial" pitchFamily="34" charset="0"/>
              <a:buChar char="•"/>
            </a:pPr>
            <a:endParaRPr lang="en-US" sz="1600" dirty="0">
              <a:solidFill>
                <a:schemeClr val="tx1"/>
              </a:solidFill>
              <a:latin typeface="Palatino Linotype" pitchFamily="18" charset="0"/>
            </a:endParaRPr>
          </a:p>
          <a:p>
            <a:pPr marR="0" algn="l">
              <a:lnSpc>
                <a:spcPct val="150000"/>
              </a:lnSpc>
            </a:pPr>
            <a:endParaRPr lang="en-US" sz="1600" dirty="0">
              <a:solidFill>
                <a:schemeClr val="tx1"/>
              </a:solidFill>
              <a:latin typeface="Palatino Linotype" pitchFamily="18" charset="0"/>
            </a:endParaRPr>
          </a:p>
        </p:txBody>
      </p:sp>
    </p:spTree>
    <p:extLst>
      <p:ext uri="{BB962C8B-B14F-4D97-AF65-F5344CB8AC3E}">
        <p14:creationId xmlns="" xmlns:p14="http://schemas.microsoft.com/office/powerpoint/2010/main" val="97736955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851775" cy="609600"/>
          </a:xfrm>
          <a:ln>
            <a:miter lim="800000"/>
            <a:headEnd/>
            <a:tailEnd/>
          </a:ln>
          <a:extLst/>
        </p:spPr>
        <p:txBody>
          <a:bodyPr>
            <a:sp3d extrusionH="57150" prstMaterial="flat">
              <a:bevelT w="38100" h="38100" prst="angle"/>
              <a:contourClr>
                <a:schemeClr val="tx2"/>
              </a:contourClr>
            </a:sp3d>
          </a:bodyPr>
          <a:lstStyle/>
          <a:p>
            <a:pPr>
              <a:defRPr/>
            </a:pPr>
            <a:r>
              <a:rPr lang="en" sz="1600" b="1" dirty="0">
                <a:latin typeface="Palatino Linotype" pitchFamily="18" charset="0"/>
              </a:rPr>
              <a:t>HELICOBACTER PYLORI</a:t>
            </a:r>
            <a:endParaRPr lang="en-US" sz="1600" dirty="0">
              <a:solidFill>
                <a:srgbClr val="FFFF00"/>
              </a:solidFill>
              <a:effectLst>
                <a:outerShdw blurRad="38100" dist="38100" dir="2700000" algn="tl">
                  <a:srgbClr val="000000">
                    <a:alpha val="43137"/>
                  </a:srgbClr>
                </a:outerShdw>
              </a:effectLst>
              <a:latin typeface="+mn-lt"/>
            </a:endParaRPr>
          </a:p>
        </p:txBody>
      </p:sp>
      <p:sp>
        <p:nvSpPr>
          <p:cNvPr id="47107" name="Subtitle 2"/>
          <p:cNvSpPr>
            <a:spLocks noGrp="1"/>
          </p:cNvSpPr>
          <p:nvPr>
            <p:ph type="subTitle" idx="1"/>
          </p:nvPr>
        </p:nvSpPr>
        <p:spPr>
          <a:xfrm>
            <a:off x="381000" y="838200"/>
            <a:ext cx="8007350" cy="5830888"/>
          </a:xfrm>
        </p:spPr>
        <p:txBody>
          <a:bodyPr>
            <a:normAutofit fontScale="92500"/>
          </a:bodyPr>
          <a:lstStyle/>
          <a:p>
            <a:pPr marR="0" algn="just">
              <a:lnSpc>
                <a:spcPct val="150000"/>
              </a:lnSpc>
            </a:pPr>
            <a:r>
              <a:rPr lang="en" sz="1600" b="1" dirty="0">
                <a:solidFill>
                  <a:schemeClr val="tx1"/>
                </a:solidFill>
                <a:latin typeface="Palatino Linotype" pitchFamily="18" charset="0"/>
              </a:rPr>
              <a:t>Serological quantitative ELISA tests </a:t>
            </a:r>
            <a:r>
              <a:rPr lang="en" sz="1600" dirty="0">
                <a:solidFill>
                  <a:schemeClr val="tx1"/>
                </a:solidFill>
                <a:latin typeface="Palatino Linotype" pitchFamily="18" charset="0"/>
              </a:rPr>
              <a:t>that detect and titrate </a:t>
            </a:r>
            <a:r>
              <a:rPr lang="en" sz="1600" dirty="0" err="1">
                <a:solidFill>
                  <a:schemeClr val="tx1"/>
                </a:solidFill>
                <a:latin typeface="Palatino Linotype" pitchFamily="18" charset="0"/>
              </a:rPr>
              <a:t>IgG</a:t>
            </a:r>
            <a:r>
              <a:rPr lang="en" sz="1600" dirty="0">
                <a:solidFill>
                  <a:schemeClr val="tx1"/>
                </a:solidFill>
                <a:latin typeface="Palatino Linotype" pitchFamily="18" charset="0"/>
              </a:rPr>
              <a:t> antibodies to H. pylorus are most widely used in clinical practice for the diagnosis of H. pylori infection, due to simple application and low cost.</a:t>
            </a:r>
          </a:p>
          <a:p>
            <a:pPr marL="285750" marR="0" indent="-285750" algn="just">
              <a:lnSpc>
                <a:spcPct val="150000"/>
              </a:lnSpc>
              <a:buFont typeface="Arial" pitchFamily="34" charset="0"/>
              <a:buChar char="•"/>
            </a:pPr>
            <a:r>
              <a:rPr lang="en" sz="1600" dirty="0">
                <a:solidFill>
                  <a:schemeClr val="tx1"/>
                </a:solidFill>
                <a:latin typeface="Palatino Linotype" pitchFamily="18" charset="0"/>
              </a:rPr>
              <a:t>The sensitivity and specificity of serological tests are over 90%</a:t>
            </a:r>
          </a:p>
          <a:p>
            <a:pPr marL="285750" marR="0" indent="-285750" algn="just">
              <a:lnSpc>
                <a:spcPct val="150000"/>
              </a:lnSpc>
              <a:buFont typeface="Arial" pitchFamily="34" charset="0"/>
              <a:buChar char="•"/>
            </a:pPr>
            <a:r>
              <a:rPr lang="en" sz="1600" dirty="0">
                <a:solidFill>
                  <a:schemeClr val="tx1"/>
                </a:solidFill>
                <a:latin typeface="Palatino Linotype" pitchFamily="18" charset="0"/>
              </a:rPr>
              <a:t>When the ELISA </a:t>
            </a:r>
            <a:r>
              <a:rPr lang="en" sz="1600" dirty="0" err="1">
                <a:solidFill>
                  <a:schemeClr val="tx1"/>
                </a:solidFill>
                <a:latin typeface="Palatino Linotype" pitchFamily="18" charset="0"/>
              </a:rPr>
              <a:t>IgG </a:t>
            </a:r>
            <a:r>
              <a:rPr lang="en" sz="1600" dirty="0">
                <a:solidFill>
                  <a:schemeClr val="tx1"/>
                </a:solidFill>
                <a:latin typeface="Palatino Linotype" pitchFamily="18" charset="0"/>
              </a:rPr>
              <a:t>test is negative, an additional diagnostic value can, in rare cases, be provided by the ELISA IgA test</a:t>
            </a:r>
          </a:p>
          <a:p>
            <a:pPr marL="285750" marR="0" indent="-285750" algn="just">
              <a:lnSpc>
                <a:spcPct val="150000"/>
              </a:lnSpc>
              <a:buFont typeface="Arial" pitchFamily="34" charset="0"/>
              <a:buChar char="•"/>
            </a:pPr>
            <a:r>
              <a:rPr lang="en" sz="1600" dirty="0">
                <a:solidFill>
                  <a:schemeClr val="tx1"/>
                </a:solidFill>
                <a:latin typeface="Palatino Linotype" pitchFamily="18" charset="0"/>
              </a:rPr>
              <a:t>The serological method is less suitable after therapy with H. pylori infection, considering that it takes 6 months for the </a:t>
            </a:r>
            <a:r>
              <a:rPr lang="en" sz="1600" dirty="0" err="1">
                <a:solidFill>
                  <a:schemeClr val="tx1"/>
                </a:solidFill>
                <a:latin typeface="Palatino Linotype" pitchFamily="18" charset="0"/>
              </a:rPr>
              <a:t>IgG </a:t>
            </a:r>
            <a:r>
              <a:rPr lang="en" sz="1600" dirty="0">
                <a:solidFill>
                  <a:schemeClr val="tx1"/>
                </a:solidFill>
                <a:latin typeface="Palatino Linotype" pitchFamily="18" charset="0"/>
              </a:rPr>
              <a:t>antibody titer to drop by 50% or more, which is taken as a criterion for successful eradication of the infection. If the </a:t>
            </a:r>
            <a:r>
              <a:rPr lang="en" sz="1600" dirty="0" err="1">
                <a:solidFill>
                  <a:schemeClr val="tx1"/>
                </a:solidFill>
                <a:latin typeface="Palatino Linotype" pitchFamily="18" charset="0"/>
              </a:rPr>
              <a:t>IgG </a:t>
            </a:r>
            <a:r>
              <a:rPr lang="en" sz="1600" dirty="0">
                <a:solidFill>
                  <a:schemeClr val="tx1"/>
                </a:solidFill>
                <a:latin typeface="Palatino Linotype" pitchFamily="18" charset="0"/>
              </a:rPr>
              <a:t>antibody titer before treatment is greater than 700, testing can also be done after 3-4 months (sensitivity 92%)</a:t>
            </a:r>
          </a:p>
          <a:p>
            <a:pPr marL="285750" marR="0" indent="-285750" algn="just">
              <a:lnSpc>
                <a:spcPct val="150000"/>
              </a:lnSpc>
              <a:buFont typeface="Arial" pitchFamily="34" charset="0"/>
              <a:buChar char="•"/>
            </a:pPr>
            <a:r>
              <a:rPr lang="en" sz="1600" dirty="0">
                <a:solidFill>
                  <a:schemeClr val="tx1"/>
                </a:solidFill>
                <a:latin typeface="Palatino Linotype" pitchFamily="18" charset="0"/>
              </a:rPr>
              <a:t>If the </a:t>
            </a:r>
            <a:r>
              <a:rPr lang="en" sz="1600" dirty="0" err="1">
                <a:solidFill>
                  <a:schemeClr val="tx1"/>
                </a:solidFill>
                <a:latin typeface="Palatino Linotype" pitchFamily="18" charset="0"/>
              </a:rPr>
              <a:t>IgG </a:t>
            </a:r>
            <a:r>
              <a:rPr lang="en" sz="1600" dirty="0">
                <a:solidFill>
                  <a:schemeClr val="tx1"/>
                </a:solidFill>
                <a:latin typeface="Palatino Linotype" pitchFamily="18" charset="0"/>
              </a:rPr>
              <a:t>antibody titer before treatment is 300-700, testing should be done after 6 months (sensitivity 91%)</a:t>
            </a:r>
          </a:p>
          <a:p>
            <a:pPr marL="285750" marR="0" indent="-285750" algn="just">
              <a:lnSpc>
                <a:spcPct val="150000"/>
              </a:lnSpc>
              <a:buFont typeface="Arial" pitchFamily="34" charset="0"/>
              <a:buChar char="•"/>
            </a:pPr>
            <a:r>
              <a:rPr lang="en" sz="1600" dirty="0">
                <a:solidFill>
                  <a:schemeClr val="tx1"/>
                </a:solidFill>
                <a:latin typeface="Palatino Linotype" pitchFamily="18" charset="0"/>
              </a:rPr>
              <a:t>Serology is not an acceptable method for monitoring patients if the serum </a:t>
            </a:r>
            <a:r>
              <a:rPr lang="en" sz="1600" dirty="0" err="1">
                <a:solidFill>
                  <a:schemeClr val="tx1"/>
                </a:solidFill>
                <a:latin typeface="Palatino Linotype" pitchFamily="18" charset="0"/>
              </a:rPr>
              <a:t>IgG antibody titer before treatment of the infection is less than 300</a:t>
            </a:r>
          </a:p>
          <a:p>
            <a:pPr marR="0" algn="just">
              <a:lnSpc>
                <a:spcPct val="150000"/>
              </a:lnSpc>
            </a:pPr>
            <a:r>
              <a:rPr lang="en" sz="1600" dirty="0">
                <a:solidFill>
                  <a:schemeClr val="tx1"/>
                </a:solidFill>
                <a:latin typeface="Palatino Linotype" pitchFamily="18" charset="0"/>
              </a:rPr>
              <a:t> </a:t>
            </a:r>
            <a:endParaRPr lang="en-US" sz="1600" dirty="0">
              <a:solidFill>
                <a:schemeClr val="tx1"/>
              </a:solidFill>
              <a:latin typeface="Palatino Linotype" pitchFamily="18" charset="0"/>
            </a:endParaRPr>
          </a:p>
        </p:txBody>
      </p:sp>
    </p:spTree>
    <p:extLst>
      <p:ext uri="{BB962C8B-B14F-4D97-AF65-F5344CB8AC3E}">
        <p14:creationId xmlns="" xmlns:p14="http://schemas.microsoft.com/office/powerpoint/2010/main" val="124023794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304800" y="0"/>
            <a:ext cx="8229600" cy="865188"/>
          </a:xfrm>
        </p:spPr>
        <p:txBody>
          <a:bodyPr>
            <a:normAutofit/>
          </a:bodyPr>
          <a:lstStyle/>
          <a:p>
            <a:pPr algn="ctr"/>
            <a:r>
              <a:rPr lang="en" sz="2800" b="1" dirty="0">
                <a:latin typeface="Palatino Linotype" pitchFamily="18" charset="0"/>
              </a:rPr>
              <a:t>MAASTRICHT 2 ( 2000)</a:t>
            </a:r>
            <a:endParaRPr lang="en-US" sz="2800" dirty="0">
              <a:latin typeface="Palatino Linotype" pitchFamily="18" charset="0"/>
            </a:endParaRPr>
          </a:p>
        </p:txBody>
      </p:sp>
      <p:sp>
        <p:nvSpPr>
          <p:cNvPr id="58371" name="Content Placeholder 2"/>
          <p:cNvSpPr>
            <a:spLocks noGrp="1"/>
          </p:cNvSpPr>
          <p:nvPr>
            <p:ph sz="half" idx="1"/>
          </p:nvPr>
        </p:nvSpPr>
        <p:spPr>
          <a:xfrm>
            <a:off x="0" y="609600"/>
            <a:ext cx="4033838" cy="5516562"/>
          </a:xfrm>
        </p:spPr>
        <p:txBody>
          <a:bodyPr>
            <a:normAutofit/>
          </a:bodyPr>
          <a:lstStyle/>
          <a:p>
            <a:pPr marL="0" indent="0" algn="ctr">
              <a:buNone/>
            </a:pPr>
            <a:r>
              <a:rPr lang="en" sz="2000" b="1" u="sng" dirty="0" err="1">
                <a:solidFill>
                  <a:schemeClr val="tx2"/>
                </a:solidFill>
                <a:latin typeface="Palatino Linotype" pitchFamily="18" charset="0"/>
              </a:rPr>
              <a:t>First</a:t>
            </a:r>
            <a:r>
              <a:rPr lang="en" sz="2000" b="1" u="sng" dirty="0">
                <a:solidFill>
                  <a:schemeClr val="tx2"/>
                </a:solidFill>
                <a:latin typeface="Palatino Linotype" pitchFamily="18" charset="0"/>
              </a:rPr>
              <a:t> </a:t>
            </a:r>
            <a:r>
              <a:rPr lang="en" sz="2000" b="1" u="sng" dirty="0" err="1">
                <a:solidFill>
                  <a:schemeClr val="tx2"/>
                </a:solidFill>
                <a:latin typeface="Palatino Linotype" pitchFamily="18" charset="0"/>
              </a:rPr>
              <a:t>choice, triple</a:t>
            </a:r>
            <a:r>
              <a:rPr lang="en" sz="2000" b="1" u="sng" dirty="0">
                <a:solidFill>
                  <a:schemeClr val="tx2"/>
                </a:solidFill>
                <a:latin typeface="Palatino Linotype" pitchFamily="18" charset="0"/>
              </a:rPr>
              <a:t> </a:t>
            </a:r>
            <a:r>
              <a:rPr lang="en" sz="2000" b="1" u="sng" dirty="0" err="1">
                <a:solidFill>
                  <a:schemeClr val="tx2"/>
                </a:solidFill>
                <a:latin typeface="Palatino Linotype" pitchFamily="18" charset="0"/>
              </a:rPr>
              <a:t>therapy </a:t>
            </a:r>
            <a:r>
              <a:rPr lang="en" sz="2000" b="1" u="sng" dirty="0">
                <a:solidFill>
                  <a:schemeClr val="tx2"/>
                </a:solidFill>
                <a:latin typeface="Palatino Linotype" pitchFamily="18" charset="0"/>
              </a:rPr>
              <a:t>:</a:t>
            </a:r>
          </a:p>
          <a:p>
            <a:pPr>
              <a:buFont typeface="Wingdings 2" pitchFamily="18" charset="2"/>
              <a:buNone/>
            </a:pPr>
            <a:endParaRPr lang="sl-SI" sz="2000" u="sng" dirty="0">
              <a:latin typeface="Palatino Linotype" pitchFamily="18" charset="0"/>
            </a:endParaRPr>
          </a:p>
          <a:p>
            <a:pPr lvl="1">
              <a:buFont typeface="Wingdings" pitchFamily="2" charset="2"/>
              <a:buChar char="Ø"/>
            </a:pPr>
            <a:r>
              <a:rPr lang="en" sz="2000" dirty="0">
                <a:latin typeface="Palatino Linotype" pitchFamily="18" charset="0"/>
              </a:rPr>
              <a:t>IPP </a:t>
            </a:r>
            <a:r>
              <a:rPr lang="en" sz="2000" dirty="0" err="1">
                <a:latin typeface="Palatino Linotype" pitchFamily="18" charset="0"/>
              </a:rPr>
              <a:t>two</a:t>
            </a:r>
            <a:r>
              <a:rPr lang="en" sz="2000" dirty="0">
                <a:latin typeface="Palatino Linotype" pitchFamily="18" charset="0"/>
              </a:rPr>
              <a:t> </a:t>
            </a:r>
            <a:r>
              <a:rPr lang="en" sz="2000" dirty="0" err="1">
                <a:latin typeface="Palatino Linotype" pitchFamily="18" charset="0"/>
              </a:rPr>
              <a:t>times</a:t>
            </a:r>
            <a:r>
              <a:rPr lang="en" sz="2000" dirty="0">
                <a:latin typeface="Palatino Linotype" pitchFamily="18" charset="0"/>
              </a:rPr>
              <a:t> </a:t>
            </a:r>
            <a:r>
              <a:rPr lang="en" sz="2000" dirty="0" err="1">
                <a:latin typeface="Palatino Linotype" pitchFamily="18" charset="0"/>
              </a:rPr>
              <a:t>daily</a:t>
            </a:r>
            <a:endParaRPr lang="sl-SI" sz="2000" dirty="0">
              <a:latin typeface="Palatino Linotype" pitchFamily="18" charset="0"/>
            </a:endParaRPr>
          </a:p>
          <a:p>
            <a:pPr lvl="1">
              <a:buFont typeface="Wingdings" pitchFamily="2" charset="2"/>
              <a:buChar char="Ø"/>
            </a:pPr>
            <a:r>
              <a:rPr lang="en" sz="2000" dirty="0">
                <a:latin typeface="Palatino Linotype" pitchFamily="18" charset="0"/>
              </a:rPr>
              <a:t>Clarithromycin 2x500mg</a:t>
            </a:r>
          </a:p>
          <a:p>
            <a:pPr lvl="1">
              <a:buFont typeface="Wingdings" pitchFamily="2" charset="2"/>
              <a:buChar char="Ø"/>
            </a:pPr>
            <a:r>
              <a:rPr lang="en" sz="2000" dirty="0">
                <a:latin typeface="Palatino Linotype" pitchFamily="18" charset="0"/>
              </a:rPr>
              <a:t>Amoxycillin 2x1000mg</a:t>
            </a:r>
            <a:endParaRPr lang="en-US" sz="2000" dirty="0">
              <a:latin typeface="Palatino Linotype" pitchFamily="18" charset="0"/>
            </a:endParaRPr>
          </a:p>
          <a:p>
            <a:pPr lvl="1">
              <a:buFont typeface="Wingdings" pitchFamily="2" charset="2"/>
              <a:buChar char="Ø"/>
            </a:pPr>
            <a:endParaRPr lang="en-US" sz="2000" dirty="0">
              <a:latin typeface="Palatino Linotype" pitchFamily="18" charset="0"/>
            </a:endParaRPr>
          </a:p>
          <a:p>
            <a:pPr lvl="1">
              <a:buFont typeface="Wingdings" pitchFamily="2" charset="2"/>
              <a:buChar char="Ø"/>
            </a:pPr>
            <a:r>
              <a:rPr lang="en" sz="2000" dirty="0">
                <a:latin typeface="Palatino Linotype" pitchFamily="18" charset="0"/>
              </a:rPr>
              <a:t>IPP </a:t>
            </a:r>
            <a:r>
              <a:rPr lang="en" sz="2000" dirty="0" err="1">
                <a:latin typeface="Palatino Linotype" pitchFamily="18" charset="0"/>
              </a:rPr>
              <a:t>two</a:t>
            </a:r>
            <a:r>
              <a:rPr lang="en" sz="2000" dirty="0">
                <a:latin typeface="Palatino Linotype" pitchFamily="18" charset="0"/>
              </a:rPr>
              <a:t> </a:t>
            </a:r>
            <a:r>
              <a:rPr lang="en" sz="2000" dirty="0" err="1">
                <a:latin typeface="Palatino Linotype" pitchFamily="18" charset="0"/>
              </a:rPr>
              <a:t>times</a:t>
            </a:r>
            <a:r>
              <a:rPr lang="en" sz="2000" dirty="0">
                <a:latin typeface="Palatino Linotype" pitchFamily="18" charset="0"/>
              </a:rPr>
              <a:t> </a:t>
            </a:r>
            <a:r>
              <a:rPr lang="en" sz="2000" dirty="0" err="1">
                <a:latin typeface="Palatino Linotype" pitchFamily="18" charset="0"/>
              </a:rPr>
              <a:t>daily</a:t>
            </a:r>
            <a:endParaRPr lang="en-US" sz="2000" dirty="0">
              <a:latin typeface="Palatino Linotype" pitchFamily="18" charset="0"/>
            </a:endParaRPr>
          </a:p>
          <a:p>
            <a:pPr lvl="1">
              <a:buFont typeface="Wingdings" pitchFamily="2" charset="2"/>
              <a:buChar char="Ø"/>
            </a:pPr>
            <a:r>
              <a:rPr lang="en" sz="2000" dirty="0">
                <a:latin typeface="Palatino Linotype" pitchFamily="18" charset="0"/>
              </a:rPr>
              <a:t>Clarithromycin 2x250mg,</a:t>
            </a:r>
          </a:p>
          <a:p>
            <a:pPr lvl="1">
              <a:buFont typeface="Wingdings" pitchFamily="2" charset="2"/>
              <a:buChar char="Ø"/>
            </a:pPr>
            <a:r>
              <a:rPr lang="en" sz="2000" dirty="0">
                <a:latin typeface="Palatino Linotype" pitchFamily="18" charset="0"/>
              </a:rPr>
              <a:t> </a:t>
            </a:r>
            <a:r>
              <a:rPr lang="en" sz="2000" dirty="0" err="1">
                <a:latin typeface="Palatino Linotype" pitchFamily="18" charset="0"/>
              </a:rPr>
              <a:t>Metronidazole </a:t>
            </a:r>
            <a:r>
              <a:rPr lang="en" sz="2000" dirty="0">
                <a:latin typeface="Palatino Linotype" pitchFamily="18" charset="0"/>
              </a:rPr>
              <a:t>2x500mg</a:t>
            </a:r>
          </a:p>
          <a:p>
            <a:pPr lvl="1">
              <a:buFont typeface="Wingdings" pitchFamily="2" charset="2"/>
              <a:buChar char="Ø"/>
            </a:pPr>
            <a:endParaRPr lang="en-US" sz="2000" dirty="0">
              <a:latin typeface="Palatino Linotype" pitchFamily="18" charset="0"/>
            </a:endParaRPr>
          </a:p>
          <a:p>
            <a:pPr lvl="1" algn="ctr">
              <a:buFont typeface="Wingdings 2" pitchFamily="18" charset="2"/>
              <a:buNone/>
            </a:pPr>
            <a:r>
              <a:rPr lang="en" sz="2000" dirty="0">
                <a:latin typeface="Palatino Linotype" pitchFamily="18" charset="0"/>
              </a:rPr>
              <a:t>7 </a:t>
            </a:r>
            <a:r>
              <a:rPr lang="en" sz="2000" dirty="0" err="1">
                <a:latin typeface="Palatino Linotype" pitchFamily="18" charset="0"/>
              </a:rPr>
              <a:t>days</a:t>
            </a:r>
            <a:endParaRPr lang="sl-SI" sz="2000" dirty="0">
              <a:latin typeface="Palatino Linotype" pitchFamily="18" charset="0"/>
            </a:endParaRPr>
          </a:p>
          <a:p>
            <a:endParaRPr lang="sl-SI" sz="2000" u="sng" dirty="0">
              <a:latin typeface="Palatino Linotype" pitchFamily="18" charset="0"/>
            </a:endParaRPr>
          </a:p>
          <a:p>
            <a:endParaRPr lang="sl-SI" sz="2000" u="sng" dirty="0">
              <a:latin typeface="Palatino Linotype" pitchFamily="18" charset="0"/>
            </a:endParaRPr>
          </a:p>
          <a:p>
            <a:endParaRPr lang="en-US" dirty="0"/>
          </a:p>
        </p:txBody>
      </p:sp>
      <p:sp>
        <p:nvSpPr>
          <p:cNvPr id="58372" name="Content Placeholder 3"/>
          <p:cNvSpPr>
            <a:spLocks noGrp="1"/>
          </p:cNvSpPr>
          <p:nvPr>
            <p:ph sz="half" idx="2"/>
          </p:nvPr>
        </p:nvSpPr>
        <p:spPr>
          <a:xfrm>
            <a:off x="3962400" y="762000"/>
            <a:ext cx="5181600" cy="5013325"/>
          </a:xfrm>
        </p:spPr>
        <p:txBody>
          <a:bodyPr>
            <a:normAutofit/>
          </a:bodyPr>
          <a:lstStyle/>
          <a:p>
            <a:pPr marL="0" indent="0" algn="ctr">
              <a:lnSpc>
                <a:spcPct val="90000"/>
              </a:lnSpc>
              <a:buNone/>
            </a:pPr>
            <a:r>
              <a:rPr lang="en" sz="2000" b="1" u="sng" dirty="0" err="1">
                <a:solidFill>
                  <a:schemeClr val="tx2"/>
                </a:solidFill>
                <a:latin typeface="Palatino Linotype" pitchFamily="18" charset="0"/>
              </a:rPr>
              <a:t>The second</a:t>
            </a:r>
            <a:r>
              <a:rPr lang="en" sz="2000" b="1" u="sng" dirty="0">
                <a:solidFill>
                  <a:schemeClr val="tx2"/>
                </a:solidFill>
                <a:latin typeface="Palatino Linotype" pitchFamily="18" charset="0"/>
              </a:rPr>
              <a:t> </a:t>
            </a:r>
            <a:r>
              <a:rPr lang="en" sz="2000" b="1" u="sng" dirty="0" err="1">
                <a:solidFill>
                  <a:schemeClr val="tx2"/>
                </a:solidFill>
                <a:latin typeface="Palatino Linotype" pitchFamily="18" charset="0"/>
              </a:rPr>
              <a:t>selection, quadruple</a:t>
            </a:r>
            <a:r>
              <a:rPr lang="en" sz="2000" b="1" u="sng" dirty="0">
                <a:solidFill>
                  <a:schemeClr val="tx2"/>
                </a:solidFill>
                <a:latin typeface="Palatino Linotype" pitchFamily="18" charset="0"/>
              </a:rPr>
              <a:t> </a:t>
            </a:r>
            <a:r>
              <a:rPr lang="en" sz="2000" b="1" u="sng" dirty="0" err="1">
                <a:solidFill>
                  <a:schemeClr val="tx2"/>
                </a:solidFill>
                <a:latin typeface="Palatino Linotype" pitchFamily="18" charset="0"/>
              </a:rPr>
              <a:t>therapy </a:t>
            </a:r>
            <a:r>
              <a:rPr lang="en" sz="2000" b="1" u="sng" dirty="0">
                <a:solidFill>
                  <a:schemeClr val="tx2"/>
                </a:solidFill>
                <a:latin typeface="Palatino Linotype" pitchFamily="18" charset="0"/>
              </a:rPr>
              <a:t>:</a:t>
            </a:r>
            <a:endParaRPr lang="sl-SI" sz="2000" b="1" dirty="0">
              <a:latin typeface="Palatino Linotype" pitchFamily="18" charset="0"/>
            </a:endParaRPr>
          </a:p>
          <a:p>
            <a:pPr>
              <a:lnSpc>
                <a:spcPct val="90000"/>
              </a:lnSpc>
              <a:buFont typeface="Wingdings 2" pitchFamily="18" charset="2"/>
              <a:buNone/>
            </a:pPr>
            <a:endParaRPr lang="sl-SI" sz="2400" dirty="0">
              <a:latin typeface="Palatino Linotype" pitchFamily="18" charset="0"/>
            </a:endParaRPr>
          </a:p>
          <a:p>
            <a:pPr lvl="1">
              <a:lnSpc>
                <a:spcPct val="90000"/>
              </a:lnSpc>
              <a:buFont typeface="Wingdings" pitchFamily="2" charset="2"/>
              <a:buChar char="Ø"/>
            </a:pPr>
            <a:r>
              <a:rPr lang="en" sz="2000" dirty="0">
                <a:latin typeface="Palatino Linotype" pitchFamily="18" charset="0"/>
              </a:rPr>
              <a:t>IPP </a:t>
            </a:r>
            <a:r>
              <a:rPr lang="en" sz="2000" dirty="0" err="1">
                <a:latin typeface="Palatino Linotype" pitchFamily="18" charset="0"/>
              </a:rPr>
              <a:t>two</a:t>
            </a:r>
            <a:r>
              <a:rPr lang="en" sz="2000" dirty="0">
                <a:latin typeface="Palatino Linotype" pitchFamily="18" charset="0"/>
              </a:rPr>
              <a:t> </a:t>
            </a:r>
            <a:r>
              <a:rPr lang="en" sz="2000" dirty="0" err="1">
                <a:latin typeface="Palatino Linotype" pitchFamily="18" charset="0"/>
              </a:rPr>
              <a:t>times</a:t>
            </a:r>
            <a:r>
              <a:rPr lang="en" sz="2000" dirty="0">
                <a:latin typeface="Palatino Linotype" pitchFamily="18" charset="0"/>
              </a:rPr>
              <a:t> </a:t>
            </a:r>
            <a:r>
              <a:rPr lang="en" sz="2000" dirty="0" err="1">
                <a:latin typeface="Palatino Linotype" pitchFamily="18" charset="0"/>
              </a:rPr>
              <a:t>daily</a:t>
            </a:r>
            <a:endParaRPr lang="sl-SI" sz="2000" dirty="0">
              <a:latin typeface="Palatino Linotype" pitchFamily="18" charset="0"/>
            </a:endParaRPr>
          </a:p>
          <a:p>
            <a:pPr lvl="1">
              <a:lnSpc>
                <a:spcPct val="90000"/>
              </a:lnSpc>
              <a:buFont typeface="Wingdings" pitchFamily="2" charset="2"/>
              <a:buChar char="Ø"/>
            </a:pPr>
            <a:r>
              <a:rPr lang="en" sz="2000" dirty="0">
                <a:latin typeface="Palatino Linotype" pitchFamily="18" charset="0"/>
              </a:rPr>
              <a:t>Bismuth salicylate or subcitrate 4x120mg</a:t>
            </a:r>
          </a:p>
          <a:p>
            <a:pPr lvl="1">
              <a:lnSpc>
                <a:spcPct val="90000"/>
              </a:lnSpc>
              <a:buFont typeface="Wingdings" pitchFamily="2" charset="2"/>
              <a:buChar char="Ø"/>
            </a:pPr>
            <a:r>
              <a:rPr lang="en" sz="2000" dirty="0">
                <a:latin typeface="Palatino Linotype" pitchFamily="18" charset="0"/>
              </a:rPr>
              <a:t>Metronidazole 3x500mg</a:t>
            </a:r>
          </a:p>
          <a:p>
            <a:pPr lvl="1">
              <a:lnSpc>
                <a:spcPct val="90000"/>
              </a:lnSpc>
              <a:buFont typeface="Wingdings" pitchFamily="2" charset="2"/>
              <a:buChar char="Ø"/>
            </a:pPr>
            <a:r>
              <a:rPr lang="en" sz="2000" dirty="0">
                <a:latin typeface="Palatino Linotype" pitchFamily="18" charset="0"/>
              </a:rPr>
              <a:t>Tetracycline 4x500mg</a:t>
            </a:r>
            <a:endParaRPr lang="en-US" sz="2000" dirty="0">
              <a:latin typeface="Palatino Linotype" pitchFamily="18" charset="0"/>
            </a:endParaRPr>
          </a:p>
          <a:p>
            <a:pPr lvl="1">
              <a:lnSpc>
                <a:spcPct val="90000"/>
              </a:lnSpc>
              <a:buFont typeface="Wingdings" pitchFamily="2" charset="2"/>
              <a:buChar char="Ø"/>
            </a:pPr>
            <a:endParaRPr lang="en-US" sz="2000" dirty="0">
              <a:latin typeface="Palatino Linotype" pitchFamily="18" charset="0"/>
            </a:endParaRPr>
          </a:p>
          <a:p>
            <a:pPr lvl="1" algn="ctr">
              <a:lnSpc>
                <a:spcPct val="90000"/>
              </a:lnSpc>
              <a:buFont typeface="Wingdings 2" pitchFamily="18" charset="2"/>
              <a:buNone/>
            </a:pPr>
            <a:r>
              <a:rPr lang="en" sz="2000" dirty="0">
                <a:latin typeface="Palatino Linotype" pitchFamily="18" charset="0"/>
              </a:rPr>
              <a:t>7 </a:t>
            </a:r>
            <a:r>
              <a:rPr lang="en" sz="2000" dirty="0" err="1">
                <a:latin typeface="Palatino Linotype" pitchFamily="18" charset="0"/>
              </a:rPr>
              <a:t>days</a:t>
            </a:r>
            <a:endParaRPr lang="en-US" sz="2000" dirty="0">
              <a:latin typeface="Palatino Linotype" pitchFamily="18" charset="0"/>
            </a:endParaRPr>
          </a:p>
          <a:p>
            <a:pPr lvl="1">
              <a:lnSpc>
                <a:spcPct val="90000"/>
              </a:lnSpc>
              <a:buFont typeface="Wingdings" pitchFamily="2" charset="2"/>
              <a:buChar char="Ø"/>
            </a:pPr>
            <a:endParaRPr lang="sl-SI" sz="2000" dirty="0">
              <a:latin typeface="Palatino Linotype" pitchFamily="18" charset="0"/>
            </a:endParaRPr>
          </a:p>
          <a:p>
            <a:pPr marL="457200" lvl="1" indent="0">
              <a:lnSpc>
                <a:spcPct val="90000"/>
              </a:lnSpc>
              <a:buNone/>
            </a:pPr>
            <a:r>
              <a:rPr lang="en" sz="2000" u="sng" dirty="0">
                <a:latin typeface="Palatino Linotype" pitchFamily="18" charset="0"/>
              </a:rPr>
              <a:t>If </a:t>
            </a:r>
            <a:r>
              <a:rPr lang="en" sz="2000" u="sng" dirty="0" err="1">
                <a:latin typeface="Palatino Linotype" pitchFamily="18" charset="0"/>
              </a:rPr>
              <a:t>there is none</a:t>
            </a:r>
            <a:r>
              <a:rPr lang="en" sz="2000" u="sng" dirty="0">
                <a:latin typeface="Palatino Linotype" pitchFamily="18" charset="0"/>
              </a:rPr>
              <a:t> </a:t>
            </a:r>
            <a:r>
              <a:rPr lang="en" sz="2000" u="sng" dirty="0" err="1">
                <a:latin typeface="Palatino Linotype" pitchFamily="18" charset="0"/>
              </a:rPr>
              <a:t>bismuth </a:t>
            </a:r>
            <a:r>
              <a:rPr lang="en" sz="2000" u="sng" dirty="0">
                <a:latin typeface="Palatino Linotype" pitchFamily="18" charset="0"/>
              </a:rPr>
              <a:t>, IPP </a:t>
            </a:r>
            <a:r>
              <a:rPr lang="en" sz="2000" u="sng" dirty="0" err="1">
                <a:latin typeface="Palatino Linotype" pitchFamily="18" charset="0"/>
              </a:rPr>
              <a:t>triple</a:t>
            </a:r>
            <a:r>
              <a:rPr lang="en" sz="2000" u="sng" dirty="0">
                <a:latin typeface="Palatino Linotype" pitchFamily="18" charset="0"/>
              </a:rPr>
              <a:t> </a:t>
            </a:r>
            <a:r>
              <a:rPr lang="en" sz="2000" u="sng" dirty="0" err="1">
                <a:latin typeface="Palatino Linotype" pitchFamily="18" charset="0"/>
              </a:rPr>
              <a:t>therapy </a:t>
            </a:r>
            <a:r>
              <a:rPr lang="en" sz="2000" u="sng" dirty="0">
                <a:latin typeface="Palatino Linotype" pitchFamily="18" charset="0"/>
              </a:rPr>
              <a:t>, </a:t>
            </a:r>
            <a:r>
              <a:rPr lang="en" sz="2000" u="sng" dirty="0" err="1">
                <a:latin typeface="Palatino Linotype" pitchFamily="18" charset="0"/>
              </a:rPr>
              <a:t>change</a:t>
            </a:r>
            <a:r>
              <a:rPr lang="en" sz="2000" u="sng" dirty="0">
                <a:latin typeface="Palatino Linotype" pitchFamily="18" charset="0"/>
              </a:rPr>
              <a:t> </a:t>
            </a:r>
            <a:r>
              <a:rPr lang="en" sz="2000" u="sng" dirty="0" err="1">
                <a:latin typeface="Palatino Linotype" pitchFamily="18" charset="0"/>
              </a:rPr>
              <a:t>an antibiotic</a:t>
            </a:r>
            <a:endParaRPr lang="sl-SI" sz="2000" u="sng" dirty="0">
              <a:latin typeface="Palatino Linotype" pitchFamily="18" charset="0"/>
            </a:endParaRPr>
          </a:p>
          <a:p>
            <a:endParaRPr lang="en-US" dirty="0"/>
          </a:p>
        </p:txBody>
      </p:sp>
      <p:sp>
        <p:nvSpPr>
          <p:cNvPr id="2" name="TextBox 1"/>
          <p:cNvSpPr txBox="1"/>
          <p:nvPr/>
        </p:nvSpPr>
        <p:spPr>
          <a:xfrm>
            <a:off x="0" y="5257800"/>
            <a:ext cx="9144000" cy="1600438"/>
          </a:xfrm>
          <a:prstGeom prst="rect">
            <a:avLst/>
          </a:prstGeom>
          <a:noFill/>
        </p:spPr>
        <p:txBody>
          <a:bodyPr wrap="square" rtlCol="0">
            <a:spAutoFit/>
          </a:bodyPr>
          <a:lstStyle/>
          <a:p>
            <a:pPr marL="285750" indent="-285750">
              <a:buFont typeface="Arial" pitchFamily="34" charset="0"/>
              <a:buChar char="•"/>
            </a:pPr>
            <a:r>
              <a:rPr lang="en" sz="1400" dirty="0" err="1">
                <a:latin typeface="Palatino Linotype" pitchFamily="18" charset="0"/>
              </a:rPr>
              <a:t>After</a:t>
            </a:r>
            <a:r>
              <a:rPr lang="en" sz="1400" dirty="0">
                <a:latin typeface="Palatino Linotype" pitchFamily="18" charset="0"/>
              </a:rPr>
              <a:t> </a:t>
            </a:r>
            <a:r>
              <a:rPr lang="en" sz="1400" dirty="0" err="1">
                <a:latin typeface="Palatino Linotype" pitchFamily="18" charset="0"/>
              </a:rPr>
              <a:t>the first</a:t>
            </a:r>
            <a:r>
              <a:rPr lang="en" sz="1400" dirty="0">
                <a:latin typeface="Palatino Linotype" pitchFamily="18" charset="0"/>
              </a:rPr>
              <a:t> </a:t>
            </a:r>
            <a:r>
              <a:rPr lang="en" sz="1400" dirty="0" err="1">
                <a:latin typeface="Palatino Linotype" pitchFamily="18" charset="0"/>
              </a:rPr>
              <a:t>election</a:t>
            </a:r>
            <a:r>
              <a:rPr lang="en" sz="1400" dirty="0">
                <a:latin typeface="Palatino Linotype" pitchFamily="18" charset="0"/>
              </a:rPr>
              <a:t> </a:t>
            </a:r>
            <a:r>
              <a:rPr lang="en" sz="1400" dirty="0" err="1">
                <a:latin typeface="Palatino Linotype" pitchFamily="18" charset="0"/>
              </a:rPr>
              <a:t>therapy </a:t>
            </a:r>
            <a:r>
              <a:rPr lang="en" sz="1400" dirty="0">
                <a:latin typeface="Palatino Linotype" pitchFamily="18" charset="0"/>
              </a:rPr>
              <a:t>, in </a:t>
            </a:r>
            <a:r>
              <a:rPr lang="en" sz="1400" dirty="0" err="1">
                <a:latin typeface="Palatino Linotype" pitchFamily="18" charset="0"/>
              </a:rPr>
              <a:t>case</a:t>
            </a:r>
            <a:r>
              <a:rPr lang="en" sz="1400" dirty="0">
                <a:latin typeface="Palatino Linotype" pitchFamily="18" charset="0"/>
              </a:rPr>
              <a:t> </a:t>
            </a:r>
            <a:r>
              <a:rPr lang="en" sz="1400" dirty="0" err="1">
                <a:latin typeface="Palatino Linotype" pitchFamily="18" charset="0"/>
              </a:rPr>
              <a:t>failure</a:t>
            </a:r>
            <a:r>
              <a:rPr lang="en" sz="1400" dirty="0">
                <a:latin typeface="Palatino Linotype" pitchFamily="18" charset="0"/>
              </a:rPr>
              <a:t> </a:t>
            </a:r>
            <a:r>
              <a:rPr lang="en" sz="1400" dirty="0" err="1">
                <a:latin typeface="Palatino Linotype" pitchFamily="18" charset="0"/>
              </a:rPr>
              <a:t>replacement</a:t>
            </a:r>
            <a:r>
              <a:rPr lang="en" sz="1400" dirty="0">
                <a:latin typeface="Palatino Linotype" pitchFamily="18" charset="0"/>
              </a:rPr>
              <a:t> </a:t>
            </a:r>
            <a:r>
              <a:rPr lang="en" sz="1400" dirty="0" err="1">
                <a:latin typeface="Palatino Linotype" pitchFamily="18" charset="0"/>
              </a:rPr>
              <a:t>Amoxycillin</a:t>
            </a:r>
            <a:r>
              <a:rPr lang="en" sz="1400" dirty="0">
                <a:latin typeface="Palatino Linotype" pitchFamily="18" charset="0"/>
              </a:rPr>
              <a:t> </a:t>
            </a:r>
            <a:r>
              <a:rPr lang="en" sz="1400" dirty="0" err="1">
                <a:latin typeface="Palatino Linotype" pitchFamily="18" charset="0"/>
              </a:rPr>
              <a:t>with</a:t>
            </a:r>
            <a:r>
              <a:rPr lang="en" sz="1400" dirty="0">
                <a:latin typeface="Palatino Linotype" pitchFamily="18" charset="0"/>
              </a:rPr>
              <a:t> </a:t>
            </a:r>
            <a:r>
              <a:rPr lang="en" sz="1400" dirty="0" err="1">
                <a:latin typeface="Palatino Linotype" pitchFamily="18" charset="0"/>
              </a:rPr>
              <a:t>tetracyclines </a:t>
            </a:r>
            <a:r>
              <a:rPr lang="en" sz="1400" dirty="0">
                <a:latin typeface="Palatino Linotype" pitchFamily="18" charset="0"/>
              </a:rPr>
              <a:t>, </a:t>
            </a:r>
            <a:r>
              <a:rPr lang="en" sz="1400" dirty="0" err="1">
                <a:latin typeface="Palatino Linotype" pitchFamily="18" charset="0"/>
              </a:rPr>
              <a:t>or</a:t>
            </a:r>
            <a:r>
              <a:rPr lang="en" sz="1400" dirty="0">
                <a:latin typeface="Palatino Linotype" pitchFamily="18" charset="0"/>
              </a:rPr>
              <a:t> </a:t>
            </a:r>
            <a:r>
              <a:rPr lang="en" sz="1400" dirty="0" err="1">
                <a:latin typeface="Palatino Linotype" pitchFamily="18" charset="0"/>
              </a:rPr>
              <a:t>metronidazole </a:t>
            </a:r>
            <a:r>
              <a:rPr lang="en" sz="1400" dirty="0">
                <a:latin typeface="Palatino Linotype" pitchFamily="18" charset="0"/>
              </a:rPr>
              <a:t>2x500 mg </a:t>
            </a:r>
            <a:r>
              <a:rPr lang="en" sz="1400" dirty="0" err="1">
                <a:latin typeface="Palatino Linotype" pitchFamily="18" charset="0"/>
              </a:rPr>
              <a:t>or</a:t>
            </a:r>
            <a:r>
              <a:rPr lang="en" sz="1400" dirty="0">
                <a:latin typeface="Palatino Linotype" pitchFamily="18" charset="0"/>
              </a:rPr>
              <a:t> </a:t>
            </a:r>
            <a:r>
              <a:rPr lang="en" sz="1400" dirty="0" err="1">
                <a:latin typeface="Palatino Linotype" pitchFamily="18" charset="0"/>
              </a:rPr>
              <a:t>with tinidazole </a:t>
            </a:r>
            <a:r>
              <a:rPr lang="en" sz="1400" dirty="0">
                <a:latin typeface="Palatino Linotype" pitchFamily="18" charset="0"/>
              </a:rPr>
              <a:t>2x500 mg</a:t>
            </a:r>
          </a:p>
          <a:p>
            <a:pPr marL="285750" indent="-285750">
              <a:buFont typeface="Arial" pitchFamily="34" charset="0"/>
              <a:buChar char="•"/>
            </a:pPr>
            <a:r>
              <a:rPr lang="en" sz="1400" dirty="0" err="1">
                <a:latin typeface="Palatino Linotype" pitchFamily="18" charset="0"/>
              </a:rPr>
              <a:t>Failure-quadruple</a:t>
            </a:r>
            <a:r>
              <a:rPr lang="en" sz="1400" dirty="0">
                <a:latin typeface="Palatino Linotype" pitchFamily="18" charset="0"/>
              </a:rPr>
              <a:t> </a:t>
            </a:r>
            <a:r>
              <a:rPr lang="en" sz="1400" dirty="0" err="1">
                <a:latin typeface="Palatino Linotype" pitchFamily="18" charset="0"/>
              </a:rPr>
              <a:t>therapy</a:t>
            </a:r>
            <a:r>
              <a:rPr lang="en" sz="1400" dirty="0">
                <a:latin typeface="Palatino Linotype" pitchFamily="18" charset="0"/>
              </a:rPr>
              <a:t> </a:t>
            </a:r>
            <a:r>
              <a:rPr lang="en" sz="1400" dirty="0" err="1">
                <a:latin typeface="Palatino Linotype" pitchFamily="18" charset="0"/>
              </a:rPr>
              <a:t>along with</a:t>
            </a:r>
            <a:r>
              <a:rPr lang="en" sz="1400" dirty="0">
                <a:latin typeface="Palatino Linotype" pitchFamily="18" charset="0"/>
              </a:rPr>
              <a:t>  </a:t>
            </a:r>
            <a:r>
              <a:rPr lang="en" sz="1400" dirty="0" err="1">
                <a:latin typeface="Palatino Linotype" pitchFamily="18" charset="0"/>
              </a:rPr>
              <a:t>change</a:t>
            </a:r>
            <a:r>
              <a:rPr lang="en" sz="1400" dirty="0">
                <a:latin typeface="Palatino Linotype" pitchFamily="18" charset="0"/>
              </a:rPr>
              <a:t> </a:t>
            </a:r>
            <a:r>
              <a:rPr lang="en" sz="1400" dirty="0" err="1">
                <a:latin typeface="Palatino Linotype" pitchFamily="18" charset="0"/>
              </a:rPr>
              <a:t>antibiotics</a:t>
            </a:r>
            <a:r>
              <a:rPr lang="en" sz="1400" dirty="0">
                <a:latin typeface="Palatino Linotype" pitchFamily="18" charset="0"/>
              </a:rPr>
              <a:t> ( </a:t>
            </a:r>
            <a:r>
              <a:rPr lang="en" sz="1400" dirty="0" err="1">
                <a:latin typeface="Palatino Linotype" pitchFamily="18" charset="0"/>
              </a:rPr>
              <a:t>tetracyclines </a:t>
            </a:r>
            <a:r>
              <a:rPr lang="en" sz="1400" dirty="0">
                <a:latin typeface="Palatino Linotype" pitchFamily="18" charset="0"/>
              </a:rPr>
              <a:t>and </a:t>
            </a:r>
            <a:r>
              <a:rPr lang="en" sz="1400" dirty="0" err="1">
                <a:latin typeface="Palatino Linotype" pitchFamily="18" charset="0"/>
              </a:rPr>
              <a:t>azithromycin </a:t>
            </a:r>
            <a:r>
              <a:rPr lang="en" sz="1400" dirty="0">
                <a:latin typeface="Palatino Linotype" pitchFamily="18" charset="0"/>
              </a:rPr>
              <a:t>)</a:t>
            </a:r>
          </a:p>
          <a:p>
            <a:pPr marL="285750" indent="-285750">
              <a:buFont typeface="Arial" pitchFamily="34" charset="0"/>
              <a:buChar char="•"/>
            </a:pPr>
            <a:r>
              <a:rPr lang="en" sz="1400" dirty="0" err="1">
                <a:latin typeface="Palatino Linotype" pitchFamily="18" charset="0"/>
              </a:rPr>
              <a:t>Azithromycin</a:t>
            </a:r>
            <a:r>
              <a:rPr lang="en" sz="1400" dirty="0">
                <a:latin typeface="Palatino Linotype" pitchFamily="18" charset="0"/>
              </a:rPr>
              <a:t> </a:t>
            </a:r>
            <a:r>
              <a:rPr lang="en" sz="1400" dirty="0" err="1">
                <a:latin typeface="Palatino Linotype" pitchFamily="18" charset="0"/>
              </a:rPr>
              <a:t>like</a:t>
            </a:r>
            <a:r>
              <a:rPr lang="en" sz="1400" dirty="0">
                <a:latin typeface="Palatino Linotype" pitchFamily="18" charset="0"/>
              </a:rPr>
              <a:t> </a:t>
            </a:r>
            <a:r>
              <a:rPr lang="en" sz="1400" dirty="0" err="1">
                <a:latin typeface="Palatino Linotype" pitchFamily="18" charset="0"/>
              </a:rPr>
              <a:t>macrolides</a:t>
            </a:r>
            <a:r>
              <a:rPr lang="en" sz="1400" dirty="0">
                <a:latin typeface="Palatino Linotype" pitchFamily="18" charset="0"/>
              </a:rPr>
              <a:t> </a:t>
            </a:r>
            <a:r>
              <a:rPr lang="en" sz="1400" dirty="0" err="1">
                <a:latin typeface="Palatino Linotype" pitchFamily="18" charset="0"/>
              </a:rPr>
              <a:t>antibiotic </a:t>
            </a:r>
            <a:r>
              <a:rPr lang="en" sz="1400" dirty="0">
                <a:latin typeface="Palatino Linotype" pitchFamily="18" charset="0"/>
              </a:rPr>
              <a:t>, </a:t>
            </a:r>
            <a:r>
              <a:rPr lang="en" sz="1400" dirty="0" err="1">
                <a:latin typeface="Palatino Linotype" pitchFamily="18" charset="0"/>
              </a:rPr>
              <a:t>stable </a:t>
            </a:r>
            <a:r>
              <a:rPr lang="en" sz="1400" dirty="0">
                <a:latin typeface="Palatino Linotype" pitchFamily="18" charset="0"/>
              </a:rPr>
              <a:t>in </a:t>
            </a:r>
            <a:r>
              <a:rPr lang="en" sz="1400" dirty="0" err="1">
                <a:latin typeface="Palatino Linotype" pitchFamily="18" charset="0"/>
              </a:rPr>
              <a:t>acid</a:t>
            </a:r>
            <a:r>
              <a:rPr lang="en" sz="1400" dirty="0">
                <a:latin typeface="Palatino Linotype" pitchFamily="18" charset="0"/>
              </a:rPr>
              <a:t> </a:t>
            </a:r>
            <a:r>
              <a:rPr lang="en" sz="1400" dirty="0" err="1">
                <a:latin typeface="Palatino Linotype" pitchFamily="18" charset="0"/>
              </a:rPr>
              <a:t>in the middle, in</a:t>
            </a:r>
            <a:r>
              <a:rPr lang="en" sz="1400" dirty="0">
                <a:latin typeface="Palatino Linotype" pitchFamily="18" charset="0"/>
              </a:rPr>
              <a:t> </a:t>
            </a:r>
            <a:r>
              <a:rPr lang="en" sz="1400" dirty="0" err="1">
                <a:latin typeface="Palatino Linotype" pitchFamily="18" charset="0"/>
              </a:rPr>
              <a:t>combination</a:t>
            </a:r>
            <a:r>
              <a:rPr lang="en" sz="1400" dirty="0">
                <a:latin typeface="Palatino Linotype" pitchFamily="18" charset="0"/>
              </a:rPr>
              <a:t> </a:t>
            </a:r>
            <a:r>
              <a:rPr lang="en" sz="1400" dirty="0" err="1">
                <a:latin typeface="Palatino Linotype" pitchFamily="18" charset="0"/>
              </a:rPr>
              <a:t>with</a:t>
            </a:r>
            <a:r>
              <a:rPr lang="en" sz="1400" dirty="0">
                <a:latin typeface="Palatino Linotype" pitchFamily="18" charset="0"/>
              </a:rPr>
              <a:t> IPP , </a:t>
            </a:r>
            <a:r>
              <a:rPr lang="en" sz="1400" dirty="0" err="1">
                <a:latin typeface="Palatino Linotype" pitchFamily="18" charset="0"/>
              </a:rPr>
              <a:t>metronidazole </a:t>
            </a:r>
            <a:r>
              <a:rPr lang="en" sz="1400" dirty="0">
                <a:latin typeface="Palatino Linotype" pitchFamily="18" charset="0"/>
              </a:rPr>
              <a:t>, </a:t>
            </a:r>
            <a:r>
              <a:rPr lang="en" sz="1400" dirty="0" err="1">
                <a:latin typeface="Palatino Linotype" pitchFamily="18" charset="0"/>
              </a:rPr>
              <a:t>amoxicillin </a:t>
            </a:r>
            <a:r>
              <a:rPr lang="en" sz="1400" dirty="0">
                <a:latin typeface="Palatino Linotype" pitchFamily="18" charset="0"/>
              </a:rPr>
              <a:t>about m- </a:t>
            </a:r>
            <a:r>
              <a:rPr lang="en" sz="1400" dirty="0" err="1">
                <a:latin typeface="Palatino Linotype" pitchFamily="18" charset="0"/>
              </a:rPr>
              <a:t>efficiency</a:t>
            </a:r>
            <a:r>
              <a:rPr lang="en" sz="1400" dirty="0">
                <a:latin typeface="Palatino Linotype" pitchFamily="18" charset="0"/>
              </a:rPr>
              <a:t> </a:t>
            </a:r>
            <a:r>
              <a:rPr lang="en" sz="1400" dirty="0" err="1">
                <a:latin typeface="Palatino Linotype" pitchFamily="18" charset="0"/>
              </a:rPr>
              <a:t>over </a:t>
            </a:r>
            <a:r>
              <a:rPr lang="en" sz="1400" dirty="0">
                <a:latin typeface="Palatino Linotype" pitchFamily="18" charset="0"/>
              </a:rPr>
              <a:t>90%</a:t>
            </a:r>
          </a:p>
          <a:p>
            <a:pPr marL="285750" indent="-285750">
              <a:buFont typeface="Arial" pitchFamily="34" charset="0"/>
              <a:buChar char="•"/>
            </a:pPr>
            <a:r>
              <a:rPr lang="en" sz="1400" dirty="0" err="1">
                <a:latin typeface="Palatino Linotype" pitchFamily="18" charset="0"/>
              </a:rPr>
              <a:t>Length</a:t>
            </a:r>
            <a:r>
              <a:rPr lang="en" sz="1400" dirty="0">
                <a:latin typeface="Palatino Linotype" pitchFamily="18" charset="0"/>
              </a:rPr>
              <a:t> </a:t>
            </a:r>
            <a:r>
              <a:rPr lang="en" sz="1400" dirty="0" err="1">
                <a:latin typeface="Palatino Linotype" pitchFamily="18" charset="0"/>
              </a:rPr>
              <a:t>duration</a:t>
            </a:r>
            <a:r>
              <a:rPr lang="en" sz="1400" dirty="0">
                <a:latin typeface="Palatino Linotype" pitchFamily="18" charset="0"/>
              </a:rPr>
              <a:t> </a:t>
            </a:r>
            <a:r>
              <a:rPr lang="en" sz="1400" dirty="0" err="1">
                <a:latin typeface="Palatino Linotype" pitchFamily="18" charset="0"/>
              </a:rPr>
              <a:t>therapy for </a:t>
            </a:r>
            <a:r>
              <a:rPr lang="en" sz="1400" dirty="0">
                <a:latin typeface="Palatino Linotype" pitchFamily="18" charset="0"/>
              </a:rPr>
              <a:t>7 </a:t>
            </a:r>
            <a:r>
              <a:rPr lang="en" sz="1400" dirty="0" err="1">
                <a:latin typeface="Palatino Linotype" pitchFamily="18" charset="0"/>
              </a:rPr>
              <a:t>days</a:t>
            </a:r>
            <a:endParaRPr lang="en-US" sz="1400" dirty="0">
              <a:latin typeface="Palatino Linotype" pitchFamily="18" charset="0"/>
            </a:endParaRPr>
          </a:p>
          <a:p>
            <a:pPr marL="285750" indent="-285750">
              <a:buFont typeface="Arial" pitchFamily="34" charset="0"/>
              <a:buChar char="•"/>
            </a:pPr>
            <a:r>
              <a:rPr lang="en" sz="1400" dirty="0" err="1">
                <a:latin typeface="Palatino Linotype" pitchFamily="18" charset="0"/>
              </a:rPr>
              <a:t>American</a:t>
            </a:r>
            <a:r>
              <a:rPr lang="en" sz="1400" dirty="0">
                <a:latin typeface="Palatino Linotype" pitchFamily="18" charset="0"/>
              </a:rPr>
              <a:t> </a:t>
            </a:r>
            <a:r>
              <a:rPr lang="en" sz="1400" dirty="0" err="1">
                <a:latin typeface="Palatino Linotype" pitchFamily="18" charset="0"/>
              </a:rPr>
              <a:t>recommendations </a:t>
            </a:r>
            <a:r>
              <a:rPr lang="en" sz="1400" dirty="0">
                <a:latin typeface="Palatino Linotype" pitchFamily="18" charset="0"/>
              </a:rPr>
              <a:t>2 </a:t>
            </a:r>
            <a:r>
              <a:rPr lang="en" sz="1400" dirty="0" err="1">
                <a:latin typeface="Palatino Linotype" pitchFamily="18" charset="0"/>
              </a:rPr>
              <a:t>weeks</a:t>
            </a:r>
            <a:endParaRPr lang="en-US" sz="1400" dirty="0">
              <a:latin typeface="Palatino Linotype" pitchFamily="18" charset="0"/>
            </a:endParaRPr>
          </a:p>
        </p:txBody>
      </p:sp>
    </p:spTree>
    <p:extLst>
      <p:ext uri="{BB962C8B-B14F-4D97-AF65-F5344CB8AC3E}">
        <p14:creationId xmlns="" xmlns:p14="http://schemas.microsoft.com/office/powerpoint/2010/main" val="197085580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137"/>
            <a:ext cx="8534400" cy="509736"/>
          </a:xfrm>
          <a:ln>
            <a:miter lim="800000"/>
            <a:headEnd/>
            <a:tailEnd/>
          </a:ln>
          <a:extLst/>
        </p:spPr>
        <p:txBody>
          <a:bodyPr>
            <a:normAutofit fontScale="90000"/>
          </a:bodyPr>
          <a:lstStyle/>
          <a:p>
            <a:pPr algn="ctr">
              <a:defRPr/>
            </a:pPr>
            <a:r>
              <a:rPr lang="en" sz="3200" b="1" dirty="0">
                <a:ln w="12700">
                  <a:solidFill>
                    <a:schemeClr val="tx2">
                      <a:satMod val="155000"/>
                    </a:schemeClr>
                  </a:solidFill>
                  <a:prstDash val="solid"/>
                </a:ln>
                <a:latin typeface="Palatino Linotype" pitchFamily="18" charset="0"/>
              </a:rPr>
              <a:t>Sequential therapy</a:t>
            </a:r>
            <a:endParaRPr lang="en-US" sz="3200" b="1" dirty="0">
              <a:ln w="12700">
                <a:solidFill>
                  <a:schemeClr val="tx2">
                    <a:satMod val="155000"/>
                  </a:schemeClr>
                </a:solidFill>
                <a:prstDash val="solid"/>
              </a:ln>
              <a:latin typeface="Palatino Linotype" pitchFamily="18" charset="0"/>
            </a:endParaRPr>
          </a:p>
        </p:txBody>
      </p:sp>
      <p:sp>
        <p:nvSpPr>
          <p:cNvPr id="62467" name="Content Placeholder 2"/>
          <p:cNvSpPr>
            <a:spLocks noGrp="1"/>
          </p:cNvSpPr>
          <p:nvPr>
            <p:ph idx="1"/>
          </p:nvPr>
        </p:nvSpPr>
        <p:spPr>
          <a:xfrm>
            <a:off x="152400" y="533400"/>
            <a:ext cx="8893175" cy="4392613"/>
          </a:xfrm>
        </p:spPr>
        <p:txBody>
          <a:bodyPr>
            <a:normAutofit/>
          </a:bodyPr>
          <a:lstStyle/>
          <a:p>
            <a:pPr algn="ctr">
              <a:lnSpc>
                <a:spcPct val="150000"/>
              </a:lnSpc>
              <a:buFont typeface="Wingdings 2" pitchFamily="18" charset="2"/>
              <a:buNone/>
            </a:pPr>
            <a:r>
              <a:rPr lang="en" sz="2000" b="1" u="sng" dirty="0" err="1">
                <a:latin typeface="Palatino Linotype" pitchFamily="18" charset="0"/>
              </a:rPr>
              <a:t>Ten days</a:t>
            </a:r>
            <a:r>
              <a:rPr lang="en" sz="2000" b="1" u="sng" dirty="0">
                <a:latin typeface="Palatino Linotype" pitchFamily="18" charset="0"/>
              </a:rPr>
              <a:t> </a:t>
            </a:r>
            <a:r>
              <a:rPr lang="en" sz="2000" b="1" u="sng" dirty="0" err="1">
                <a:latin typeface="Palatino Linotype" pitchFamily="18" charset="0"/>
              </a:rPr>
              <a:t>sequential</a:t>
            </a:r>
            <a:r>
              <a:rPr lang="en" sz="2000" b="1" u="sng" dirty="0">
                <a:latin typeface="Palatino Linotype" pitchFamily="18" charset="0"/>
              </a:rPr>
              <a:t> </a:t>
            </a:r>
            <a:r>
              <a:rPr lang="en" sz="2000" b="1" u="sng" dirty="0" err="1">
                <a:latin typeface="Palatino Linotype" pitchFamily="18" charset="0"/>
              </a:rPr>
              <a:t>therapy </a:t>
            </a:r>
            <a:r>
              <a:rPr lang="en" sz="2000" b="1" u="sng" dirty="0">
                <a:latin typeface="Palatino Linotype" pitchFamily="18" charset="0"/>
              </a:rPr>
              <a:t>:</a:t>
            </a:r>
          </a:p>
          <a:p>
            <a:pPr algn="ctr">
              <a:lnSpc>
                <a:spcPct val="150000"/>
              </a:lnSpc>
              <a:buFont typeface="Wingdings 2" pitchFamily="18" charset="2"/>
              <a:buNone/>
            </a:pPr>
            <a:endParaRPr lang="en-US" sz="2000" u="sng" dirty="0">
              <a:latin typeface="Palatino Linotype" pitchFamily="18" charset="0"/>
            </a:endParaRPr>
          </a:p>
          <a:p>
            <a:pPr>
              <a:lnSpc>
                <a:spcPct val="150000"/>
              </a:lnSpc>
            </a:pPr>
            <a:r>
              <a:rPr lang="en" sz="1800" dirty="0">
                <a:latin typeface="Palatino Linotype" pitchFamily="18" charset="0"/>
              </a:rPr>
              <a:t>IPP </a:t>
            </a:r>
            <a:r>
              <a:rPr lang="en" sz="1800" dirty="0" err="1">
                <a:latin typeface="Palatino Linotype" pitchFamily="18" charset="0"/>
              </a:rPr>
              <a:t>two</a:t>
            </a:r>
            <a:r>
              <a:rPr lang="en" sz="1800" dirty="0">
                <a:latin typeface="Palatino Linotype" pitchFamily="18" charset="0"/>
              </a:rPr>
              <a:t> </a:t>
            </a:r>
            <a:r>
              <a:rPr lang="en" sz="1800" dirty="0" err="1">
                <a:latin typeface="Palatino Linotype" pitchFamily="18" charset="0"/>
              </a:rPr>
              <a:t>times</a:t>
            </a:r>
            <a:r>
              <a:rPr lang="en" sz="1800" dirty="0">
                <a:latin typeface="Palatino Linotype" pitchFamily="18" charset="0"/>
              </a:rPr>
              <a:t> </a:t>
            </a:r>
            <a:r>
              <a:rPr lang="en" sz="1800" dirty="0" err="1">
                <a:latin typeface="Palatino Linotype" pitchFamily="18" charset="0"/>
              </a:rPr>
              <a:t>daily+Amoxycillin </a:t>
            </a:r>
            <a:r>
              <a:rPr lang="en" sz="1800" dirty="0">
                <a:latin typeface="Palatino Linotype" pitchFamily="18" charset="0"/>
              </a:rPr>
              <a:t>2x500 mg for 5 </a:t>
            </a:r>
            <a:r>
              <a:rPr lang="en" sz="1800" dirty="0" err="1">
                <a:latin typeface="Palatino Linotype" pitchFamily="18" charset="0"/>
              </a:rPr>
              <a:t>days </a:t>
            </a:r>
            <a:r>
              <a:rPr lang="en" sz="1800" dirty="0">
                <a:latin typeface="Palatino Linotype" pitchFamily="18" charset="0"/>
              </a:rPr>
              <a:t>, </a:t>
            </a:r>
            <a:r>
              <a:rPr lang="en" sz="1800" dirty="0" err="1">
                <a:latin typeface="Palatino Linotype" pitchFamily="18" charset="0"/>
              </a:rPr>
              <a:t>after</a:t>
            </a:r>
            <a:r>
              <a:rPr lang="en" sz="1800" dirty="0">
                <a:latin typeface="Palatino Linotype" pitchFamily="18" charset="0"/>
              </a:rPr>
              <a:t> </a:t>
            </a:r>
            <a:r>
              <a:rPr lang="en" sz="1800" dirty="0" err="1">
                <a:latin typeface="Palatino Linotype" pitchFamily="18" charset="0"/>
              </a:rPr>
              <a:t>what</a:t>
            </a:r>
            <a:endParaRPr lang="en-US" sz="1800" dirty="0">
              <a:latin typeface="Palatino Linotype" pitchFamily="18" charset="0"/>
            </a:endParaRPr>
          </a:p>
          <a:p>
            <a:pPr>
              <a:lnSpc>
                <a:spcPct val="150000"/>
              </a:lnSpc>
            </a:pPr>
            <a:r>
              <a:rPr lang="en" sz="1800" dirty="0">
                <a:latin typeface="Palatino Linotype" pitchFamily="18" charset="0"/>
              </a:rPr>
              <a:t>IPP </a:t>
            </a:r>
            <a:r>
              <a:rPr lang="en" sz="1800" dirty="0" err="1">
                <a:latin typeface="Palatino Linotype" pitchFamily="18" charset="0"/>
              </a:rPr>
              <a:t>two</a:t>
            </a:r>
            <a:r>
              <a:rPr lang="en" sz="1800" dirty="0">
                <a:latin typeface="Palatino Linotype" pitchFamily="18" charset="0"/>
              </a:rPr>
              <a:t> </a:t>
            </a:r>
            <a:r>
              <a:rPr lang="en" sz="1800" dirty="0" err="1">
                <a:latin typeface="Palatino Linotype" pitchFamily="18" charset="0"/>
              </a:rPr>
              <a:t>times</a:t>
            </a:r>
            <a:r>
              <a:rPr lang="en" sz="1800" dirty="0">
                <a:latin typeface="Palatino Linotype" pitchFamily="18" charset="0"/>
              </a:rPr>
              <a:t> </a:t>
            </a:r>
            <a:r>
              <a:rPr lang="en" sz="1800" dirty="0" err="1">
                <a:latin typeface="Palatino Linotype" pitchFamily="18" charset="0"/>
              </a:rPr>
              <a:t>daily + Clarithromycin </a:t>
            </a:r>
            <a:r>
              <a:rPr lang="en" sz="1800" dirty="0">
                <a:latin typeface="Palatino Linotype" pitchFamily="18" charset="0"/>
              </a:rPr>
              <a:t>2x500 mg + </a:t>
            </a:r>
            <a:r>
              <a:rPr lang="en" sz="1800" dirty="0" err="1">
                <a:latin typeface="Palatino Linotype" pitchFamily="18" charset="0"/>
              </a:rPr>
              <a:t>Tinidazole </a:t>
            </a:r>
            <a:r>
              <a:rPr lang="en" sz="1800" dirty="0">
                <a:latin typeface="Palatino Linotype" pitchFamily="18" charset="0"/>
              </a:rPr>
              <a:t>2x500 mg 5 </a:t>
            </a:r>
            <a:r>
              <a:rPr lang="en" sz="1800" dirty="0" err="1">
                <a:latin typeface="Palatino Linotype" pitchFamily="18" charset="0"/>
              </a:rPr>
              <a:t>days</a:t>
            </a:r>
            <a:endParaRPr lang="en-US" sz="1800" dirty="0">
              <a:latin typeface="Palatino Linotype" pitchFamily="18" charset="0"/>
            </a:endParaRPr>
          </a:p>
          <a:p>
            <a:pPr marL="0" indent="0">
              <a:lnSpc>
                <a:spcPct val="150000"/>
              </a:lnSpc>
              <a:buNone/>
            </a:pPr>
            <a:r>
              <a:rPr lang="en" sz="1800" dirty="0" err="1">
                <a:latin typeface="Palatino Linotype" pitchFamily="18" charset="0"/>
              </a:rPr>
              <a:t>Success</a:t>
            </a:r>
            <a:r>
              <a:rPr lang="en" sz="1800" dirty="0">
                <a:latin typeface="Palatino Linotype" pitchFamily="18" charset="0"/>
              </a:rPr>
              <a:t> </a:t>
            </a:r>
            <a:r>
              <a:rPr lang="en" sz="1800" dirty="0" err="1">
                <a:latin typeface="Palatino Linotype" pitchFamily="18" charset="0"/>
              </a:rPr>
              <a:t>sequential</a:t>
            </a:r>
            <a:r>
              <a:rPr lang="en" sz="1800" dirty="0">
                <a:latin typeface="Palatino Linotype" pitchFamily="18" charset="0"/>
              </a:rPr>
              <a:t> </a:t>
            </a:r>
            <a:r>
              <a:rPr lang="en" sz="1800" dirty="0" err="1">
                <a:latin typeface="Palatino Linotype" pitchFamily="18" charset="0"/>
              </a:rPr>
              <a:t>therapy </a:t>
            </a:r>
            <a:r>
              <a:rPr lang="en" sz="1800" dirty="0">
                <a:latin typeface="Palatino Linotype" pitchFamily="18" charset="0"/>
              </a:rPr>
              <a:t>82% in </a:t>
            </a:r>
            <a:r>
              <a:rPr lang="en" sz="1800" dirty="0" err="1">
                <a:latin typeface="Palatino Linotype" pitchFamily="18" charset="0"/>
              </a:rPr>
              <a:t>comparison </a:t>
            </a:r>
            <a:r>
              <a:rPr lang="en" sz="1800" dirty="0">
                <a:latin typeface="Palatino Linotype" pitchFamily="18" charset="0"/>
              </a:rPr>
              <a:t>and 33.3% </a:t>
            </a:r>
            <a:r>
              <a:rPr lang="en" sz="1800" dirty="0" err="1">
                <a:latin typeface="Palatino Linotype" pitchFamily="18" charset="0"/>
              </a:rPr>
              <a:t>of success</a:t>
            </a:r>
            <a:r>
              <a:rPr lang="en" sz="1800" dirty="0">
                <a:latin typeface="Palatino Linotype" pitchFamily="18" charset="0"/>
              </a:rPr>
              <a:t> </a:t>
            </a:r>
            <a:r>
              <a:rPr lang="en" sz="1800" dirty="0" err="1">
                <a:latin typeface="Palatino Linotype" pitchFamily="18" charset="0"/>
              </a:rPr>
              <a:t>standard</a:t>
            </a:r>
            <a:r>
              <a:rPr lang="en" sz="1800" dirty="0">
                <a:latin typeface="Palatino Linotype" pitchFamily="18" charset="0"/>
              </a:rPr>
              <a:t> </a:t>
            </a:r>
            <a:r>
              <a:rPr lang="en" sz="1800" dirty="0" err="1">
                <a:latin typeface="Palatino Linotype" pitchFamily="18" charset="0"/>
              </a:rPr>
              <a:t>triple</a:t>
            </a:r>
            <a:r>
              <a:rPr lang="en" sz="1800" dirty="0">
                <a:latin typeface="Palatino Linotype" pitchFamily="18" charset="0"/>
              </a:rPr>
              <a:t> </a:t>
            </a:r>
            <a:r>
              <a:rPr lang="en" sz="1800" dirty="0" err="1">
                <a:latin typeface="Palatino Linotype" pitchFamily="18" charset="0"/>
              </a:rPr>
              <a:t>protocol</a:t>
            </a:r>
            <a:endParaRPr lang="en-US" sz="1800" dirty="0">
              <a:latin typeface="Palatino Linotype" pitchFamily="18" charset="0"/>
            </a:endParaRPr>
          </a:p>
        </p:txBody>
      </p:sp>
      <p:sp>
        <p:nvSpPr>
          <p:cNvPr id="3" name="TextBox 2"/>
          <p:cNvSpPr txBox="1"/>
          <p:nvPr/>
        </p:nvSpPr>
        <p:spPr>
          <a:xfrm>
            <a:off x="0" y="3733800"/>
            <a:ext cx="8686800" cy="3000821"/>
          </a:xfrm>
          <a:prstGeom prst="rect">
            <a:avLst/>
          </a:prstGeom>
          <a:noFill/>
        </p:spPr>
        <p:txBody>
          <a:bodyPr wrap="square" rtlCol="0">
            <a:spAutoFit/>
          </a:bodyPr>
          <a:lstStyle/>
          <a:p>
            <a:pPr marL="285750" indent="-285750">
              <a:lnSpc>
                <a:spcPct val="150000"/>
              </a:lnSpc>
              <a:buFont typeface="Wingdings" pitchFamily="2" charset="2"/>
              <a:buChar char="ü"/>
              <a:defRPr/>
            </a:pPr>
            <a:r>
              <a:rPr lang="en" dirty="0">
                <a:latin typeface="Palatino Linotype" pitchFamily="18" charset="0"/>
              </a:rPr>
              <a:t>If the combination of the long choice, the third choice , does not work either, case by case:</a:t>
            </a:r>
            <a:endParaRPr lang="en-US" dirty="0">
              <a:latin typeface="Palatino Linotype" pitchFamily="18" charset="0"/>
            </a:endParaRPr>
          </a:p>
          <a:p>
            <a:pPr>
              <a:lnSpc>
                <a:spcPct val="150000"/>
              </a:lnSpc>
              <a:defRPr/>
            </a:pPr>
            <a:endParaRPr lang="sl-SI" dirty="0">
              <a:latin typeface="Palatino Linotype" pitchFamily="18" charset="0"/>
            </a:endParaRPr>
          </a:p>
          <a:p>
            <a:pPr marL="742950" lvl="1" indent="-285750">
              <a:lnSpc>
                <a:spcPct val="150000"/>
              </a:lnSpc>
              <a:buFont typeface="Arial" pitchFamily="34" charset="0"/>
              <a:buChar char="•"/>
              <a:defRPr/>
            </a:pPr>
            <a:r>
              <a:rPr lang="en" u="sng" dirty="0">
                <a:latin typeface="Palatino Linotype" pitchFamily="18" charset="0"/>
              </a:rPr>
              <a:t>CULTIVATION</a:t>
            </a:r>
          </a:p>
          <a:p>
            <a:pPr marL="742950" lvl="1" indent="-285750">
              <a:lnSpc>
                <a:spcPct val="150000"/>
              </a:lnSpc>
              <a:buFont typeface="Arial" pitchFamily="34" charset="0"/>
              <a:buChar char="•"/>
              <a:defRPr/>
            </a:pPr>
            <a:r>
              <a:rPr lang="en" u="sng" dirty="0">
                <a:latin typeface="Palatino Linotype" pitchFamily="18" charset="0"/>
              </a:rPr>
              <a:t>ANTIBIOGRAM</a:t>
            </a:r>
          </a:p>
          <a:p>
            <a:pPr marL="742950" lvl="1" indent="-285750">
              <a:lnSpc>
                <a:spcPct val="150000"/>
              </a:lnSpc>
              <a:buFont typeface="Arial" pitchFamily="34" charset="0"/>
              <a:buChar char="•"/>
              <a:defRPr/>
            </a:pPr>
            <a:r>
              <a:rPr lang="en" u="sng" dirty="0">
                <a:latin typeface="Palatino Linotype" pitchFamily="18" charset="0"/>
              </a:rPr>
              <a:t>LONGER ADMINISTRATION OF MEDICINES</a:t>
            </a:r>
          </a:p>
          <a:p>
            <a:pPr marL="742950" lvl="1" indent="-285750">
              <a:lnSpc>
                <a:spcPct val="150000"/>
              </a:lnSpc>
              <a:buFont typeface="Arial" pitchFamily="34" charset="0"/>
              <a:buChar char="•"/>
              <a:defRPr/>
            </a:pPr>
            <a:r>
              <a:rPr lang="en" u="sng" dirty="0">
                <a:latin typeface="Palatino Linotype" pitchFamily="18" charset="0"/>
              </a:rPr>
              <a:t>Rifabutin, Azithromycin , H </a:t>
            </a:r>
            <a:r>
              <a:rPr lang="en" u="sng" dirty="0" err="1">
                <a:latin typeface="Palatino Linotype" pitchFamily="18" charset="0"/>
              </a:rPr>
              <a:t>inolones</a:t>
            </a:r>
            <a:endParaRPr lang="x-none" dirty="0"/>
          </a:p>
        </p:txBody>
      </p:sp>
    </p:spTree>
    <p:extLst>
      <p:ext uri="{BB962C8B-B14F-4D97-AF65-F5344CB8AC3E}">
        <p14:creationId xmlns="" xmlns:p14="http://schemas.microsoft.com/office/powerpoint/2010/main" val="144246039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 b="1" dirty="0">
                <a:latin typeface="Palatino Linotype" pitchFamily="18" charset="0"/>
              </a:rPr>
              <a:t>HYPERSECRETORY CONDITIONS </a:t>
            </a:r>
            <a:r>
              <a:rPr lang="x-none" b="1" dirty="0">
                <a:latin typeface="Palatino Linotype" pitchFamily="18" charset="0"/>
              </a:rPr>
              <a:t/>
            </a:r>
            <a:br>
              <a:rPr lang="x-none" b="1" dirty="0">
                <a:latin typeface="Palatino Linotype" pitchFamily="18" charset="0"/>
              </a:rPr>
            </a:br>
            <a:r>
              <a:rPr lang="en" b="1" dirty="0">
                <a:latin typeface="Palatino Linotype" pitchFamily="18" charset="0"/>
              </a:rPr>
              <a:t>GASTRIN</a:t>
            </a:r>
          </a:p>
        </p:txBody>
      </p:sp>
      <p:pic>
        <p:nvPicPr>
          <p:cNvPr id="4" name="Picture 3"/>
          <p:cNvPicPr>
            <a:picLocks noChangeAspect="1" noChangeArrowheads="1"/>
          </p:cNvPicPr>
          <p:nvPr/>
        </p:nvPicPr>
        <p:blipFill>
          <a:blip r:embed="rId2" cstate="print"/>
          <a:srcRect/>
          <a:stretch>
            <a:fillRect/>
          </a:stretch>
        </p:blipFill>
        <p:spPr bwMode="auto">
          <a:xfrm>
            <a:off x="1282700" y="762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3650634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9144000" cy="1470025"/>
          </a:xfrm>
        </p:spPr>
        <p:txBody>
          <a:bodyPr>
            <a:normAutofit fontScale="90000"/>
          </a:bodyPr>
          <a:lstStyle/>
          <a:p>
            <a:pPr>
              <a:lnSpc>
                <a:spcPct val="150000"/>
              </a:lnSpc>
            </a:pPr>
            <a:r>
              <a:rPr lang="en" sz="4000" b="1" dirty="0" smtClean="0">
                <a:latin typeface="Palatino Linotype" pitchFamily="18" charset="0"/>
              </a:rPr>
              <a:t/>
            </a:r>
            <a:br>
              <a:rPr lang="en" sz="4000" b="1" dirty="0" smtClean="0">
                <a:latin typeface="Palatino Linotype" pitchFamily="18" charset="0"/>
              </a:rPr>
            </a:br>
            <a:r>
              <a:rPr lang="en" sz="4000" b="1" dirty="0" smtClean="0">
                <a:latin typeface="Palatino Linotype" pitchFamily="18" charset="0"/>
              </a:rPr>
              <a:t>INFLAMMATORY </a:t>
            </a:r>
            <a:r>
              <a:rPr lang="en" sz="4000" b="1" dirty="0">
                <a:latin typeface="Palatino Linotype" pitchFamily="18" charset="0"/>
              </a:rPr>
              <a:t>DISEASES OF THE ESOPHAGUS </a:t>
            </a:r>
            <a:r>
              <a:rPr lang="x-none" sz="4000" b="1" dirty="0">
                <a:latin typeface="Palatino Linotype" pitchFamily="18" charset="0"/>
              </a:rPr>
              <a:t/>
            </a:r>
            <a:br>
              <a:rPr lang="x-none" sz="4000" b="1" dirty="0">
                <a:latin typeface="Palatino Linotype" pitchFamily="18" charset="0"/>
              </a:rPr>
            </a:br>
            <a:r>
              <a:rPr lang="en" sz="4000" b="1" dirty="0">
                <a:latin typeface="Palatino Linotype" pitchFamily="18" charset="0"/>
              </a:rPr>
              <a:t>( </a:t>
            </a:r>
            <a:r>
              <a:rPr lang="en" sz="4000" b="1" dirty="0" err="1">
                <a:latin typeface="Palatino Linotype" pitchFamily="18" charset="0"/>
              </a:rPr>
              <a:t>esophagitis </a:t>
            </a:r>
            <a:r>
              <a:rPr lang="en" sz="4000" b="1" dirty="0">
                <a:latin typeface="Palatino Linotype" pitchFamily="18" charset="0"/>
              </a:rPr>
              <a:t>, </a:t>
            </a:r>
            <a:r>
              <a:rPr lang="en" sz="4000" b="1" dirty="0" err="1">
                <a:latin typeface="Palatino Linotype" pitchFamily="18" charset="0"/>
              </a:rPr>
              <a:t>peptic</a:t>
            </a:r>
            <a:r>
              <a:rPr lang="en" sz="4000" b="1" dirty="0">
                <a:latin typeface="Palatino Linotype" pitchFamily="18" charset="0"/>
              </a:rPr>
              <a:t> esophageal </a:t>
            </a:r>
            <a:r>
              <a:rPr lang="en" sz="4000" b="1" dirty="0" err="1">
                <a:latin typeface="Palatino Linotype" pitchFamily="18" charset="0"/>
              </a:rPr>
              <a:t>ulcer </a:t>
            </a:r>
            <a:r>
              <a:rPr lang="en" sz="4000" b="1" dirty="0">
                <a:latin typeface="Palatino Linotype" pitchFamily="18" charset="0"/>
              </a:rPr>
              <a:t>, </a:t>
            </a:r>
            <a:r>
              <a:rPr lang="en" sz="4000" b="1" dirty="0" err="1">
                <a:latin typeface="Palatino Linotype" pitchFamily="18" charset="0"/>
              </a:rPr>
              <a:t>Barrett </a:t>
            </a:r>
            <a:r>
              <a:rPr lang="en" sz="4000" b="1" dirty="0">
                <a:latin typeface="Palatino Linotype" pitchFamily="18" charset="0"/>
              </a:rPr>
              <a:t>'s esophagus)</a:t>
            </a:r>
          </a:p>
        </p:txBody>
      </p:sp>
      <p:pic>
        <p:nvPicPr>
          <p:cNvPr id="4" name="Picture 3"/>
          <p:cNvPicPr>
            <a:picLocks noChangeAspect="1" noChangeArrowheads="1"/>
          </p:cNvPicPr>
          <p:nvPr/>
        </p:nvPicPr>
        <p:blipFill>
          <a:blip r:embed="rId2" cstate="print"/>
          <a:srcRect/>
          <a:stretch>
            <a:fillRect/>
          </a:stretch>
        </p:blipFill>
        <p:spPr bwMode="auto">
          <a:xfrm>
            <a:off x="1282700" y="762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59990414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42900"/>
            <a:ext cx="8915400" cy="6678751"/>
          </a:xfrm>
          <a:prstGeom prst="rect">
            <a:avLst/>
          </a:prstGeom>
          <a:noFill/>
        </p:spPr>
        <p:txBody>
          <a:bodyPr wrap="square" rtlCol="0">
            <a:spAutoFit/>
          </a:bodyPr>
          <a:lstStyle/>
          <a:p>
            <a:pPr algn="ctr">
              <a:lnSpc>
                <a:spcPct val="150000"/>
              </a:lnSpc>
            </a:pPr>
            <a:r>
              <a:rPr lang="en" sz="2000" b="1" dirty="0" err="1">
                <a:latin typeface="Palatino Linotype" pitchFamily="18" charset="0"/>
              </a:rPr>
              <a:t>Gastrinoma </a:t>
            </a:r>
            <a:r>
              <a:rPr lang="en" sz="2000" b="1" dirty="0">
                <a:latin typeface="Palatino Linotype" pitchFamily="18" charset="0"/>
              </a:rPr>
              <a:t>( </a:t>
            </a:r>
            <a:r>
              <a:rPr lang="en" sz="2000" b="1" dirty="0" err="1">
                <a:latin typeface="Palatino Linotype" pitchFamily="18" charset="0"/>
              </a:rPr>
              <a:t>Zollinger </a:t>
            </a:r>
            <a:r>
              <a:rPr lang="en" sz="2000" b="1" dirty="0">
                <a:latin typeface="Palatino Linotype" pitchFamily="18" charset="0"/>
              </a:rPr>
              <a:t>- </a:t>
            </a:r>
            <a:r>
              <a:rPr lang="en" sz="2000" b="1" dirty="0" err="1">
                <a:latin typeface="Palatino Linotype" pitchFamily="18" charset="0"/>
              </a:rPr>
              <a:t>Ellison </a:t>
            </a:r>
            <a:r>
              <a:rPr lang="en" sz="2000" b="1" dirty="0">
                <a:latin typeface="Palatino Linotype" pitchFamily="18" charset="0"/>
              </a:rPr>
              <a:t>syndrome)</a:t>
            </a:r>
          </a:p>
          <a:p>
            <a:pPr>
              <a:lnSpc>
                <a:spcPct val="150000"/>
              </a:lnSpc>
            </a:pPr>
            <a:endParaRPr lang="x-none" sz="20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1955. By Robert M. </a:t>
            </a:r>
            <a:r>
              <a:rPr lang="en" sz="1600" dirty="0" err="1">
                <a:latin typeface="Palatino Linotype" pitchFamily="18" charset="0"/>
              </a:rPr>
              <a:t>Zollinger </a:t>
            </a:r>
            <a:r>
              <a:rPr lang="en" sz="1600" dirty="0">
                <a:latin typeface="Palatino Linotype" pitchFamily="18" charset="0"/>
              </a:rPr>
              <a:t>and </a:t>
            </a:r>
            <a:r>
              <a:rPr lang="en" sz="1600" dirty="0" err="1">
                <a:latin typeface="Palatino Linotype" pitchFamily="18" charset="0"/>
              </a:rPr>
              <a:t>Edwin </a:t>
            </a:r>
            <a:r>
              <a:rPr lang="en" sz="1600" dirty="0">
                <a:latin typeface="Palatino Linotype" pitchFamily="18" charset="0"/>
              </a:rPr>
              <a:t>H. </a:t>
            </a:r>
            <a:r>
              <a:rPr lang="en" sz="1600" dirty="0" err="1">
                <a:latin typeface="Palatino Linotype" pitchFamily="18" charset="0"/>
              </a:rPr>
              <a:t>Ellison</a:t>
            </a:r>
            <a:r>
              <a:rPr lang="en" sz="1600" dirty="0">
                <a:latin typeface="Palatino Linotype" pitchFamily="18" charset="0"/>
              </a:rPr>
              <a:t> </a:t>
            </a:r>
            <a:r>
              <a:rPr lang="en" sz="1600" dirty="0" err="1">
                <a:latin typeface="Palatino Linotype" pitchFamily="18" charset="0"/>
              </a:rPr>
              <a:t>describe </a:t>
            </a:r>
            <a:r>
              <a:rPr lang="en" sz="1600" dirty="0">
                <a:latin typeface="Palatino Linotype" pitchFamily="18" charset="0"/>
              </a:rPr>
              <a:t>two patients with strong </a:t>
            </a:r>
            <a:r>
              <a:rPr lang="en" sz="1600" dirty="0" err="1">
                <a:latin typeface="Palatino Linotype" pitchFamily="18" charset="0"/>
              </a:rPr>
              <a:t>gastric </a:t>
            </a:r>
            <a:r>
              <a:rPr lang="en" sz="1600" dirty="0">
                <a:latin typeface="Palatino Linotype" pitchFamily="18" charset="0"/>
              </a:rPr>
              <a:t>secretion, severe </a:t>
            </a:r>
            <a:r>
              <a:rPr lang="en" sz="1600" dirty="0" err="1">
                <a:latin typeface="Palatino Linotype" pitchFamily="18" charset="0"/>
              </a:rPr>
              <a:t>peptic ulcer</a:t>
            </a:r>
            <a:r>
              <a:rPr lang="en" sz="1600" dirty="0">
                <a:latin typeface="Palatino Linotype" pitchFamily="18" charset="0"/>
              </a:rPr>
              <a:t> </a:t>
            </a:r>
            <a:r>
              <a:rPr lang="en" sz="1600" dirty="0" err="1">
                <a:latin typeface="Palatino Linotype" pitchFamily="18" charset="0"/>
              </a:rPr>
              <a:t>ulcerations </a:t>
            </a:r>
            <a:r>
              <a:rPr lang="en" sz="1600" dirty="0">
                <a:latin typeface="Palatino Linotype" pitchFamily="18" charset="0"/>
              </a:rPr>
              <a:t>in unusual places and </a:t>
            </a:r>
            <a:r>
              <a:rPr lang="en" sz="1600" dirty="0" err="1">
                <a:latin typeface="Palatino Linotype" pitchFamily="18" charset="0"/>
              </a:rPr>
              <a:t>pancreatic tumors</a:t>
            </a:r>
            <a:r>
              <a:rPr lang="en" sz="1600" dirty="0">
                <a:latin typeface="Palatino Linotype" pitchFamily="18" charset="0"/>
              </a:rPr>
              <a:t> </a:t>
            </a:r>
            <a:r>
              <a:rPr lang="en" sz="1600" dirty="0" err="1">
                <a:latin typeface="Palatino Linotype" pitchFamily="18" charset="0"/>
              </a:rPr>
              <a:t>of Langerhans</a:t>
            </a:r>
            <a:r>
              <a:rPr lang="en" sz="1600" dirty="0">
                <a:latin typeface="Palatino Linotype" pitchFamily="18" charset="0"/>
              </a:rPr>
              <a:t> </a:t>
            </a:r>
            <a:r>
              <a:rPr lang="en" sz="1600" dirty="0" err="1">
                <a:latin typeface="Palatino Linotype" pitchFamily="18" charset="0"/>
              </a:rPr>
              <a:t>congratulations</a:t>
            </a:r>
            <a:endParaRPr lang="x-none" sz="1600" dirty="0">
              <a:latin typeface="Palatino Linotype" pitchFamily="18" charset="0"/>
            </a:endParaRPr>
          </a:p>
          <a:p>
            <a:pPr>
              <a:lnSpc>
                <a:spcPct val="150000"/>
              </a:lnSpc>
            </a:pP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Two forms of the disease:</a:t>
            </a:r>
          </a:p>
          <a:p>
            <a:pPr marL="342900" indent="-342900">
              <a:lnSpc>
                <a:spcPct val="150000"/>
              </a:lnSpc>
              <a:buAutoNum type="arabicPeriod"/>
            </a:pPr>
            <a:r>
              <a:rPr lang="en" sz="1600" dirty="0" err="1">
                <a:latin typeface="Palatino Linotype" pitchFamily="18" charset="0"/>
              </a:rPr>
              <a:t>Gastrinoma </a:t>
            </a:r>
            <a:r>
              <a:rPr lang="en" sz="1600" dirty="0">
                <a:latin typeface="Palatino Linotype" pitchFamily="18" charset="0"/>
              </a:rPr>
              <a:t>as an isolated tumor, without data on similar diseases of relatives</a:t>
            </a:r>
          </a:p>
          <a:p>
            <a:pPr marL="342900" indent="-342900">
              <a:lnSpc>
                <a:spcPct val="150000"/>
              </a:lnSpc>
              <a:buAutoNum type="arabicPeriod"/>
            </a:pPr>
            <a:r>
              <a:rPr lang="en" sz="1600" dirty="0" err="1">
                <a:latin typeface="Palatino Linotype" pitchFamily="18" charset="0"/>
              </a:rPr>
              <a:t>Gastrinoma </a:t>
            </a:r>
            <a:r>
              <a:rPr lang="en" sz="1600" dirty="0">
                <a:latin typeface="Palatino Linotype" pitchFamily="18" charset="0"/>
              </a:rPr>
              <a:t>associated with </a:t>
            </a:r>
            <a:r>
              <a:rPr lang="en" sz="1600" dirty="0" err="1">
                <a:latin typeface="Palatino Linotype" pitchFamily="18" charset="0"/>
              </a:rPr>
              <a:t>endocrinological </a:t>
            </a:r>
            <a:r>
              <a:rPr lang="en" sz="1600" dirty="0">
                <a:latin typeface="Palatino Linotype" pitchFamily="18" charset="0"/>
              </a:rPr>
              <a:t>diseases and a component </a:t>
            </a:r>
            <a:r>
              <a:rPr lang="en" sz="1600" dirty="0" err="1">
                <a:latin typeface="Palatino Linotype" pitchFamily="18" charset="0"/>
              </a:rPr>
              <a:t>of multiple </a:t>
            </a:r>
            <a:r>
              <a:rPr lang="en" sz="1600" dirty="0">
                <a:latin typeface="Palatino Linotype" pitchFamily="18" charset="0"/>
              </a:rPr>
              <a:t>endocrine </a:t>
            </a:r>
            <a:r>
              <a:rPr lang="en" sz="1600" dirty="0" err="1">
                <a:latin typeface="Palatino Linotype" pitchFamily="18" charset="0"/>
              </a:rPr>
              <a:t>neoplasia </a:t>
            </a:r>
            <a:r>
              <a:rPr lang="en" sz="1600" dirty="0">
                <a:latin typeface="Palatino Linotype" pitchFamily="18" charset="0"/>
              </a:rPr>
              <a:t>type I (MEN-I)</a:t>
            </a:r>
          </a:p>
          <a:p>
            <a:pPr marL="285750" indent="-285750">
              <a:lnSpc>
                <a:spcPct val="150000"/>
              </a:lnSpc>
              <a:buFont typeface="Wingdings" pitchFamily="2" charset="2"/>
              <a:buChar char="§"/>
            </a:pPr>
            <a:r>
              <a:rPr lang="en" sz="1600" dirty="0" err="1">
                <a:latin typeface="Palatino Linotype" pitchFamily="18" charset="0"/>
              </a:rPr>
              <a:t>Autosomal </a:t>
            </a:r>
            <a:r>
              <a:rPr lang="en" sz="1600" dirty="0">
                <a:latin typeface="Palatino Linotype" pitchFamily="18" charset="0"/>
              </a:rPr>
              <a:t>dominant</a:t>
            </a:r>
          </a:p>
          <a:p>
            <a:pPr marL="285750" indent="-285750">
              <a:lnSpc>
                <a:spcPct val="150000"/>
              </a:lnSpc>
              <a:buFont typeface="Wingdings" pitchFamily="2" charset="2"/>
              <a:buChar char="§"/>
            </a:pPr>
            <a:r>
              <a:rPr lang="en" sz="1600" dirty="0" err="1">
                <a:latin typeface="Palatino Linotype" pitchFamily="18" charset="0"/>
              </a:rPr>
              <a:t>Hyperparathyroidism</a:t>
            </a:r>
            <a:endParaRPr lang="x-none" sz="1600" dirty="0">
              <a:latin typeface="Palatino Linotype" pitchFamily="18" charset="0"/>
            </a:endParaRPr>
          </a:p>
          <a:p>
            <a:pPr marL="285750" indent="-285750">
              <a:lnSpc>
                <a:spcPct val="150000"/>
              </a:lnSpc>
              <a:buFont typeface="Wingdings" pitchFamily="2" charset="2"/>
              <a:buChar char="§"/>
            </a:pPr>
            <a:r>
              <a:rPr lang="en" sz="1600" dirty="0" err="1">
                <a:latin typeface="Palatino Linotype" pitchFamily="18" charset="0"/>
              </a:rPr>
              <a:t>Pancreatic </a:t>
            </a:r>
            <a:r>
              <a:rPr lang="en" sz="1600" dirty="0">
                <a:latin typeface="Palatino Linotype" pitchFamily="18" charset="0"/>
              </a:rPr>
              <a:t>tumor </a:t>
            </a:r>
            <a:r>
              <a:rPr lang="en" sz="1600" dirty="0" err="1">
                <a:latin typeface="Palatino Linotype" pitchFamily="18" charset="0"/>
              </a:rPr>
              <a:t>of Langerhans</a:t>
            </a:r>
            <a:r>
              <a:rPr lang="en" sz="1600" dirty="0">
                <a:latin typeface="Palatino Linotype" pitchFamily="18" charset="0"/>
              </a:rPr>
              <a:t> </a:t>
            </a:r>
            <a:r>
              <a:rPr lang="en" sz="1600" dirty="0" err="1">
                <a:latin typeface="Palatino Linotype" pitchFamily="18" charset="0"/>
              </a:rPr>
              <a:t>remnants </a:t>
            </a:r>
            <a:r>
              <a:rPr lang="en" sz="1600" dirty="0">
                <a:latin typeface="Palatino Linotype" pitchFamily="18" charset="0"/>
              </a:rPr>
              <a:t>(in 80% of patients, the most common </a:t>
            </a:r>
            <a:r>
              <a:rPr lang="en" sz="1600" dirty="0" err="1">
                <a:latin typeface="Palatino Linotype" pitchFamily="18" charset="0"/>
              </a:rPr>
              <a:t>gastrinoma </a:t>
            </a:r>
            <a:r>
              <a:rPr lang="en" sz="1600" dirty="0">
                <a:latin typeface="Palatino Linotype" pitchFamily="18" charset="0"/>
              </a:rPr>
              <a:t>)</a:t>
            </a:r>
          </a:p>
          <a:p>
            <a:pPr marL="285750" indent="-285750">
              <a:lnSpc>
                <a:spcPct val="150000"/>
              </a:lnSpc>
              <a:buFont typeface="Wingdings" pitchFamily="2" charset="2"/>
              <a:buChar char="§"/>
            </a:pPr>
            <a:r>
              <a:rPr lang="en" sz="1600" dirty="0">
                <a:latin typeface="Palatino Linotype" pitchFamily="18" charset="0"/>
              </a:rPr>
              <a:t>Pituitary tumor in 50% of patients</a:t>
            </a:r>
          </a:p>
          <a:p>
            <a:pPr marL="285750" indent="-285750">
              <a:lnSpc>
                <a:spcPct val="150000"/>
              </a:lnSpc>
              <a:buFont typeface="Wingdings" pitchFamily="2" charset="2"/>
              <a:buChar char="§"/>
            </a:pPr>
            <a:r>
              <a:rPr lang="en" sz="1600" dirty="0" err="1">
                <a:latin typeface="Palatino Linotype" pitchFamily="18" charset="0"/>
              </a:rPr>
              <a:t>Adrenal </a:t>
            </a:r>
            <a:r>
              <a:rPr lang="en" sz="1600" dirty="0">
                <a:latin typeface="Palatino Linotype" pitchFamily="18" charset="0"/>
              </a:rPr>
              <a:t>abnormalities in 30% of patients</a:t>
            </a:r>
          </a:p>
          <a:p>
            <a:pPr marL="285750" indent="-285750">
              <a:buFont typeface="Wingdings" pitchFamily="2" charset="2"/>
              <a:buChar char="§"/>
            </a:pPr>
            <a:endParaRPr lang="x-none" dirty="0"/>
          </a:p>
          <a:p>
            <a:endParaRPr lang="x-none" dirty="0"/>
          </a:p>
          <a:p>
            <a:endParaRPr lang="x-none" sz="2000" dirty="0"/>
          </a:p>
        </p:txBody>
      </p:sp>
    </p:spTree>
    <p:extLst>
      <p:ext uri="{BB962C8B-B14F-4D97-AF65-F5344CB8AC3E}">
        <p14:creationId xmlns="" xmlns:p14="http://schemas.microsoft.com/office/powerpoint/2010/main" val="55802133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52400"/>
            <a:ext cx="9144000" cy="6924973"/>
          </a:xfrm>
          <a:prstGeom prst="rect">
            <a:avLst/>
          </a:prstGeom>
          <a:noFill/>
        </p:spPr>
        <p:txBody>
          <a:bodyPr wrap="square" rtlCol="0">
            <a:spAutoFit/>
          </a:bodyPr>
          <a:lstStyle/>
          <a:p>
            <a:pPr marL="285750" indent="-285750">
              <a:lnSpc>
                <a:spcPct val="150000"/>
              </a:lnSpc>
              <a:buFont typeface="Wingdings" pitchFamily="2" charset="2"/>
              <a:buChar char="v"/>
            </a:pPr>
            <a:r>
              <a:rPr lang="en" sz="1600" dirty="0">
                <a:latin typeface="Palatino Linotype" pitchFamily="18" charset="0"/>
              </a:rPr>
              <a:t>The most common </a:t>
            </a:r>
            <a:r>
              <a:rPr lang="en" sz="1600" dirty="0" err="1">
                <a:latin typeface="Palatino Linotype" pitchFamily="18" charset="0"/>
              </a:rPr>
              <a:t>endocrinological </a:t>
            </a:r>
            <a:r>
              <a:rPr lang="en" sz="1600" dirty="0">
                <a:latin typeface="Palatino Linotype" pitchFamily="18" charset="0"/>
              </a:rPr>
              <a:t>tumors of the pancreas</a:t>
            </a:r>
          </a:p>
          <a:p>
            <a:pPr marL="285750" indent="-285750">
              <a:lnSpc>
                <a:spcPct val="150000"/>
              </a:lnSpc>
              <a:buFont typeface="Wingdings" pitchFamily="2" charset="2"/>
              <a:buChar char="v"/>
            </a:pPr>
            <a:r>
              <a:rPr lang="en" sz="1600" dirty="0">
                <a:latin typeface="Palatino Linotype" pitchFamily="18" charset="0"/>
              </a:rPr>
              <a:t>Between 30 and 60 years of age</a:t>
            </a:r>
          </a:p>
          <a:p>
            <a:pPr marL="285750" indent="-285750">
              <a:lnSpc>
                <a:spcPct val="150000"/>
              </a:lnSpc>
              <a:buFont typeface="Wingdings" pitchFamily="2" charset="2"/>
              <a:buChar char="v"/>
            </a:pPr>
            <a:r>
              <a:rPr lang="en" sz="1600" dirty="0">
                <a:latin typeface="Palatino Linotype" pitchFamily="18" charset="0"/>
              </a:rPr>
              <a:t>More common in men</a:t>
            </a:r>
          </a:p>
          <a:p>
            <a:pPr marL="285750" indent="-285750">
              <a:lnSpc>
                <a:spcPct val="150000"/>
              </a:lnSpc>
              <a:buFont typeface="Wingdings" pitchFamily="2" charset="2"/>
              <a:buChar char="v"/>
            </a:pPr>
            <a:r>
              <a:rPr lang="en" sz="1600" dirty="0">
                <a:latin typeface="Palatino Linotype" pitchFamily="18" charset="0"/>
              </a:rPr>
              <a:t>Slow growing</a:t>
            </a:r>
          </a:p>
          <a:p>
            <a:pPr marL="285750" indent="-285750">
              <a:lnSpc>
                <a:spcPct val="150000"/>
              </a:lnSpc>
              <a:buFont typeface="Wingdings" pitchFamily="2" charset="2"/>
              <a:buChar char="v"/>
            </a:pPr>
            <a:r>
              <a:rPr lang="en" sz="1600" dirty="0">
                <a:latin typeface="Palatino Linotype" pitchFamily="18" charset="0"/>
              </a:rPr>
              <a:t>About 60% are malignant</a:t>
            </a:r>
          </a:p>
          <a:p>
            <a:pPr marL="285750" indent="-285750">
              <a:lnSpc>
                <a:spcPct val="150000"/>
              </a:lnSpc>
              <a:buFont typeface="Wingdings" pitchFamily="2" charset="2"/>
              <a:buChar char="v"/>
            </a:pPr>
            <a:r>
              <a:rPr lang="en" sz="1600" dirty="0">
                <a:latin typeface="Palatino Linotype" pitchFamily="18" charset="0"/>
              </a:rPr>
              <a:t>Metastases in the liver and lymph nodes in 2/3 of patients</a:t>
            </a:r>
          </a:p>
          <a:p>
            <a:pPr marL="285750" indent="-285750">
              <a:lnSpc>
                <a:spcPct val="150000"/>
              </a:lnSpc>
              <a:buFont typeface="Wingdings" pitchFamily="2" charset="2"/>
              <a:buChar char="v"/>
            </a:pPr>
            <a:r>
              <a:rPr lang="en" sz="1600" dirty="0">
                <a:latin typeface="Palatino Linotype" pitchFamily="18" charset="0"/>
              </a:rPr>
              <a:t>About 80% of patients have a </a:t>
            </a:r>
            <a:r>
              <a:rPr lang="en" sz="1600" dirty="0" err="1">
                <a:latin typeface="Palatino Linotype" pitchFamily="18" charset="0"/>
              </a:rPr>
              <a:t>pancreatic tumor</a:t>
            </a:r>
            <a:r>
              <a:rPr lang="en" sz="1600" dirty="0">
                <a:latin typeface="Palatino Linotype" pitchFamily="18" charset="0"/>
              </a:rPr>
              <a:t> </a:t>
            </a:r>
            <a:r>
              <a:rPr lang="en" sz="1600" dirty="0" err="1">
                <a:latin typeface="Palatino Linotype" pitchFamily="18" charset="0"/>
              </a:rPr>
              <a:t>of Langerhans</a:t>
            </a:r>
            <a:r>
              <a:rPr lang="en" sz="1600" dirty="0">
                <a:latin typeface="Palatino Linotype" pitchFamily="18" charset="0"/>
              </a:rPr>
              <a:t> </a:t>
            </a:r>
            <a:r>
              <a:rPr lang="en" sz="1600" dirty="0" err="1">
                <a:latin typeface="Palatino Linotype" pitchFamily="18" charset="0"/>
              </a:rPr>
              <a:t>of the oscillosis </a:t>
            </a:r>
            <a:r>
              <a:rPr lang="en" sz="1600" dirty="0">
                <a:latin typeface="Palatino Linotype" pitchFamily="18" charset="0"/>
              </a:rPr>
              <a:t>, which is localized in the head of the gland</a:t>
            </a:r>
          </a:p>
          <a:p>
            <a:pPr marL="285750" indent="-285750">
              <a:lnSpc>
                <a:spcPct val="150000"/>
              </a:lnSpc>
              <a:buFont typeface="Wingdings" pitchFamily="2" charset="2"/>
              <a:buChar char="v"/>
            </a:pPr>
            <a:r>
              <a:rPr lang="en" sz="1600" dirty="0">
                <a:latin typeface="Palatino Linotype" pitchFamily="18" charset="0"/>
              </a:rPr>
              <a:t>About 10% of patients have diffuse </a:t>
            </a:r>
            <a:r>
              <a:rPr lang="en" sz="1600" dirty="0" err="1">
                <a:latin typeface="Palatino Linotype" pitchFamily="18" charset="0"/>
              </a:rPr>
              <a:t>hyperplasia </a:t>
            </a:r>
            <a:r>
              <a:rPr lang="en" sz="1600" dirty="0">
                <a:latin typeface="Palatino Linotype" pitchFamily="18" charset="0"/>
              </a:rPr>
              <a:t>of pancreatic G cells</a:t>
            </a:r>
          </a:p>
          <a:p>
            <a:pPr marL="285750" indent="-285750">
              <a:lnSpc>
                <a:spcPct val="150000"/>
              </a:lnSpc>
              <a:buFont typeface="Wingdings" pitchFamily="2" charset="2"/>
              <a:buChar char="v"/>
            </a:pPr>
            <a:r>
              <a:rPr lang="en" sz="1600" dirty="0">
                <a:latin typeface="Palatino Linotype" pitchFamily="18" charset="0"/>
              </a:rPr>
              <a:t>In 10-15% of patients, the tumor is located in the duodenum ( </a:t>
            </a:r>
            <a:r>
              <a:rPr lang="en" sz="1600" dirty="0" err="1">
                <a:latin typeface="Palatino Linotype" pitchFamily="18" charset="0"/>
              </a:rPr>
              <a:t>gastrinomas </a:t>
            </a:r>
            <a:r>
              <a:rPr lang="en" sz="1600" dirty="0">
                <a:latin typeface="Palatino Linotype" pitchFamily="18" charset="0"/>
              </a:rPr>
              <a:t>in patients with MEN).</a:t>
            </a:r>
          </a:p>
          <a:p>
            <a:pPr>
              <a:lnSpc>
                <a:spcPct val="150000"/>
              </a:lnSpc>
            </a:pP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Almost all </a:t>
            </a:r>
            <a:r>
              <a:rPr lang="en" sz="1600" dirty="0" err="1">
                <a:latin typeface="Palatino Linotype" pitchFamily="18" charset="0"/>
              </a:rPr>
              <a:t>gastrinomas </a:t>
            </a:r>
            <a:r>
              <a:rPr lang="en" sz="1600" dirty="0">
                <a:latin typeface="Palatino Linotype" pitchFamily="18" charset="0"/>
              </a:rPr>
              <a:t>(about 90%) are located within </a:t>
            </a:r>
            <a:r>
              <a:rPr lang="en" sz="1600" dirty="0" err="1">
                <a:latin typeface="Palatino Linotype" pitchFamily="18" charset="0"/>
              </a:rPr>
              <a:t>the gastrinoma </a:t>
            </a:r>
            <a:r>
              <a:rPr lang="en" sz="1600" dirty="0">
                <a:latin typeface="Palatino Linotype" pitchFamily="18" charset="0"/>
              </a:rPr>
              <a:t>triangle:</a:t>
            </a:r>
          </a:p>
          <a:p>
            <a:pPr marL="342900" indent="-342900">
              <a:lnSpc>
                <a:spcPct val="150000"/>
              </a:lnSpc>
              <a:buFont typeface="+mj-lt"/>
              <a:buAutoNum type="arabicPeriod"/>
            </a:pPr>
            <a:r>
              <a:rPr lang="en" sz="1600" dirty="0">
                <a:latin typeface="Palatino Linotype" pitchFamily="18" charset="0"/>
              </a:rPr>
              <a:t>Top - junction </a:t>
            </a:r>
            <a:r>
              <a:rPr lang="en" sz="1600" dirty="0" err="1">
                <a:latin typeface="Palatino Linotype" pitchFamily="18" charset="0"/>
              </a:rPr>
              <a:t>of the cystic </a:t>
            </a:r>
            <a:r>
              <a:rPr lang="en" sz="1600" dirty="0">
                <a:latin typeface="Palatino Linotype" pitchFamily="18" charset="0"/>
              </a:rPr>
              <a:t>duct with </a:t>
            </a:r>
            <a:r>
              <a:rPr lang="en" sz="1600" dirty="0" err="1">
                <a:latin typeface="Palatino Linotype" pitchFamily="18" charset="0"/>
              </a:rPr>
              <a:t>the hepatic </a:t>
            </a:r>
            <a:r>
              <a:rPr lang="en" sz="1600" dirty="0">
                <a:latin typeface="Palatino Linotype" pitchFamily="18" charset="0"/>
              </a:rPr>
              <a:t>duct</a:t>
            </a:r>
          </a:p>
          <a:p>
            <a:pPr marL="342900" indent="-342900">
              <a:lnSpc>
                <a:spcPct val="150000"/>
              </a:lnSpc>
              <a:buFont typeface="+mj-lt"/>
              <a:buAutoNum type="arabicPeriod"/>
            </a:pPr>
            <a:r>
              <a:rPr lang="en" sz="1600" dirty="0">
                <a:latin typeface="Palatino Linotype" pitchFamily="18" charset="0"/>
              </a:rPr>
              <a:t>Lower lateral tip - transition 2 to 3 segment of the duodenum</a:t>
            </a:r>
          </a:p>
          <a:p>
            <a:pPr marL="342900" indent="-342900">
              <a:lnSpc>
                <a:spcPct val="150000"/>
              </a:lnSpc>
              <a:buFont typeface="+mj-lt"/>
              <a:buAutoNum type="arabicPeriod"/>
            </a:pPr>
            <a:r>
              <a:rPr lang="en" sz="1600" dirty="0">
                <a:latin typeface="Palatino Linotype" pitchFamily="18" charset="0"/>
              </a:rPr>
              <a:t>Lower medial tip-transition of the head into the body of the pancreas</a:t>
            </a:r>
          </a:p>
          <a:p>
            <a:pPr>
              <a:lnSpc>
                <a:spcPct val="150000"/>
              </a:lnSpc>
            </a:pPr>
            <a:endParaRPr lang="x-none" sz="1600" dirty="0">
              <a:latin typeface="Palatino Linotype" pitchFamily="18" charset="0"/>
            </a:endParaRPr>
          </a:p>
          <a:p>
            <a:endParaRPr lang="x-none" dirty="0"/>
          </a:p>
          <a:p>
            <a:endParaRPr lang="x-none" dirty="0"/>
          </a:p>
        </p:txBody>
      </p:sp>
    </p:spTree>
    <p:extLst>
      <p:ext uri="{BB962C8B-B14F-4D97-AF65-F5344CB8AC3E}">
        <p14:creationId xmlns="" xmlns:p14="http://schemas.microsoft.com/office/powerpoint/2010/main" val="300723450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8991600" cy="6924973"/>
          </a:xfrm>
          <a:prstGeom prst="rect">
            <a:avLst/>
          </a:prstGeom>
          <a:noFill/>
        </p:spPr>
        <p:txBody>
          <a:bodyPr wrap="square" rtlCol="0">
            <a:spAutoFit/>
          </a:bodyPr>
          <a:lstStyle/>
          <a:p>
            <a:pPr>
              <a:lnSpc>
                <a:spcPct val="150000"/>
              </a:lnSpc>
            </a:pPr>
            <a:r>
              <a:rPr lang="en" sz="1600" dirty="0" err="1">
                <a:latin typeface="Palatino Linotype" pitchFamily="18" charset="0"/>
              </a:rPr>
              <a:t>Gastrinomas </a:t>
            </a:r>
            <a:r>
              <a:rPr lang="en" sz="1600" dirty="0">
                <a:latin typeface="Palatino Linotype" pitchFamily="18" charset="0"/>
              </a:rPr>
              <a:t>secrete:</a:t>
            </a:r>
          </a:p>
          <a:p>
            <a:pPr marL="285750" indent="-285750">
              <a:lnSpc>
                <a:spcPct val="150000"/>
              </a:lnSpc>
              <a:buFont typeface="Wingdings" pitchFamily="2" charset="2"/>
              <a:buChar char="v"/>
            </a:pPr>
            <a:r>
              <a:rPr lang="en" sz="1600" dirty="0" err="1">
                <a:latin typeface="Palatino Linotype" pitchFamily="18" charset="0"/>
              </a:rPr>
              <a:t>Gastrin </a:t>
            </a:r>
            <a:r>
              <a:rPr lang="en" sz="1600" dirty="0">
                <a:latin typeface="Palatino Linotype" pitchFamily="18" charset="0"/>
              </a:rPr>
              <a:t>, ACTH-extremely malignant </a:t>
            </a:r>
            <a:r>
              <a:rPr lang="en" sz="1600" dirty="0" err="1">
                <a:latin typeface="Palatino Linotype" pitchFamily="18" charset="0"/>
              </a:rPr>
              <a:t>gastrinomas </a:t>
            </a:r>
            <a:r>
              <a:rPr lang="en" sz="1600" dirty="0">
                <a:latin typeface="Palatino Linotype" pitchFamily="18" charset="0"/>
              </a:rPr>
              <a:t>, insulin, </a:t>
            </a:r>
            <a:r>
              <a:rPr lang="en" sz="1600" dirty="0" err="1">
                <a:latin typeface="Palatino Linotype" pitchFamily="18" charset="0"/>
              </a:rPr>
              <a:t>glucagon </a:t>
            </a:r>
            <a:r>
              <a:rPr lang="en" sz="1600" dirty="0">
                <a:latin typeface="Palatino Linotype" pitchFamily="18" charset="0"/>
              </a:rPr>
              <a:t>, releasing factor for growth hormone, </a:t>
            </a:r>
            <a:r>
              <a:rPr lang="en" sz="1600" dirty="0" err="1">
                <a:latin typeface="Palatino Linotype" pitchFamily="18" charset="0"/>
              </a:rPr>
              <a:t>somatostatin </a:t>
            </a:r>
            <a:r>
              <a:rPr lang="en" sz="1600" dirty="0">
                <a:latin typeface="Palatino Linotype" pitchFamily="18" charset="0"/>
              </a:rPr>
              <a:t>, </a:t>
            </a:r>
            <a:r>
              <a:rPr lang="en" sz="1600" dirty="0" err="1">
                <a:latin typeface="Palatino Linotype" pitchFamily="18" charset="0"/>
              </a:rPr>
              <a:t>vasoactive </a:t>
            </a:r>
            <a:r>
              <a:rPr lang="en" sz="1600" dirty="0">
                <a:latin typeface="Palatino Linotype" pitchFamily="18" charset="0"/>
              </a:rPr>
              <a:t>intestinal </a:t>
            </a:r>
            <a:r>
              <a:rPr lang="en" sz="1600" dirty="0" err="1">
                <a:latin typeface="Palatino Linotype" pitchFamily="18" charset="0"/>
              </a:rPr>
              <a:t>polypeptide </a:t>
            </a:r>
            <a:r>
              <a:rPr lang="en" sz="1600" dirty="0">
                <a:latin typeface="Palatino Linotype" pitchFamily="18" charset="0"/>
              </a:rPr>
              <a:t>, </a:t>
            </a:r>
            <a:r>
              <a:rPr lang="en" sz="1600" dirty="0" err="1">
                <a:latin typeface="Palatino Linotype" pitchFamily="18" charset="0"/>
              </a:rPr>
              <a:t>pancreatic</a:t>
            </a:r>
            <a:r>
              <a:rPr lang="en" sz="1600" dirty="0">
                <a:latin typeface="Palatino Linotype" pitchFamily="18" charset="0"/>
              </a:rPr>
              <a:t> </a:t>
            </a:r>
            <a:r>
              <a:rPr lang="en" sz="1600" dirty="0" err="1">
                <a:latin typeface="Palatino Linotype" pitchFamily="18" charset="0"/>
              </a:rPr>
              <a:t>polypeptide </a:t>
            </a:r>
            <a:r>
              <a:rPr lang="en" sz="1600" dirty="0">
                <a:latin typeface="Palatino Linotype" pitchFamily="18" charset="0"/>
              </a:rPr>
              <a:t>, </a:t>
            </a:r>
            <a:r>
              <a:rPr lang="en" sz="1600" dirty="0" err="1">
                <a:latin typeface="Palatino Linotype" pitchFamily="18" charset="0"/>
              </a:rPr>
              <a:t>parathormone</a:t>
            </a:r>
            <a:endParaRPr lang="x-none" sz="1600" dirty="0">
              <a:latin typeface="Palatino Linotype" pitchFamily="18" charset="0"/>
            </a:endParaRPr>
          </a:p>
          <a:p>
            <a:pPr>
              <a:lnSpc>
                <a:spcPct val="150000"/>
              </a:lnSpc>
            </a:pPr>
            <a:endParaRPr lang="x-none" sz="1600" dirty="0">
              <a:latin typeface="Palatino Linotype" pitchFamily="18" charset="0"/>
            </a:endParaRPr>
          </a:p>
          <a:p>
            <a:pPr marL="285750" indent="-285750">
              <a:lnSpc>
                <a:spcPct val="150000"/>
              </a:lnSpc>
              <a:buFont typeface="Wingdings" pitchFamily="2" charset="2"/>
              <a:buChar char="v"/>
            </a:pPr>
            <a:r>
              <a:rPr lang="en" sz="1600" dirty="0" err="1">
                <a:latin typeface="Palatino Linotype" pitchFamily="18" charset="0"/>
              </a:rPr>
              <a:t>Gastrin </a:t>
            </a:r>
            <a:r>
              <a:rPr lang="en" sz="1600" dirty="0">
                <a:latin typeface="Palatino Linotype" pitchFamily="18" charset="0"/>
              </a:rPr>
              <a:t>- </a:t>
            </a:r>
            <a:r>
              <a:rPr lang="en" sz="1600" dirty="0" err="1">
                <a:latin typeface="Palatino Linotype" pitchFamily="18" charset="0"/>
              </a:rPr>
              <a:t>trophic </a:t>
            </a:r>
            <a:r>
              <a:rPr lang="en" sz="1600" dirty="0">
                <a:latin typeface="Palatino Linotype" pitchFamily="18" charset="0"/>
              </a:rPr>
              <a:t>hormone, </a:t>
            </a:r>
            <a:r>
              <a:rPr lang="en" sz="1600" dirty="0" err="1">
                <a:latin typeface="Palatino Linotype" pitchFamily="18" charset="0"/>
              </a:rPr>
              <a:t>hyperplasia</a:t>
            </a:r>
            <a:r>
              <a:rPr lang="en" sz="1600" dirty="0">
                <a:latin typeface="Palatino Linotype" pitchFamily="18" charset="0"/>
              </a:rPr>
              <a:t> </a:t>
            </a:r>
            <a:r>
              <a:rPr lang="en" sz="1600" dirty="0" err="1">
                <a:latin typeface="Palatino Linotype" pitchFamily="18" charset="0"/>
              </a:rPr>
              <a:t>parietal </a:t>
            </a:r>
            <a:r>
              <a:rPr lang="en" sz="1600" dirty="0">
                <a:latin typeface="Palatino Linotype" pitchFamily="18" charset="0"/>
              </a:rPr>
              <a:t>cells, whose mass increases 6 times, </a:t>
            </a:r>
            <a:r>
              <a:rPr lang="en" sz="1600" dirty="0" err="1">
                <a:latin typeface="Palatino Linotype" pitchFamily="18" charset="0"/>
              </a:rPr>
              <a:t>hyperplasia</a:t>
            </a:r>
            <a:r>
              <a:rPr lang="en" sz="1600" dirty="0">
                <a:latin typeface="Palatino Linotype" pitchFamily="18" charset="0"/>
              </a:rPr>
              <a:t> </a:t>
            </a:r>
            <a:r>
              <a:rPr lang="en" sz="1600" dirty="0" err="1">
                <a:latin typeface="Palatino Linotype" pitchFamily="18" charset="0"/>
              </a:rPr>
              <a:t>of parietal </a:t>
            </a:r>
            <a:r>
              <a:rPr lang="en" sz="1600" dirty="0">
                <a:latin typeface="Palatino Linotype" pitchFamily="18" charset="0"/>
              </a:rPr>
              <a:t>cells leads to the secretion of gastric acid, which is the main </a:t>
            </a:r>
            <a:r>
              <a:rPr lang="en" sz="1600" dirty="0" err="1">
                <a:latin typeface="Palatino Linotype" pitchFamily="18" charset="0"/>
              </a:rPr>
              <a:t>ulcerogenic </a:t>
            </a:r>
            <a:r>
              <a:rPr lang="en" sz="1600" dirty="0">
                <a:latin typeface="Palatino Linotype" pitchFamily="18" charset="0"/>
              </a:rPr>
              <a:t>factor.</a:t>
            </a:r>
          </a:p>
          <a:p>
            <a:pPr marL="285750" indent="-285750">
              <a:lnSpc>
                <a:spcPct val="150000"/>
              </a:lnSpc>
              <a:buFont typeface="Wingdings" pitchFamily="2" charset="2"/>
              <a:buChar char="v"/>
            </a:pPr>
            <a:r>
              <a:rPr lang="en" sz="1600" dirty="0">
                <a:latin typeface="Palatino Linotype" pitchFamily="18" charset="0"/>
              </a:rPr>
              <a:t>A large amount of stomach acid overcomes the defense capabilities of the stomach </a:t>
            </a:r>
            <a:r>
              <a:rPr lang="en" sz="1600" dirty="0" err="1">
                <a:latin typeface="Palatino Linotype" pitchFamily="18" charset="0"/>
              </a:rPr>
              <a:t>lining , the mucosal barrier </a:t>
            </a:r>
            <a:r>
              <a:rPr lang="en" sz="1600" dirty="0">
                <a:latin typeface="Palatino Linotype" pitchFamily="18" charset="0"/>
              </a:rPr>
              <a:t>breaks through and </a:t>
            </a:r>
            <a:r>
              <a:rPr lang="en" sz="1600" dirty="0" err="1">
                <a:latin typeface="Palatino Linotype" pitchFamily="18" charset="0"/>
              </a:rPr>
              <a:t>ulcers form.</a:t>
            </a: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Most patients with </a:t>
            </a:r>
            <a:r>
              <a:rPr lang="en" sz="1600" dirty="0" err="1">
                <a:latin typeface="Palatino Linotype" pitchFamily="18" charset="0"/>
              </a:rPr>
              <a:t>gastrinoma </a:t>
            </a:r>
            <a:r>
              <a:rPr lang="en" sz="1600" dirty="0">
                <a:latin typeface="Palatino Linotype" pitchFamily="18" charset="0"/>
              </a:rPr>
              <a:t>are HBP negative</a:t>
            </a:r>
          </a:p>
          <a:p>
            <a:pPr marL="285750" indent="-285750">
              <a:lnSpc>
                <a:spcPct val="150000"/>
              </a:lnSpc>
              <a:buFont typeface="Wingdings" pitchFamily="2" charset="2"/>
              <a:buChar char="v"/>
            </a:pPr>
            <a:endParaRPr lang="x-none" sz="1600" dirty="0">
              <a:latin typeface="Palatino Linotype" pitchFamily="18" charset="0"/>
            </a:endParaRPr>
          </a:p>
          <a:p>
            <a:pPr marL="285750" indent="-285750">
              <a:lnSpc>
                <a:spcPct val="150000"/>
              </a:lnSpc>
              <a:buFont typeface="Wingdings" pitchFamily="2" charset="2"/>
              <a:buChar char="v"/>
            </a:pPr>
            <a:r>
              <a:rPr lang="en" sz="1600" b="1" dirty="0">
                <a:latin typeface="Palatino Linotype" pitchFamily="18" charset="0"/>
              </a:rPr>
              <a:t>Elevated serum </a:t>
            </a:r>
            <a:r>
              <a:rPr lang="en" sz="1600" b="1" dirty="0" err="1">
                <a:latin typeface="Palatino Linotype" pitchFamily="18" charset="0"/>
              </a:rPr>
              <a:t>gastrin levels </a:t>
            </a:r>
            <a:r>
              <a:rPr lang="en" sz="1600" b="1" dirty="0">
                <a:latin typeface="Palatino Linotype" pitchFamily="18" charset="0"/>
              </a:rPr>
              <a:t>, up to 100,000 </a:t>
            </a:r>
            <a:r>
              <a:rPr lang="en" sz="1600" b="1" dirty="0" err="1">
                <a:latin typeface="Palatino Linotype" pitchFamily="18" charset="0"/>
              </a:rPr>
              <a:t>pg </a:t>
            </a:r>
            <a:r>
              <a:rPr lang="en" sz="1600" b="1" dirty="0">
                <a:latin typeface="Palatino Linotype" pitchFamily="18" charset="0"/>
              </a:rPr>
              <a:t>/ml (less than 150 </a:t>
            </a:r>
            <a:r>
              <a:rPr lang="en" sz="1600" b="1" dirty="0" err="1">
                <a:latin typeface="Palatino Linotype" pitchFamily="18" charset="0"/>
              </a:rPr>
              <a:t>pg </a:t>
            </a:r>
            <a:r>
              <a:rPr lang="en" sz="1600" b="1" dirty="0">
                <a:latin typeface="Palatino Linotype" pitchFamily="18" charset="0"/>
              </a:rPr>
              <a:t>/ml in healthy people)</a:t>
            </a:r>
          </a:p>
          <a:p>
            <a:pPr marL="285750" indent="-285750">
              <a:lnSpc>
                <a:spcPct val="150000"/>
              </a:lnSpc>
              <a:buFont typeface="Wingdings" pitchFamily="2" charset="2"/>
              <a:buChar char="v"/>
            </a:pPr>
            <a:endParaRPr lang="x-none" sz="1600" b="1" dirty="0">
              <a:latin typeface="Palatino Linotype" pitchFamily="18" charset="0"/>
            </a:endParaRPr>
          </a:p>
          <a:p>
            <a:pPr marL="285750" indent="-285750">
              <a:lnSpc>
                <a:spcPct val="150000"/>
              </a:lnSpc>
              <a:buFont typeface="Wingdings" pitchFamily="2" charset="2"/>
              <a:buChar char="v"/>
            </a:pPr>
            <a:r>
              <a:rPr lang="en" sz="1600" b="1" dirty="0">
                <a:latin typeface="Palatino Linotype" pitchFamily="18" charset="0"/>
              </a:rPr>
              <a:t>Certain diagnosis if </a:t>
            </a:r>
            <a:r>
              <a:rPr lang="en" sz="1600" b="1" dirty="0" err="1">
                <a:latin typeface="Palatino Linotype" pitchFamily="18" charset="0"/>
              </a:rPr>
              <a:t>gastrin values are </a:t>
            </a:r>
            <a:r>
              <a:rPr lang="en" sz="1600" b="1" dirty="0">
                <a:latin typeface="Palatino Linotype" pitchFamily="18" charset="0"/>
              </a:rPr>
              <a:t>higher than 1000 </a:t>
            </a:r>
            <a:r>
              <a:rPr lang="en" sz="1600" b="1" dirty="0" err="1">
                <a:latin typeface="Palatino Linotype" pitchFamily="18" charset="0"/>
              </a:rPr>
              <a:t>pg </a:t>
            </a:r>
            <a:r>
              <a:rPr lang="en" sz="1600" b="1" dirty="0">
                <a:latin typeface="Palatino Linotype" pitchFamily="18" charset="0"/>
              </a:rPr>
              <a:t>/ml</a:t>
            </a:r>
          </a:p>
          <a:p>
            <a:pPr>
              <a:lnSpc>
                <a:spcPct val="150000"/>
              </a:lnSpc>
            </a:pPr>
            <a:endParaRPr lang="x-none" sz="1600" dirty="0">
              <a:latin typeface="Palatino Linotype" pitchFamily="18" charset="0"/>
            </a:endParaRPr>
          </a:p>
          <a:p>
            <a:pPr marL="285750" indent="-285750">
              <a:buFont typeface="Wingdings" pitchFamily="2" charset="2"/>
              <a:buChar char="v"/>
            </a:pPr>
            <a:endParaRPr lang="x-none" dirty="0"/>
          </a:p>
          <a:p>
            <a:endParaRPr lang="x-none" dirty="0"/>
          </a:p>
        </p:txBody>
      </p:sp>
    </p:spTree>
    <p:extLst>
      <p:ext uri="{BB962C8B-B14F-4D97-AF65-F5344CB8AC3E}">
        <p14:creationId xmlns="" xmlns:p14="http://schemas.microsoft.com/office/powerpoint/2010/main" val="129291371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8100"/>
            <a:ext cx="8534399" cy="6740307"/>
          </a:xfrm>
          <a:prstGeom prst="rect">
            <a:avLst/>
          </a:prstGeom>
          <a:noFill/>
        </p:spPr>
        <p:txBody>
          <a:bodyPr wrap="square" rtlCol="0">
            <a:spAutoFit/>
          </a:bodyPr>
          <a:lstStyle/>
          <a:p>
            <a:pPr>
              <a:lnSpc>
                <a:spcPct val="150000"/>
              </a:lnSpc>
            </a:pPr>
            <a:r>
              <a:rPr lang="en" sz="1600" b="1" dirty="0">
                <a:latin typeface="Palatino Linotype" pitchFamily="18" charset="0"/>
              </a:rPr>
              <a:t>clinical picture</a:t>
            </a:r>
          </a:p>
          <a:p>
            <a:pPr>
              <a:lnSpc>
                <a:spcPct val="150000"/>
              </a:lnSpc>
            </a:pPr>
            <a:endParaRPr lang="x-none" sz="1600" b="1"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Pain typical of </a:t>
            </a:r>
            <a:r>
              <a:rPr lang="en" sz="1600" dirty="0" err="1">
                <a:latin typeface="Palatino Linotype" pitchFamily="18" charset="0"/>
              </a:rPr>
              <a:t>peptic</a:t>
            </a:r>
            <a:r>
              <a:rPr lang="en" sz="1600" dirty="0">
                <a:latin typeface="Palatino Linotype" pitchFamily="18" charset="0"/>
              </a:rPr>
              <a:t> </a:t>
            </a:r>
            <a:r>
              <a:rPr lang="en" sz="1600" dirty="0" err="1">
                <a:latin typeface="Palatino Linotype" pitchFamily="18" charset="0"/>
              </a:rPr>
              <a:t>ulcer </a:t>
            </a:r>
            <a:r>
              <a:rPr lang="en" sz="1600" dirty="0">
                <a:latin typeface="Palatino Linotype" pitchFamily="18" charset="0"/>
              </a:rPr>
              <a:t>, at night and on an empty stomach, decreases or disappears after the administration of antacids</a:t>
            </a:r>
          </a:p>
          <a:p>
            <a:pPr marL="285750" indent="-285750">
              <a:lnSpc>
                <a:spcPct val="150000"/>
              </a:lnSpc>
              <a:buFont typeface="Wingdings" pitchFamily="2" charset="2"/>
              <a:buChar char="v"/>
            </a:pPr>
            <a:r>
              <a:rPr lang="en" sz="1600" dirty="0">
                <a:latin typeface="Palatino Linotype" pitchFamily="18" charset="0"/>
              </a:rPr>
              <a:t>2/3 of patients have persistent pain that does not respond to classical </a:t>
            </a:r>
            <a:r>
              <a:rPr lang="en" sz="1600" dirty="0" err="1">
                <a:latin typeface="Palatino Linotype" pitchFamily="18" charset="0"/>
              </a:rPr>
              <a:t>anti-ulcer </a:t>
            </a:r>
            <a:r>
              <a:rPr lang="en" sz="1600" dirty="0">
                <a:latin typeface="Palatino Linotype" pitchFamily="18" charset="0"/>
              </a:rPr>
              <a:t>therapy</a:t>
            </a:r>
          </a:p>
          <a:p>
            <a:pPr marL="285750" indent="-285750">
              <a:lnSpc>
                <a:spcPct val="150000"/>
              </a:lnSpc>
              <a:buFont typeface="Wingdings" pitchFamily="2" charset="2"/>
              <a:buChar char="v"/>
            </a:pPr>
            <a:r>
              <a:rPr lang="en" sz="1600" dirty="0">
                <a:latin typeface="Palatino Linotype" pitchFamily="18" charset="0"/>
              </a:rPr>
              <a:t>In 90% of patients </a:t>
            </a:r>
            <a:r>
              <a:rPr lang="en" sz="1600" dirty="0" err="1">
                <a:latin typeface="Palatino Linotype" pitchFamily="18" charset="0"/>
              </a:rPr>
              <a:t>peptic</a:t>
            </a:r>
            <a:r>
              <a:rPr lang="en" sz="1600" dirty="0">
                <a:latin typeface="Palatino Linotype" pitchFamily="18" charset="0"/>
              </a:rPr>
              <a:t> </a:t>
            </a:r>
            <a:r>
              <a:rPr lang="en" sz="1600" dirty="0" err="1">
                <a:latin typeface="Palatino Linotype" pitchFamily="18" charset="0"/>
              </a:rPr>
              <a:t>ulcer </a:t>
            </a:r>
            <a:r>
              <a:rPr lang="en" sz="1600" dirty="0">
                <a:latin typeface="Palatino Linotype" pitchFamily="18" charset="0"/>
              </a:rPr>
              <a:t>:</a:t>
            </a:r>
          </a:p>
          <a:p>
            <a:pPr marL="342900" indent="-342900">
              <a:lnSpc>
                <a:spcPct val="150000"/>
              </a:lnSpc>
              <a:buFont typeface="+mj-lt"/>
              <a:buAutoNum type="arabicPeriod"/>
            </a:pPr>
            <a:r>
              <a:rPr lang="en" sz="1600" dirty="0">
                <a:latin typeface="Palatino Linotype" pitchFamily="18" charset="0"/>
              </a:rPr>
              <a:t>In </a:t>
            </a:r>
            <a:r>
              <a:rPr lang="en" sz="1600" dirty="0" err="1">
                <a:latin typeface="Palatino Linotype" pitchFamily="18" charset="0"/>
              </a:rPr>
              <a:t>the bulbus</a:t>
            </a:r>
            <a:r>
              <a:rPr lang="en" sz="1600" dirty="0">
                <a:latin typeface="Palatino Linotype" pitchFamily="18" charset="0"/>
              </a:rPr>
              <a:t> </a:t>
            </a:r>
            <a:r>
              <a:rPr lang="en" sz="1600" dirty="0" err="1">
                <a:latin typeface="Palatino Linotype" pitchFamily="18" charset="0"/>
              </a:rPr>
              <a:t>duodenum </a:t>
            </a:r>
            <a:r>
              <a:rPr lang="en" sz="1600" dirty="0">
                <a:latin typeface="Palatino Linotype" pitchFamily="18" charset="0"/>
              </a:rPr>
              <a:t>-75%</a:t>
            </a:r>
          </a:p>
          <a:p>
            <a:pPr marL="342900" indent="-342900">
              <a:lnSpc>
                <a:spcPct val="150000"/>
              </a:lnSpc>
              <a:buFont typeface="+mj-lt"/>
              <a:buAutoNum type="arabicPeriod"/>
            </a:pPr>
            <a:r>
              <a:rPr lang="en" sz="1600" dirty="0" err="1">
                <a:latin typeface="Palatino Linotype" pitchFamily="18" charset="0"/>
              </a:rPr>
              <a:t>Distal </a:t>
            </a:r>
            <a:r>
              <a:rPr lang="en" sz="1600" dirty="0">
                <a:latin typeface="Palatino Linotype" pitchFamily="18" charset="0"/>
              </a:rPr>
              <a:t>parts </a:t>
            </a:r>
            <a:r>
              <a:rPr lang="en" sz="1600" dirty="0" err="1">
                <a:latin typeface="Palatino Linotype" pitchFamily="18" charset="0"/>
              </a:rPr>
              <a:t>of the duodenum </a:t>
            </a:r>
            <a:r>
              <a:rPr lang="en" sz="1600" dirty="0">
                <a:latin typeface="Palatino Linotype" pitchFamily="18" charset="0"/>
              </a:rPr>
              <a:t>-14%</a:t>
            </a:r>
          </a:p>
          <a:p>
            <a:pPr marL="342900" indent="-342900">
              <a:lnSpc>
                <a:spcPct val="150000"/>
              </a:lnSpc>
              <a:buFont typeface="+mj-lt"/>
              <a:buAutoNum type="arabicPeriod"/>
            </a:pPr>
            <a:r>
              <a:rPr lang="en" sz="1600" dirty="0" err="1">
                <a:latin typeface="Palatino Linotype" pitchFamily="18" charset="0"/>
              </a:rPr>
              <a:t>Jejunum </a:t>
            </a:r>
            <a:r>
              <a:rPr lang="en" sz="1600" dirty="0">
                <a:latin typeface="Palatino Linotype" pitchFamily="18" charset="0"/>
              </a:rPr>
              <a:t>-11%</a:t>
            </a:r>
          </a:p>
          <a:p>
            <a:pPr>
              <a:lnSpc>
                <a:spcPct val="150000"/>
              </a:lnSpc>
            </a:pP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15% of patients have diarrhea or </a:t>
            </a:r>
            <a:r>
              <a:rPr lang="en" sz="1600" dirty="0" err="1">
                <a:latin typeface="Palatino Linotype" pitchFamily="18" charset="0"/>
              </a:rPr>
              <a:t>steatorrhea </a:t>
            </a:r>
            <a:r>
              <a:rPr lang="en" sz="1600" dirty="0">
                <a:latin typeface="Palatino Linotype" pitchFamily="18" charset="0"/>
              </a:rPr>
              <a:t>, without </a:t>
            </a:r>
            <a:r>
              <a:rPr lang="en" sz="1600" dirty="0" err="1">
                <a:latin typeface="Palatino Linotype" pitchFamily="18" charset="0"/>
              </a:rPr>
              <a:t>ulcers</a:t>
            </a:r>
            <a:endParaRPr lang="x-none" sz="1600" dirty="0">
              <a:latin typeface="Palatino Linotype" pitchFamily="18" charset="0"/>
            </a:endParaRPr>
          </a:p>
          <a:p>
            <a:pPr>
              <a:lnSpc>
                <a:spcPct val="150000"/>
              </a:lnSpc>
            </a:pPr>
            <a:r>
              <a:rPr lang="en" sz="1600" dirty="0">
                <a:latin typeface="Palatino Linotype" pitchFamily="18" charset="0"/>
              </a:rPr>
              <a:t>Diarrhea is a consequence of low PH in the intestine, which leads to damage </a:t>
            </a:r>
            <a:r>
              <a:rPr lang="en" sz="1600" dirty="0" err="1">
                <a:latin typeface="Palatino Linotype" pitchFamily="18" charset="0"/>
              </a:rPr>
              <a:t>to the mucosa</a:t>
            </a:r>
            <a:r>
              <a:rPr lang="en" sz="1600" dirty="0">
                <a:latin typeface="Palatino Linotype" pitchFamily="18" charset="0"/>
              </a:rPr>
              <a:t> </a:t>
            </a:r>
          </a:p>
          <a:p>
            <a:pPr>
              <a:lnSpc>
                <a:spcPct val="150000"/>
              </a:lnSpc>
            </a:pPr>
            <a:r>
              <a:rPr lang="en" sz="1600" dirty="0" err="1">
                <a:latin typeface="Palatino Linotype" pitchFamily="18" charset="0"/>
              </a:rPr>
              <a:t>jejunum </a:t>
            </a:r>
            <a:r>
              <a:rPr lang="en" sz="1600" dirty="0">
                <a:latin typeface="Palatino Linotype" pitchFamily="18" charset="0"/>
              </a:rPr>
              <a:t>, and </a:t>
            </a:r>
            <a:r>
              <a:rPr lang="en" sz="1600" dirty="0" err="1">
                <a:latin typeface="Palatino Linotype" pitchFamily="18" charset="0"/>
              </a:rPr>
              <a:t>steatorrhea </a:t>
            </a:r>
            <a:r>
              <a:rPr lang="en" sz="1600" dirty="0">
                <a:latin typeface="Palatino Linotype" pitchFamily="18" charset="0"/>
              </a:rPr>
              <a:t>due to </a:t>
            </a:r>
            <a:r>
              <a:rPr lang="en" sz="1600" dirty="0" err="1">
                <a:latin typeface="Palatino Linotype" pitchFamily="18" charset="0"/>
              </a:rPr>
              <a:t>inactivation</a:t>
            </a:r>
            <a:r>
              <a:rPr lang="en" sz="1600" dirty="0">
                <a:latin typeface="Palatino Linotype" pitchFamily="18" charset="0"/>
              </a:rPr>
              <a:t> </a:t>
            </a:r>
            <a:r>
              <a:rPr lang="en" sz="1600" dirty="0" err="1">
                <a:latin typeface="Palatino Linotype" pitchFamily="18" charset="0"/>
              </a:rPr>
              <a:t>Pancreatic</a:t>
            </a:r>
            <a:r>
              <a:rPr lang="en" sz="1600" dirty="0">
                <a:latin typeface="Palatino Linotype" pitchFamily="18" charset="0"/>
              </a:rPr>
              <a:t> low PH </a:t>
            </a:r>
            <a:r>
              <a:rPr lang="en" sz="1600" dirty="0" err="1">
                <a:latin typeface="Palatino Linotype" pitchFamily="18" charset="0"/>
              </a:rPr>
              <a:t>lipases</a:t>
            </a:r>
          </a:p>
          <a:p>
            <a:pPr>
              <a:lnSpc>
                <a:spcPct val="150000"/>
              </a:lnSpc>
            </a:pP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Impaired resorption </a:t>
            </a:r>
            <a:r>
              <a:rPr lang="en" sz="1600" dirty="0" err="1">
                <a:latin typeface="Palatino Linotype" pitchFamily="18" charset="0"/>
              </a:rPr>
              <a:t>of vitamin </a:t>
            </a:r>
            <a:r>
              <a:rPr lang="en" sz="1600" dirty="0">
                <a:latin typeface="Palatino Linotype" pitchFamily="18" charset="0"/>
              </a:rPr>
              <a:t>B </a:t>
            </a:r>
            <a:r>
              <a:rPr lang="en" sz="1600" baseline="-25000" dirty="0">
                <a:latin typeface="Palatino Linotype" pitchFamily="18" charset="0"/>
              </a:rPr>
              <a:t>12 </a:t>
            </a:r>
            <a:r>
              <a:rPr lang="en" sz="1600" dirty="0">
                <a:latin typeface="Palatino Linotype" pitchFamily="18" charset="0"/>
              </a:rPr>
              <a:t>- reduced resorption due to low PH</a:t>
            </a:r>
          </a:p>
          <a:p>
            <a:pPr marL="285750" indent="-285750">
              <a:lnSpc>
                <a:spcPct val="150000"/>
              </a:lnSpc>
              <a:buFont typeface="Wingdings" pitchFamily="2" charset="2"/>
              <a:buChar char="v"/>
            </a:pP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In patients with MEN-1, </a:t>
            </a:r>
            <a:r>
              <a:rPr lang="en" sz="1600" dirty="0" err="1">
                <a:latin typeface="Palatino Linotype" pitchFamily="18" charset="0"/>
              </a:rPr>
              <a:t>nephrolithiasis </a:t>
            </a:r>
            <a:r>
              <a:rPr lang="en" sz="1600" dirty="0">
                <a:latin typeface="Palatino Linotype" pitchFamily="18" charset="0"/>
              </a:rPr>
              <a:t>( </a:t>
            </a:r>
            <a:r>
              <a:rPr lang="en" sz="1600" dirty="0" err="1">
                <a:latin typeface="Palatino Linotype" pitchFamily="18" charset="0"/>
              </a:rPr>
              <a:t>hyperparathyroidism </a:t>
            </a:r>
            <a:r>
              <a:rPr lang="en" sz="1600" dirty="0">
                <a:latin typeface="Palatino Linotype" pitchFamily="18" charset="0"/>
              </a:rPr>
              <a:t>), changes in the visual field and </a:t>
            </a:r>
            <a:r>
              <a:rPr lang="en" sz="1600" dirty="0" err="1">
                <a:latin typeface="Palatino Linotype" pitchFamily="18" charset="0"/>
              </a:rPr>
              <a:t>hyperprolactinemia </a:t>
            </a:r>
            <a:r>
              <a:rPr lang="en" sz="1600" dirty="0">
                <a:latin typeface="Palatino Linotype" pitchFamily="18" charset="0"/>
              </a:rPr>
              <a:t>(pituitary tumor)</a:t>
            </a:r>
          </a:p>
        </p:txBody>
      </p:sp>
    </p:spTree>
    <p:extLst>
      <p:ext uri="{BB962C8B-B14F-4D97-AF65-F5344CB8AC3E}">
        <p14:creationId xmlns="" xmlns:p14="http://schemas.microsoft.com/office/powerpoint/2010/main" val="113803130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2700"/>
            <a:ext cx="8686800" cy="6370975"/>
          </a:xfrm>
          <a:prstGeom prst="rect">
            <a:avLst/>
          </a:prstGeom>
          <a:noFill/>
        </p:spPr>
        <p:txBody>
          <a:bodyPr wrap="square" rtlCol="0">
            <a:spAutoFit/>
          </a:bodyPr>
          <a:lstStyle/>
          <a:p>
            <a:pPr>
              <a:lnSpc>
                <a:spcPct val="150000"/>
              </a:lnSpc>
            </a:pPr>
            <a:r>
              <a:rPr lang="en" sz="1600" b="1" dirty="0">
                <a:latin typeface="Palatino Linotype" pitchFamily="18" charset="0"/>
              </a:rPr>
              <a:t>Tumor </a:t>
            </a:r>
            <a:r>
              <a:rPr lang="en" sz="1600" b="1" dirty="0" err="1">
                <a:latin typeface="Palatino Linotype" pitchFamily="18" charset="0"/>
              </a:rPr>
              <a:t>localization</a:t>
            </a:r>
          </a:p>
          <a:p>
            <a:pPr marL="285750" indent="-285750">
              <a:lnSpc>
                <a:spcPct val="150000"/>
              </a:lnSpc>
              <a:buFont typeface="Wingdings" pitchFamily="2" charset="2"/>
              <a:buChar char="v"/>
            </a:pPr>
            <a:r>
              <a:rPr lang="en" sz="1600" dirty="0">
                <a:latin typeface="Palatino Linotype" pitchFamily="18" charset="0"/>
              </a:rPr>
              <a:t>Ultrasound</a:t>
            </a:r>
          </a:p>
          <a:p>
            <a:pPr marL="285750" indent="-285750">
              <a:lnSpc>
                <a:spcPct val="150000"/>
              </a:lnSpc>
              <a:buFont typeface="Wingdings" pitchFamily="2" charset="2"/>
              <a:buChar char="v"/>
            </a:pPr>
            <a:r>
              <a:rPr lang="en" sz="1600" dirty="0" err="1">
                <a:latin typeface="Palatino Linotype" pitchFamily="18" charset="0"/>
              </a:rPr>
              <a:t>Endoscopically</a:t>
            </a:r>
            <a:r>
              <a:rPr lang="en" sz="1600" dirty="0">
                <a:latin typeface="Palatino Linotype" pitchFamily="18" charset="0"/>
              </a:rPr>
              <a:t> </a:t>
            </a:r>
            <a:r>
              <a:rPr lang="en" sz="1600" dirty="0" err="1">
                <a:latin typeface="Palatino Linotype" pitchFamily="18" charset="0"/>
              </a:rPr>
              <a:t>ultrasound </a:t>
            </a:r>
            <a:r>
              <a:rPr lang="en" sz="1600" dirty="0">
                <a:latin typeface="Palatino Linotype" pitchFamily="18" charset="0"/>
              </a:rPr>
              <a:t>(also for very small tumors of 5 mm)</a:t>
            </a:r>
          </a:p>
          <a:p>
            <a:pPr marL="285750" indent="-285750">
              <a:lnSpc>
                <a:spcPct val="150000"/>
              </a:lnSpc>
              <a:buFont typeface="Wingdings" pitchFamily="2" charset="2"/>
              <a:buChar char="v"/>
            </a:pPr>
            <a:r>
              <a:rPr lang="en" sz="1600" dirty="0">
                <a:latin typeface="Palatino Linotype" pitchFamily="18" charset="0"/>
              </a:rPr>
              <a:t>CT (tumors larger than 3 cm in 80%, </a:t>
            </a:r>
            <a:r>
              <a:rPr lang="en" sz="1600" dirty="0" err="1">
                <a:latin typeface="Palatino Linotype" pitchFamily="18" charset="0"/>
              </a:rPr>
              <a:t>extrapancreatic </a:t>
            </a:r>
            <a:r>
              <a:rPr lang="en" sz="1600" dirty="0">
                <a:latin typeface="Palatino Linotype" pitchFamily="18" charset="0"/>
              </a:rPr>
              <a:t>tumors smaller than 1 cm in 40%)</a:t>
            </a:r>
          </a:p>
          <a:p>
            <a:pPr marL="285750" indent="-285750">
              <a:lnSpc>
                <a:spcPct val="150000"/>
              </a:lnSpc>
              <a:buFont typeface="Wingdings" pitchFamily="2" charset="2"/>
              <a:buChar char="v"/>
            </a:pPr>
            <a:r>
              <a:rPr lang="en" sz="1600" dirty="0" err="1">
                <a:latin typeface="Palatino Linotype" pitchFamily="18" charset="0"/>
              </a:rPr>
              <a:t>Angiography</a:t>
            </a: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Selective determination </a:t>
            </a:r>
            <a:r>
              <a:rPr lang="en" sz="1600" dirty="0" err="1">
                <a:latin typeface="Palatino Linotype" pitchFamily="18" charset="0"/>
              </a:rPr>
              <a:t>of gastrin </a:t>
            </a:r>
            <a:r>
              <a:rPr lang="en" sz="1600" dirty="0">
                <a:latin typeface="Palatino Linotype" pitchFamily="18" charset="0"/>
              </a:rPr>
              <a:t>in </a:t>
            </a:r>
            <a:r>
              <a:rPr lang="en" sz="1600" dirty="0" err="1">
                <a:latin typeface="Palatino Linotype" pitchFamily="18" charset="0"/>
              </a:rPr>
              <a:t>the portal </a:t>
            </a:r>
            <a:r>
              <a:rPr lang="en" sz="1600" dirty="0">
                <a:latin typeface="Palatino Linotype" pitchFamily="18" charset="0"/>
              </a:rPr>
              <a:t>circulation</a:t>
            </a:r>
          </a:p>
          <a:p>
            <a:pPr marL="285750" indent="-285750">
              <a:lnSpc>
                <a:spcPct val="150000"/>
              </a:lnSpc>
              <a:buFont typeface="Wingdings" pitchFamily="2" charset="2"/>
              <a:buChar char="v"/>
            </a:pPr>
            <a:r>
              <a:rPr lang="en" sz="1600" dirty="0">
                <a:latin typeface="Palatino Linotype" pitchFamily="18" charset="0"/>
              </a:rPr>
              <a:t>Magnetic </a:t>
            </a:r>
            <a:r>
              <a:rPr lang="en" sz="1600" dirty="0" err="1">
                <a:latin typeface="Palatino Linotype" pitchFamily="18" charset="0"/>
              </a:rPr>
              <a:t>resonance</a:t>
            </a:r>
            <a:endParaRPr lang="x-none" sz="1600" dirty="0">
              <a:latin typeface="Palatino Linotype" pitchFamily="18" charset="0"/>
            </a:endParaRPr>
          </a:p>
          <a:p>
            <a:pPr>
              <a:lnSpc>
                <a:spcPct val="150000"/>
              </a:lnSpc>
            </a:pPr>
            <a:endParaRPr lang="x-none" sz="1600" dirty="0">
              <a:latin typeface="Palatino Linotype" pitchFamily="18" charset="0"/>
            </a:endParaRPr>
          </a:p>
          <a:p>
            <a:pPr>
              <a:lnSpc>
                <a:spcPct val="150000"/>
              </a:lnSpc>
            </a:pPr>
            <a:r>
              <a:rPr lang="en" sz="1600" b="1" dirty="0">
                <a:latin typeface="Palatino Linotype" pitchFamily="18" charset="0"/>
              </a:rPr>
              <a:t>Therapy </a:t>
            </a:r>
            <a:r>
              <a:rPr lang="en" sz="1600" dirty="0">
                <a:latin typeface="Palatino Linotype" pitchFamily="18" charset="0"/>
              </a:rPr>
              <a:t>: reduction of gastric acid secretion and tumor </a:t>
            </a:r>
            <a:r>
              <a:rPr lang="en" sz="1600" dirty="0" err="1">
                <a:latin typeface="Palatino Linotype" pitchFamily="18" charset="0"/>
              </a:rPr>
              <a:t>removal</a:t>
            </a:r>
          </a:p>
          <a:p>
            <a:pPr>
              <a:lnSpc>
                <a:spcPct val="150000"/>
              </a:lnSpc>
            </a:pPr>
            <a:r>
              <a:rPr lang="en" sz="1600" b="1" dirty="0" err="1">
                <a:latin typeface="Palatino Linotype" pitchFamily="18" charset="0"/>
              </a:rPr>
              <a:t>Drug </a:t>
            </a:r>
            <a:r>
              <a:rPr lang="en" sz="1600" b="1" dirty="0">
                <a:latin typeface="Palatino Linotype" pitchFamily="18" charset="0"/>
              </a:rPr>
              <a:t>therapy</a:t>
            </a:r>
          </a:p>
          <a:p>
            <a:pPr marL="285750" indent="-285750">
              <a:lnSpc>
                <a:spcPct val="150000"/>
              </a:lnSpc>
              <a:buFont typeface="Wingdings" pitchFamily="2" charset="2"/>
              <a:buChar char="v"/>
            </a:pPr>
            <a:r>
              <a:rPr lang="en" sz="1600" dirty="0" err="1">
                <a:latin typeface="Palatino Linotype" pitchFamily="18" charset="0"/>
              </a:rPr>
              <a:t>peptic </a:t>
            </a:r>
            <a:r>
              <a:rPr lang="en" sz="1600" dirty="0">
                <a:latin typeface="Palatino Linotype" pitchFamily="18" charset="0"/>
              </a:rPr>
              <a:t>bleeding </a:t>
            </a:r>
            <a:r>
              <a:rPr lang="en" sz="1600" dirty="0" err="1">
                <a:latin typeface="Palatino Linotype" pitchFamily="18" charset="0"/>
              </a:rPr>
              <a:t>ulcer </a:t>
            </a:r>
            <a:r>
              <a:rPr lang="en" sz="1600" dirty="0">
                <a:latin typeface="Palatino Linotype" pitchFamily="18" charset="0"/>
              </a:rPr>
              <a:t>or </a:t>
            </a:r>
            <a:r>
              <a:rPr lang="en" sz="1600" dirty="0" err="1">
                <a:latin typeface="Palatino Linotype" pitchFamily="18" charset="0"/>
              </a:rPr>
              <a:t>electrolyte </a:t>
            </a:r>
            <a:r>
              <a:rPr lang="en" sz="1600" dirty="0">
                <a:latin typeface="Palatino Linotype" pitchFamily="18" charset="0"/>
              </a:rPr>
              <a:t>disturbance due to intense vomiting</a:t>
            </a:r>
          </a:p>
          <a:p>
            <a:pPr marL="285750" indent="-285750">
              <a:lnSpc>
                <a:spcPct val="150000"/>
              </a:lnSpc>
              <a:buFont typeface="Wingdings" pitchFamily="2" charset="2"/>
              <a:buChar char="v"/>
            </a:pPr>
            <a:r>
              <a:rPr lang="en" sz="1600" dirty="0" err="1">
                <a:latin typeface="Palatino Linotype" pitchFamily="18" charset="0"/>
              </a:rPr>
              <a:t>Intravenous </a:t>
            </a:r>
            <a:r>
              <a:rPr lang="en" sz="1600" dirty="0">
                <a:latin typeface="Palatino Linotype" pitchFamily="18" charset="0"/>
              </a:rPr>
              <a:t>administration of proton pump </a:t>
            </a:r>
            <a:r>
              <a:rPr lang="en" sz="1600" dirty="0" err="1">
                <a:latin typeface="Palatino Linotype" pitchFamily="18" charset="0"/>
              </a:rPr>
              <a:t>inhibitors </a:t>
            </a:r>
            <a:r>
              <a:rPr lang="en" sz="1600" dirty="0">
                <a:latin typeface="Palatino Linotype" pitchFamily="18" charset="0"/>
              </a:rPr>
              <a:t>(raising PH above 2.5)</a:t>
            </a:r>
          </a:p>
          <a:p>
            <a:pPr marL="285750" indent="-285750">
              <a:lnSpc>
                <a:spcPct val="150000"/>
              </a:lnSpc>
              <a:buFont typeface="Wingdings" pitchFamily="2" charset="2"/>
              <a:buChar char="v"/>
            </a:pPr>
            <a:r>
              <a:rPr lang="en" sz="1600" dirty="0" err="1">
                <a:latin typeface="Palatino Linotype" pitchFamily="18" charset="0"/>
              </a:rPr>
              <a:t>Oral </a:t>
            </a:r>
            <a:r>
              <a:rPr lang="en" sz="1600" dirty="0">
                <a:latin typeface="Palatino Linotype" pitchFamily="18" charset="0"/>
              </a:rPr>
              <a:t>administration of proton pump </a:t>
            </a:r>
            <a:r>
              <a:rPr lang="en" sz="1600" dirty="0" err="1">
                <a:latin typeface="Palatino Linotype" pitchFamily="18" charset="0"/>
              </a:rPr>
              <a:t>inhibitors</a:t>
            </a:r>
          </a:p>
          <a:p>
            <a:pPr>
              <a:lnSpc>
                <a:spcPct val="150000"/>
              </a:lnSpc>
            </a:pPr>
            <a:r>
              <a:rPr lang="en" sz="1600" b="1" dirty="0">
                <a:latin typeface="Palatino Linotype" pitchFamily="18" charset="0"/>
              </a:rPr>
              <a:t>Surgical treatment</a:t>
            </a:r>
          </a:p>
          <a:p>
            <a:pPr marL="285750" indent="-285750">
              <a:lnSpc>
                <a:spcPct val="150000"/>
              </a:lnSpc>
              <a:buFont typeface="Wingdings" pitchFamily="2" charset="2"/>
              <a:buChar char="v"/>
            </a:pPr>
            <a:r>
              <a:rPr lang="en" sz="1600" dirty="0">
                <a:latin typeface="Palatino Linotype" pitchFamily="18" charset="0"/>
              </a:rPr>
              <a:t>Total </a:t>
            </a:r>
            <a:r>
              <a:rPr lang="en" sz="1600" dirty="0" err="1">
                <a:latin typeface="Palatino Linotype" pitchFamily="18" charset="0"/>
              </a:rPr>
              <a:t>gastrectomy </a:t>
            </a:r>
            <a:r>
              <a:rPr lang="en" sz="1600" dirty="0">
                <a:latin typeface="Palatino Linotype" pitchFamily="18" charset="0"/>
              </a:rPr>
              <a:t>, selective and </a:t>
            </a:r>
            <a:r>
              <a:rPr lang="en" sz="1600" dirty="0" err="1">
                <a:latin typeface="Palatino Linotype" pitchFamily="18" charset="0"/>
              </a:rPr>
              <a:t>supraselective</a:t>
            </a:r>
            <a:r>
              <a:rPr lang="en" sz="1600" dirty="0">
                <a:latin typeface="Palatino Linotype" pitchFamily="18" charset="0"/>
              </a:rPr>
              <a:t> </a:t>
            </a:r>
            <a:r>
              <a:rPr lang="en" sz="1600" dirty="0" err="1">
                <a:latin typeface="Palatino Linotype" pitchFamily="18" charset="0"/>
              </a:rPr>
              <a:t>vagotomy </a:t>
            </a:r>
            <a:r>
              <a:rPr lang="en" sz="1600" dirty="0">
                <a:latin typeface="Palatino Linotype" pitchFamily="18" charset="0"/>
              </a:rPr>
              <a:t>, after </a:t>
            </a:r>
            <a:r>
              <a:rPr lang="en" sz="1600" dirty="0" err="1">
                <a:latin typeface="Palatino Linotype" pitchFamily="18" charset="0"/>
              </a:rPr>
              <a:t>removal of the tumor, the effect of gastrin </a:t>
            </a:r>
            <a:r>
              <a:rPr lang="en" sz="1600" dirty="0">
                <a:latin typeface="Palatino Linotype" pitchFamily="18" charset="0"/>
              </a:rPr>
              <a:t>secretion is lost in a period of 3 to 6 months</a:t>
            </a:r>
          </a:p>
        </p:txBody>
      </p:sp>
    </p:spTree>
    <p:extLst>
      <p:ext uri="{BB962C8B-B14F-4D97-AF65-F5344CB8AC3E}">
        <p14:creationId xmlns="" xmlns:p14="http://schemas.microsoft.com/office/powerpoint/2010/main" val="304819978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 sz="3200" b="1" dirty="0">
                <a:latin typeface="Palatino Linotype" pitchFamily="18" charset="0"/>
              </a:rPr>
              <a:t>STOMACH TUMORS</a:t>
            </a:r>
          </a:p>
        </p:txBody>
      </p:sp>
      <p:pic>
        <p:nvPicPr>
          <p:cNvPr id="4" name="Picture 3"/>
          <p:cNvPicPr>
            <a:picLocks noChangeAspect="1" noChangeArrowheads="1"/>
          </p:cNvPicPr>
          <p:nvPr/>
        </p:nvPicPr>
        <p:blipFill>
          <a:blip r:embed="rId2" cstate="print"/>
          <a:srcRect/>
          <a:stretch>
            <a:fillRect/>
          </a:stretch>
        </p:blipFill>
        <p:spPr bwMode="auto">
          <a:xfrm>
            <a:off x="1282700" y="76200"/>
            <a:ext cx="6949440" cy="1447800"/>
          </a:xfrm>
          <a:prstGeom prst="rect">
            <a:avLst/>
          </a:prstGeom>
          <a:noFill/>
          <a:ln w="9525">
            <a:noFill/>
            <a:miter lim="800000"/>
            <a:headEnd/>
            <a:tailEnd/>
          </a:ln>
        </p:spPr>
      </p:pic>
      <p:sp>
        <p:nvSpPr>
          <p:cNvPr id="5" name="Subtitle 4"/>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2266607681"/>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r>
              <a:rPr lang="en" sz="3200" b="1" dirty="0">
                <a:latin typeface="Palatino Linotype" pitchFamily="18" charset="0"/>
              </a:rPr>
              <a:t>Tumors of the stomach</a:t>
            </a:r>
            <a:endParaRPr lang="en-US" sz="3200" b="1" dirty="0">
              <a:latin typeface="Palatino Linotype" pitchFamily="18" charset="0"/>
            </a:endParaRPr>
          </a:p>
        </p:txBody>
      </p:sp>
      <p:sp>
        <p:nvSpPr>
          <p:cNvPr id="3" name="Content Placeholder 2"/>
          <p:cNvSpPr>
            <a:spLocks noGrp="1"/>
          </p:cNvSpPr>
          <p:nvPr>
            <p:ph idx="1"/>
          </p:nvPr>
        </p:nvSpPr>
        <p:spPr>
          <a:xfrm>
            <a:off x="0" y="609600"/>
            <a:ext cx="9144000" cy="6172200"/>
          </a:xfrm>
        </p:spPr>
        <p:txBody>
          <a:bodyPr>
            <a:normAutofit/>
          </a:bodyPr>
          <a:lstStyle/>
          <a:p>
            <a:pPr>
              <a:lnSpc>
                <a:spcPct val="150000"/>
              </a:lnSpc>
            </a:pPr>
            <a:endParaRPr lang="x-none" sz="1800" dirty="0">
              <a:latin typeface="Palatino Linotype" pitchFamily="18" charset="0"/>
            </a:endParaRPr>
          </a:p>
          <a:p>
            <a:pPr>
              <a:lnSpc>
                <a:spcPct val="160000"/>
              </a:lnSpc>
            </a:pPr>
            <a:r>
              <a:rPr lang="en" sz="1700" dirty="0">
                <a:latin typeface="Palatino Linotype" pitchFamily="18" charset="0"/>
              </a:rPr>
              <a:t>After lung </a:t>
            </a:r>
            <a:r>
              <a:rPr lang="en" sz="1700" dirty="0" err="1">
                <a:latin typeface="Palatino Linotype" pitchFamily="18" charset="0"/>
              </a:rPr>
              <a:t>cancer </a:t>
            </a:r>
            <a:r>
              <a:rPr lang="en" sz="1700" dirty="0">
                <a:latin typeface="Palatino Linotype" pitchFamily="18" charset="0"/>
              </a:rPr>
              <a:t>, the second most common malignant tumor in the world</a:t>
            </a:r>
          </a:p>
          <a:p>
            <a:pPr>
              <a:lnSpc>
                <a:spcPct val="160000"/>
              </a:lnSpc>
            </a:pPr>
            <a:r>
              <a:rPr lang="en" sz="1700" dirty="0">
                <a:latin typeface="Palatino Linotype" pitchFamily="18" charset="0"/>
              </a:rPr>
              <a:t>The most common malignant tumor of the stomach is </a:t>
            </a:r>
            <a:r>
              <a:rPr lang="en" sz="1700" dirty="0" err="1">
                <a:latin typeface="Palatino Linotype" pitchFamily="18" charset="0"/>
              </a:rPr>
              <a:t>adenocarcinoma</a:t>
            </a:r>
            <a:r>
              <a:rPr lang="en" sz="1700" dirty="0">
                <a:latin typeface="Palatino Linotype" pitchFamily="18" charset="0"/>
              </a:rPr>
              <a:t> ( will occur in 90% of cases ) , the other two types of malignant tumors that often appear are non- </a:t>
            </a:r>
            <a:r>
              <a:rPr lang="en" sz="1700" dirty="0" err="1">
                <a:latin typeface="Palatino Linotype" pitchFamily="18" charset="0"/>
              </a:rPr>
              <a:t>Hodgkin's</a:t>
            </a:r>
            <a:r>
              <a:rPr lang="en" sz="1700" dirty="0">
                <a:latin typeface="Palatino Linotype" pitchFamily="18" charset="0"/>
              </a:rPr>
              <a:t> </a:t>
            </a:r>
            <a:r>
              <a:rPr lang="en" sz="1700" dirty="0" err="1">
                <a:latin typeface="Palatino Linotype" pitchFamily="18" charset="0"/>
              </a:rPr>
              <a:t>lymphomas</a:t>
            </a:r>
            <a:r>
              <a:rPr lang="en" sz="1700" dirty="0">
                <a:latin typeface="Palatino Linotype" pitchFamily="18" charset="0"/>
              </a:rPr>
              <a:t> and </a:t>
            </a:r>
            <a:r>
              <a:rPr lang="en" sz="1700" dirty="0" err="1">
                <a:latin typeface="Palatino Linotype" pitchFamily="18" charset="0"/>
              </a:rPr>
              <a:t>leiomyosarcomas</a:t>
            </a:r>
            <a:endParaRPr lang="x-none" sz="1700" dirty="0">
              <a:latin typeface="Palatino Linotype" pitchFamily="18" charset="0"/>
            </a:endParaRPr>
          </a:p>
          <a:p>
            <a:pPr marL="0" indent="0">
              <a:lnSpc>
                <a:spcPct val="160000"/>
              </a:lnSpc>
              <a:buNone/>
            </a:pPr>
            <a:r>
              <a:rPr lang="en" sz="1700" b="1" dirty="0">
                <a:latin typeface="Palatino Linotype" pitchFamily="18" charset="0"/>
              </a:rPr>
              <a:t>Division</a:t>
            </a:r>
          </a:p>
          <a:p>
            <a:pPr>
              <a:lnSpc>
                <a:spcPct val="160000"/>
              </a:lnSpc>
            </a:pPr>
            <a:r>
              <a:rPr lang="en" sz="1700" dirty="0">
                <a:latin typeface="Palatino Linotype" pitchFamily="18" charset="0"/>
              </a:rPr>
              <a:t>Stomach cancer</a:t>
            </a:r>
          </a:p>
          <a:p>
            <a:pPr>
              <a:lnSpc>
                <a:spcPct val="160000"/>
              </a:lnSpc>
            </a:pPr>
            <a:r>
              <a:rPr lang="en" sz="1700" dirty="0">
                <a:latin typeface="Palatino Linotype" pitchFamily="18" charset="0"/>
              </a:rPr>
              <a:t>Primary lymphomas of the stomach</a:t>
            </a:r>
          </a:p>
          <a:p>
            <a:pPr>
              <a:lnSpc>
                <a:spcPct val="160000"/>
              </a:lnSpc>
            </a:pPr>
            <a:r>
              <a:rPr lang="en" sz="1700" dirty="0">
                <a:latin typeface="Palatino Linotype" pitchFamily="18" charset="0"/>
              </a:rPr>
              <a:t>Leiomyosarcoma</a:t>
            </a:r>
          </a:p>
          <a:p>
            <a:pPr>
              <a:lnSpc>
                <a:spcPct val="160000"/>
              </a:lnSpc>
            </a:pPr>
            <a:r>
              <a:rPr lang="en" sz="1700" dirty="0">
                <a:latin typeface="Palatino Linotype" pitchFamily="18" charset="0"/>
              </a:rPr>
              <a:t>Gastric carcinoid</a:t>
            </a:r>
          </a:p>
          <a:p>
            <a:pPr>
              <a:lnSpc>
                <a:spcPct val="160000"/>
              </a:lnSpc>
            </a:pPr>
            <a:r>
              <a:rPr lang="en" sz="1700" dirty="0">
                <a:latin typeface="Palatino Linotype" pitchFamily="18" charset="0"/>
              </a:rPr>
              <a:t>Metastatic tumors of the stomach</a:t>
            </a:r>
          </a:p>
          <a:p>
            <a:pPr>
              <a:lnSpc>
                <a:spcPct val="160000"/>
              </a:lnSpc>
            </a:pPr>
            <a:r>
              <a:rPr lang="en" sz="1700" dirty="0">
                <a:latin typeface="Palatino Linotype" pitchFamily="18" charset="0"/>
              </a:rPr>
              <a:t>Benign stomach tumors</a:t>
            </a:r>
          </a:p>
          <a:p>
            <a:pPr>
              <a:lnSpc>
                <a:spcPct val="160000"/>
              </a:lnSpc>
            </a:pPr>
            <a:endParaRPr lang="x-none" sz="1700" dirty="0">
              <a:latin typeface="Palatino Linotype" pitchFamily="18" charset="0"/>
            </a:endParaRPr>
          </a:p>
        </p:txBody>
      </p:sp>
    </p:spTree>
    <p:extLst>
      <p:ext uri="{BB962C8B-B14F-4D97-AF65-F5344CB8AC3E}">
        <p14:creationId xmlns="" xmlns:p14="http://schemas.microsoft.com/office/powerpoint/2010/main" val="130780615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 sz="2800" b="1" dirty="0">
                <a:latin typeface="Palatino Linotype" pitchFamily="18" charset="0"/>
              </a:rPr>
              <a:t>clinical picture</a:t>
            </a:r>
            <a:endParaRPr lang="en-US" sz="2800" b="1" dirty="0">
              <a:latin typeface="Palatino Linotype" pitchFamily="18" charset="0"/>
            </a:endParaRPr>
          </a:p>
        </p:txBody>
      </p:sp>
      <p:sp>
        <p:nvSpPr>
          <p:cNvPr id="3" name="Content Placeholder 2"/>
          <p:cNvSpPr>
            <a:spLocks noGrp="1"/>
          </p:cNvSpPr>
          <p:nvPr>
            <p:ph idx="1"/>
          </p:nvPr>
        </p:nvSpPr>
        <p:spPr>
          <a:xfrm>
            <a:off x="381000" y="914400"/>
            <a:ext cx="8305800" cy="5211763"/>
          </a:xfrm>
        </p:spPr>
        <p:txBody>
          <a:bodyPr>
            <a:normAutofit/>
          </a:bodyPr>
          <a:lstStyle/>
          <a:p>
            <a:pPr>
              <a:lnSpc>
                <a:spcPct val="150000"/>
              </a:lnSpc>
            </a:pPr>
            <a:r>
              <a:rPr lang="en" sz="1800" dirty="0">
                <a:latin typeface="Palatino Linotype" pitchFamily="18" charset="0"/>
              </a:rPr>
              <a:t>Symptoms of the disease, as with most malignant tumors, are related to the degree of </a:t>
            </a:r>
            <a:r>
              <a:rPr lang="en" sz="1800" dirty="0" err="1">
                <a:latin typeface="Palatino Linotype" pitchFamily="18" charset="0"/>
              </a:rPr>
              <a:t>extension</a:t>
            </a:r>
            <a:endParaRPr lang="x-none" sz="1800" dirty="0">
              <a:latin typeface="Palatino Linotype" pitchFamily="18" charset="0"/>
            </a:endParaRPr>
          </a:p>
          <a:p>
            <a:pPr>
              <a:lnSpc>
                <a:spcPct val="150000"/>
              </a:lnSpc>
            </a:pPr>
            <a:r>
              <a:rPr lang="en" sz="1800" b="1" dirty="0">
                <a:latin typeface="Palatino Linotype" pitchFamily="18" charset="0"/>
              </a:rPr>
              <a:t>Early </a:t>
            </a:r>
            <a:r>
              <a:rPr lang="en" sz="1800" b="1" dirty="0" err="1">
                <a:latin typeface="Palatino Linotype" pitchFamily="18" charset="0"/>
              </a:rPr>
              <a:t>cancer</a:t>
            </a:r>
            <a:r>
              <a:rPr lang="en" sz="1800" b="1" dirty="0">
                <a:latin typeface="Palatino Linotype" pitchFamily="18" charset="0"/>
              </a:rPr>
              <a:t> </a:t>
            </a:r>
            <a:r>
              <a:rPr lang="en" sz="1800" dirty="0">
                <a:latin typeface="Palatino Linotype" pitchFamily="18" charset="0"/>
              </a:rPr>
              <a:t>( mucosa or mucosa and submucosa affected, regardless of the status of the lymph nodes ), </a:t>
            </a:r>
            <a:r>
              <a:rPr lang="en" sz="1800" b="1" dirty="0">
                <a:latin typeface="Palatino Linotype" pitchFamily="18" charset="0"/>
              </a:rPr>
              <a:t>80% of patients will not have any problems</a:t>
            </a:r>
          </a:p>
          <a:p>
            <a:pPr>
              <a:lnSpc>
                <a:spcPct val="150000"/>
              </a:lnSpc>
            </a:pPr>
            <a:r>
              <a:rPr lang="en" sz="1800" dirty="0">
                <a:latin typeface="Palatino Linotype" pitchFamily="18" charset="0"/>
              </a:rPr>
              <a:t>In the remaining 20% of patients, symptoms similar to ulcer disease can be found :</a:t>
            </a:r>
          </a:p>
          <a:p>
            <a:pPr>
              <a:lnSpc>
                <a:spcPct val="150000"/>
              </a:lnSpc>
              <a:buNone/>
            </a:pPr>
            <a:r>
              <a:rPr lang="en" sz="1800" dirty="0">
                <a:latin typeface="Palatino Linotype" pitchFamily="18" charset="0"/>
              </a:rPr>
              <a:t>- Feeling fullness and heaviness in the upper abdomen</a:t>
            </a:r>
          </a:p>
          <a:p>
            <a:pPr>
              <a:lnSpc>
                <a:spcPct val="150000"/>
              </a:lnSpc>
              <a:buNone/>
            </a:pPr>
            <a:r>
              <a:rPr lang="en" sz="1800" dirty="0">
                <a:latin typeface="Palatino Linotype" pitchFamily="18" charset="0"/>
              </a:rPr>
              <a:t>     - nausea</a:t>
            </a:r>
          </a:p>
          <a:p>
            <a:pPr>
              <a:lnSpc>
                <a:spcPct val="150000"/>
              </a:lnSpc>
              <a:buNone/>
            </a:pPr>
            <a:r>
              <a:rPr lang="en" sz="1800" dirty="0">
                <a:latin typeface="Palatino Linotype" pitchFamily="18" charset="0"/>
              </a:rPr>
              <a:t>     - vomiting (tumor in the area of </a:t>
            </a:r>
            <a:r>
              <a:rPr lang="en" sz="1800" dirty="0" err="1">
                <a:latin typeface="Palatino Linotype" pitchFamily="18" charset="0"/>
              </a:rPr>
              <a:t>the pylorus </a:t>
            </a:r>
            <a:r>
              <a:rPr lang="en" sz="1800" dirty="0">
                <a:latin typeface="Palatino Linotype" pitchFamily="18" charset="0"/>
              </a:rPr>
              <a:t>)</a:t>
            </a:r>
          </a:p>
          <a:p>
            <a:pPr>
              <a:lnSpc>
                <a:spcPct val="150000"/>
              </a:lnSpc>
              <a:buNone/>
            </a:pPr>
            <a:r>
              <a:rPr lang="en" sz="1800" dirty="0">
                <a:latin typeface="Palatino Linotype" pitchFamily="18" charset="0"/>
              </a:rPr>
              <a:t>    - and anorexia</a:t>
            </a:r>
          </a:p>
          <a:p>
            <a:pPr>
              <a:lnSpc>
                <a:spcPct val="150000"/>
              </a:lnSpc>
              <a:buNone/>
            </a:pPr>
            <a:r>
              <a:rPr lang="en" sz="1800" dirty="0">
                <a:latin typeface="Palatino Linotype" pitchFamily="18" charset="0"/>
              </a:rPr>
              <a:t>     - pain in the epigastrium</a:t>
            </a:r>
            <a:endParaRPr lang="en-US" sz="1800" dirty="0">
              <a:latin typeface="Palatino Linotype" pitchFamily="18" charset="0"/>
            </a:endParaRPr>
          </a:p>
        </p:txBody>
      </p:sp>
    </p:spTree>
    <p:extLst>
      <p:ext uri="{BB962C8B-B14F-4D97-AF65-F5344CB8AC3E}">
        <p14:creationId xmlns="" xmlns:p14="http://schemas.microsoft.com/office/powerpoint/2010/main" val="82553716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r>
              <a:rPr lang="en" sz="2000" b="1" dirty="0">
                <a:latin typeface="Palatino Linotype" pitchFamily="18" charset="0"/>
              </a:rPr>
              <a:t>clinical picture</a:t>
            </a:r>
            <a:endParaRPr lang="en-US" sz="2000" b="1" dirty="0">
              <a:latin typeface="Palatino Linotype" pitchFamily="18" charset="0"/>
            </a:endParaRPr>
          </a:p>
        </p:txBody>
      </p:sp>
      <p:sp>
        <p:nvSpPr>
          <p:cNvPr id="3" name="Content Placeholder 2"/>
          <p:cNvSpPr>
            <a:spLocks noGrp="1"/>
          </p:cNvSpPr>
          <p:nvPr>
            <p:ph idx="1"/>
          </p:nvPr>
        </p:nvSpPr>
        <p:spPr>
          <a:xfrm>
            <a:off x="76200" y="533400"/>
            <a:ext cx="9067800" cy="6172200"/>
          </a:xfrm>
        </p:spPr>
        <p:txBody>
          <a:bodyPr>
            <a:normAutofit fontScale="92500" lnSpcReduction="20000"/>
          </a:bodyPr>
          <a:lstStyle/>
          <a:p>
            <a:pPr>
              <a:lnSpc>
                <a:spcPct val="150000"/>
              </a:lnSpc>
            </a:pPr>
            <a:r>
              <a:rPr lang="en" sz="1800" b="1" dirty="0">
                <a:latin typeface="Palatino Linotype" pitchFamily="18" charset="0"/>
              </a:rPr>
              <a:t>In locally advanced disease, </a:t>
            </a:r>
            <a:r>
              <a:rPr lang="en" sz="1800" dirty="0">
                <a:latin typeface="Palatino Linotype" pitchFamily="18" charset="0"/>
              </a:rPr>
              <a:t>symptoms are mostly present in all patients, and the result is the invasion of gastric cells or </a:t>
            </a:r>
            <a:r>
              <a:rPr lang="en" sz="1800" dirty="0" err="1">
                <a:latin typeface="Palatino Linotype" pitchFamily="18" charset="0"/>
              </a:rPr>
              <a:t>loco </a:t>
            </a:r>
            <a:r>
              <a:rPr lang="en" sz="1800" dirty="0">
                <a:latin typeface="Palatino Linotype" pitchFamily="18" charset="0"/>
              </a:rPr>
              <a:t>-regional metastases.</a:t>
            </a:r>
          </a:p>
          <a:p>
            <a:pPr>
              <a:lnSpc>
                <a:spcPct val="150000"/>
              </a:lnSpc>
              <a:buNone/>
            </a:pPr>
            <a:r>
              <a:rPr lang="en" sz="1800" dirty="0">
                <a:latin typeface="Palatino Linotype" pitchFamily="18" charset="0"/>
              </a:rPr>
              <a:t>- weight loss in 50% of patients</a:t>
            </a:r>
          </a:p>
          <a:p>
            <a:pPr>
              <a:lnSpc>
                <a:spcPct val="150000"/>
              </a:lnSpc>
              <a:buNone/>
            </a:pPr>
            <a:r>
              <a:rPr lang="en" sz="1800" dirty="0">
                <a:latin typeface="Palatino Linotype" pitchFamily="18" charset="0"/>
              </a:rPr>
              <a:t>     - </a:t>
            </a:r>
            <a:r>
              <a:rPr lang="en" sz="1800" dirty="0" err="1">
                <a:latin typeface="Palatino Linotype" pitchFamily="18" charset="0"/>
              </a:rPr>
              <a:t>dysphagia</a:t>
            </a:r>
            <a:r>
              <a:rPr lang="en" sz="1800" dirty="0">
                <a:latin typeface="Palatino Linotype" pitchFamily="18" charset="0"/>
              </a:rPr>
              <a:t> ( most often when the tumor is located in the cardia )</a:t>
            </a:r>
          </a:p>
          <a:p>
            <a:pPr>
              <a:lnSpc>
                <a:spcPct val="150000"/>
              </a:lnSpc>
              <a:buNone/>
            </a:pPr>
            <a:r>
              <a:rPr lang="en" sz="1800" dirty="0">
                <a:latin typeface="Palatino Linotype" pitchFamily="18" charset="0"/>
              </a:rPr>
              <a:t>- gastrointestinal bleeding and anemia</a:t>
            </a:r>
          </a:p>
          <a:p>
            <a:pPr>
              <a:lnSpc>
                <a:spcPct val="150000"/>
              </a:lnSpc>
              <a:buNone/>
            </a:pPr>
            <a:r>
              <a:rPr lang="en" sz="1800" dirty="0">
                <a:latin typeface="Palatino Linotype" pitchFamily="18" charset="0"/>
              </a:rPr>
              <a:t>     - the presence of a tumor mass in the upper part of the abdomen</a:t>
            </a:r>
          </a:p>
          <a:p>
            <a:pPr>
              <a:lnSpc>
                <a:spcPct val="150000"/>
              </a:lnSpc>
            </a:pPr>
            <a:r>
              <a:rPr lang="en" sz="1800" dirty="0">
                <a:latin typeface="Palatino Linotype" pitchFamily="18" charset="0"/>
              </a:rPr>
              <a:t>Sometimes the first symptoms of the disease </a:t>
            </a:r>
            <a:r>
              <a:rPr lang="en" sz="1800" b="1" dirty="0">
                <a:latin typeface="Palatino Linotype" pitchFamily="18" charset="0"/>
              </a:rPr>
              <a:t>are the result of metastases :</a:t>
            </a:r>
          </a:p>
          <a:p>
            <a:pPr>
              <a:lnSpc>
                <a:spcPct val="150000"/>
              </a:lnSpc>
              <a:buNone/>
            </a:pPr>
            <a:r>
              <a:rPr lang="en" sz="1800" dirty="0">
                <a:latin typeface="Palatino Linotype" pitchFamily="18" charset="0"/>
              </a:rPr>
              <a:t>- and </a:t>
            </a:r>
            <a:r>
              <a:rPr lang="en" sz="1800" dirty="0" err="1">
                <a:latin typeface="Palatino Linotype" pitchFamily="18" charset="0"/>
              </a:rPr>
              <a:t>you know</a:t>
            </a:r>
            <a:endParaRPr lang="x-none" sz="1800" dirty="0">
              <a:latin typeface="Palatino Linotype" pitchFamily="18" charset="0"/>
            </a:endParaRPr>
          </a:p>
          <a:p>
            <a:pPr>
              <a:lnSpc>
                <a:spcPct val="150000"/>
              </a:lnSpc>
              <a:buNone/>
            </a:pPr>
            <a:r>
              <a:rPr lang="en" sz="1800" dirty="0">
                <a:latin typeface="Palatino Linotype" pitchFamily="18" charset="0"/>
              </a:rPr>
              <a:t>     - o </a:t>
            </a:r>
            <a:r>
              <a:rPr lang="en" sz="1800" dirty="0" err="1">
                <a:latin typeface="Palatino Linotype" pitchFamily="18" charset="0"/>
              </a:rPr>
              <a:t>pstructive</a:t>
            </a:r>
            <a:r>
              <a:rPr lang="en" sz="1800" dirty="0">
                <a:latin typeface="Palatino Linotype" pitchFamily="18" charset="0"/>
              </a:rPr>
              <a:t> </a:t>
            </a:r>
            <a:r>
              <a:rPr lang="en" sz="1800" dirty="0" err="1">
                <a:latin typeface="Palatino Linotype" pitchFamily="18" charset="0"/>
              </a:rPr>
              <a:t>icterus</a:t>
            </a:r>
            <a:endParaRPr lang="x-none" sz="1800" dirty="0">
              <a:latin typeface="Palatino Linotype" pitchFamily="18" charset="0"/>
            </a:endParaRPr>
          </a:p>
          <a:p>
            <a:pPr>
              <a:lnSpc>
                <a:spcPct val="150000"/>
              </a:lnSpc>
              <a:buNone/>
            </a:pPr>
            <a:r>
              <a:rPr lang="en" sz="1800" dirty="0">
                <a:latin typeface="Palatino Linotype" pitchFamily="18" charset="0"/>
              </a:rPr>
              <a:t>     - bone pain</a:t>
            </a:r>
          </a:p>
          <a:p>
            <a:pPr>
              <a:lnSpc>
                <a:spcPct val="150000"/>
              </a:lnSpc>
              <a:buNone/>
            </a:pPr>
            <a:r>
              <a:rPr lang="en" sz="1800" dirty="0">
                <a:latin typeface="Palatino Linotype" pitchFamily="18" charset="0"/>
              </a:rPr>
              <a:t>     - </a:t>
            </a:r>
            <a:r>
              <a:rPr lang="en" sz="1800" dirty="0" err="1">
                <a:latin typeface="Palatino Linotype" pitchFamily="18" charset="0"/>
              </a:rPr>
              <a:t>dyspnea </a:t>
            </a:r>
            <a:r>
              <a:rPr lang="en" sz="1800" dirty="0">
                <a:latin typeface="Palatino Linotype" pitchFamily="18" charset="0"/>
              </a:rPr>
              <a:t>in lung or pleural </a:t>
            </a:r>
            <a:r>
              <a:rPr lang="en" sz="1800" dirty="0" err="1">
                <a:latin typeface="Palatino Linotype" pitchFamily="18" charset="0"/>
              </a:rPr>
              <a:t>involvement</a:t>
            </a:r>
          </a:p>
          <a:p>
            <a:pPr>
              <a:lnSpc>
                <a:spcPct val="150000"/>
              </a:lnSpc>
              <a:buNone/>
            </a:pPr>
            <a:r>
              <a:rPr lang="en" sz="1800" dirty="0">
                <a:latin typeface="Palatino Linotype" pitchFamily="18" charset="0"/>
              </a:rPr>
              <a:t>     - neurological symptoms in brain metastases</a:t>
            </a:r>
          </a:p>
          <a:p>
            <a:pPr>
              <a:lnSpc>
                <a:spcPct val="150000"/>
              </a:lnSpc>
            </a:pPr>
            <a:r>
              <a:rPr lang="en" sz="1800" b="1" dirty="0">
                <a:latin typeface="Palatino Linotype" pitchFamily="18" charset="0"/>
              </a:rPr>
              <a:t> </a:t>
            </a:r>
            <a:r>
              <a:rPr lang="en" sz="1800" b="1" dirty="0" err="1">
                <a:latin typeface="Palatino Linotype" pitchFamily="18" charset="0"/>
              </a:rPr>
              <a:t>Paraneoplastic </a:t>
            </a:r>
            <a:r>
              <a:rPr lang="en" sz="1800" b="1" dirty="0">
                <a:latin typeface="Palatino Linotype" pitchFamily="18" charset="0"/>
              </a:rPr>
              <a:t>events :</a:t>
            </a:r>
          </a:p>
          <a:p>
            <a:pPr>
              <a:lnSpc>
                <a:spcPct val="150000"/>
              </a:lnSpc>
              <a:buNone/>
            </a:pPr>
            <a:r>
              <a:rPr lang="en" sz="1800" dirty="0">
                <a:latin typeface="Palatino Linotype" pitchFamily="18" charset="0"/>
              </a:rPr>
              <a:t>- thrombosis</a:t>
            </a:r>
          </a:p>
          <a:p>
            <a:pPr>
              <a:lnSpc>
                <a:spcPct val="150000"/>
              </a:lnSpc>
              <a:buNone/>
            </a:pPr>
            <a:r>
              <a:rPr lang="en" sz="1800" dirty="0">
                <a:latin typeface="Palatino Linotype" pitchFamily="18" charset="0"/>
              </a:rPr>
              <a:t>      - </a:t>
            </a:r>
            <a:r>
              <a:rPr lang="en" sz="1800" dirty="0" err="1">
                <a:latin typeface="Palatino Linotype" pitchFamily="18" charset="0"/>
              </a:rPr>
              <a:t>acanthosis</a:t>
            </a:r>
            <a:r>
              <a:rPr lang="en" sz="1800" dirty="0">
                <a:latin typeface="Palatino Linotype" pitchFamily="18" charset="0"/>
              </a:rPr>
              <a:t> </a:t>
            </a:r>
            <a:r>
              <a:rPr lang="en" sz="1800" dirty="0" err="1">
                <a:latin typeface="Palatino Linotype" pitchFamily="18" charset="0"/>
              </a:rPr>
              <a:t>nigricans </a:t>
            </a:r>
            <a:r>
              <a:rPr lang="en" sz="1800" dirty="0">
                <a:latin typeface="Palatino Linotype" pitchFamily="18" charset="0"/>
              </a:rPr>
              <a:t>( </a:t>
            </a:r>
            <a:r>
              <a:rPr lang="en" sz="1800" dirty="0" err="1">
                <a:latin typeface="Palatino Linotype" pitchFamily="18" charset="0"/>
              </a:rPr>
              <a:t>hypertrophic </a:t>
            </a:r>
            <a:r>
              <a:rPr lang="en" sz="1800" dirty="0">
                <a:latin typeface="Palatino Linotype" pitchFamily="18" charset="0"/>
              </a:rPr>
              <a:t>pigmented skin changes )     </a:t>
            </a:r>
          </a:p>
          <a:p>
            <a:pPr>
              <a:lnSpc>
                <a:spcPct val="150000"/>
              </a:lnSpc>
              <a:buNone/>
            </a:pPr>
            <a:endParaRPr lang="en-US" sz="1800" dirty="0">
              <a:latin typeface="Palatino Linotype" pitchFamily="18" charset="0"/>
            </a:endParaRPr>
          </a:p>
        </p:txBody>
      </p:sp>
    </p:spTree>
    <p:extLst>
      <p:ext uri="{BB962C8B-B14F-4D97-AF65-F5344CB8AC3E}">
        <p14:creationId xmlns="" xmlns:p14="http://schemas.microsoft.com/office/powerpoint/2010/main" val="49375660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411162"/>
          </a:xfrm>
        </p:spPr>
        <p:txBody>
          <a:bodyPr>
            <a:normAutofit fontScale="90000"/>
          </a:bodyPr>
          <a:lstStyle/>
          <a:p>
            <a:r>
              <a:rPr lang="en" sz="2800" b="1" dirty="0">
                <a:latin typeface="Palatino Linotype" pitchFamily="18" charset="0"/>
              </a:rPr>
              <a:t>Diagnosis</a:t>
            </a:r>
            <a:endParaRPr lang="en-US" sz="2800" b="1" dirty="0">
              <a:latin typeface="Palatino Linotype" pitchFamily="18" charset="0"/>
            </a:endParaRPr>
          </a:p>
        </p:txBody>
      </p:sp>
      <p:sp>
        <p:nvSpPr>
          <p:cNvPr id="3" name="Content Placeholder 2"/>
          <p:cNvSpPr>
            <a:spLocks noGrp="1"/>
          </p:cNvSpPr>
          <p:nvPr>
            <p:ph idx="1"/>
          </p:nvPr>
        </p:nvSpPr>
        <p:spPr>
          <a:xfrm>
            <a:off x="0" y="457200"/>
            <a:ext cx="9144000" cy="6096000"/>
          </a:xfrm>
        </p:spPr>
        <p:txBody>
          <a:bodyPr>
            <a:normAutofit/>
          </a:bodyPr>
          <a:lstStyle/>
          <a:p>
            <a:pPr>
              <a:lnSpc>
                <a:spcPct val="150000"/>
              </a:lnSpc>
            </a:pPr>
            <a:r>
              <a:rPr lang="en" sz="1700" dirty="0">
                <a:latin typeface="Palatino Linotype" pitchFamily="18" charset="0"/>
              </a:rPr>
              <a:t>Gastric ulcer can have radiological characteristics of benign changes, </a:t>
            </a:r>
            <a:r>
              <a:rPr lang="en" sz="1700" b="1" dirty="0">
                <a:latin typeface="Palatino Linotype" pitchFamily="18" charset="0"/>
              </a:rPr>
              <a:t>but it is necessary to perform endoscopy with biopsy in all patients with such a finding.</a:t>
            </a:r>
          </a:p>
          <a:p>
            <a:pPr>
              <a:lnSpc>
                <a:spcPct val="150000"/>
              </a:lnSpc>
            </a:pPr>
            <a:r>
              <a:rPr lang="en" sz="1700" dirty="0">
                <a:latin typeface="Palatino Linotype" pitchFamily="18" charset="0"/>
              </a:rPr>
              <a:t>Classification of gastric cancer based on the macroscopic image ( </a:t>
            </a:r>
            <a:r>
              <a:rPr lang="en" sz="1700" dirty="0" err="1">
                <a:latin typeface="Palatino Linotype" pitchFamily="18" charset="0"/>
              </a:rPr>
              <a:t>Bormann's </a:t>
            </a:r>
            <a:r>
              <a:rPr lang="en" sz="1700" dirty="0">
                <a:latin typeface="Palatino Linotype" pitchFamily="18" charset="0"/>
              </a:rPr>
              <a:t>classification ) :</a:t>
            </a:r>
          </a:p>
          <a:p>
            <a:pPr marL="457200" indent="-457200">
              <a:lnSpc>
                <a:spcPct val="150000"/>
              </a:lnSpc>
              <a:buFont typeface="+mj-lt"/>
              <a:buAutoNum type="arabicPeriod"/>
            </a:pPr>
            <a:r>
              <a:rPr lang="en" sz="1700" dirty="0" err="1">
                <a:latin typeface="Palatino Linotype" pitchFamily="18" charset="0"/>
              </a:rPr>
              <a:t>polypoid </a:t>
            </a:r>
            <a:r>
              <a:rPr lang="en" sz="1700" dirty="0">
                <a:latin typeface="Palatino Linotype" pitchFamily="18" charset="0"/>
              </a:rPr>
              <a:t>type</a:t>
            </a:r>
            <a:endParaRPr lang="en-US" sz="1700" dirty="0">
              <a:latin typeface="Palatino Linotype" pitchFamily="18" charset="0"/>
            </a:endParaRPr>
          </a:p>
          <a:p>
            <a:pPr marL="457200" indent="-457200">
              <a:lnSpc>
                <a:spcPct val="150000"/>
              </a:lnSpc>
              <a:buFont typeface="+mj-lt"/>
              <a:buAutoNum type="arabicPeriod"/>
            </a:pPr>
            <a:r>
              <a:rPr lang="en" sz="1700" dirty="0" err="1">
                <a:latin typeface="Palatino Linotype" pitchFamily="18" charset="0"/>
              </a:rPr>
              <a:t>ulceriform </a:t>
            </a:r>
            <a:r>
              <a:rPr lang="en" sz="1700" dirty="0">
                <a:latin typeface="Palatino Linotype" pitchFamily="18" charset="0"/>
              </a:rPr>
              <a:t>type</a:t>
            </a:r>
            <a:endParaRPr lang="en-US" sz="1700" dirty="0">
              <a:latin typeface="Palatino Linotype" pitchFamily="18" charset="0"/>
            </a:endParaRPr>
          </a:p>
          <a:p>
            <a:pPr marL="457200" indent="-457200">
              <a:lnSpc>
                <a:spcPct val="150000"/>
              </a:lnSpc>
              <a:buFont typeface="+mj-lt"/>
              <a:buAutoNum type="arabicPeriod"/>
            </a:pPr>
            <a:r>
              <a:rPr lang="en" sz="1700" dirty="0" err="1">
                <a:latin typeface="Palatino Linotype" pitchFamily="18" charset="0"/>
              </a:rPr>
              <a:t>ulceroinfiltrative </a:t>
            </a:r>
            <a:r>
              <a:rPr lang="en" sz="1700" dirty="0">
                <a:latin typeface="Palatino Linotype" pitchFamily="18" charset="0"/>
              </a:rPr>
              <a:t>type</a:t>
            </a:r>
            <a:endParaRPr lang="en-US" sz="1700" dirty="0">
              <a:latin typeface="Palatino Linotype" pitchFamily="18" charset="0"/>
            </a:endParaRPr>
          </a:p>
          <a:p>
            <a:pPr marL="457200" indent="-457200">
              <a:lnSpc>
                <a:spcPct val="150000"/>
              </a:lnSpc>
              <a:buFont typeface="+mj-lt"/>
              <a:buAutoNum type="arabicPeriod"/>
            </a:pPr>
            <a:r>
              <a:rPr lang="en" sz="1700" dirty="0" err="1">
                <a:latin typeface="Palatino Linotype" pitchFamily="18" charset="0"/>
              </a:rPr>
              <a:t>infiltrative </a:t>
            </a:r>
            <a:r>
              <a:rPr lang="en" sz="1700" dirty="0">
                <a:latin typeface="Palatino Linotype" pitchFamily="18" charset="0"/>
              </a:rPr>
              <a:t>type</a:t>
            </a:r>
          </a:p>
          <a:p>
            <a:pPr>
              <a:lnSpc>
                <a:spcPct val="150000"/>
              </a:lnSpc>
            </a:pPr>
            <a:r>
              <a:rPr lang="en" sz="1700" dirty="0">
                <a:latin typeface="Palatino Linotype" pitchFamily="18" charset="0"/>
              </a:rPr>
              <a:t>Macroscopic appearance of the tumor is not </a:t>
            </a:r>
            <a:r>
              <a:rPr lang="en" sz="1700" dirty="0" err="1">
                <a:latin typeface="Palatino Linotype" pitchFamily="18" charset="0"/>
              </a:rPr>
              <a:t>a prognostic </a:t>
            </a:r>
            <a:r>
              <a:rPr lang="en" sz="1700" dirty="0">
                <a:latin typeface="Palatino Linotype" pitchFamily="18" charset="0"/>
              </a:rPr>
              <a:t>criterion</a:t>
            </a:r>
            <a:endParaRPr lang="en-US" sz="1700" dirty="0">
              <a:latin typeface="Palatino Linotype" pitchFamily="18" charset="0"/>
            </a:endParaRPr>
          </a:p>
          <a:p>
            <a:pPr>
              <a:lnSpc>
                <a:spcPct val="150000"/>
              </a:lnSpc>
            </a:pPr>
            <a:r>
              <a:rPr lang="en" sz="1700" dirty="0">
                <a:latin typeface="Palatino Linotype" pitchFamily="18" charset="0"/>
              </a:rPr>
              <a:t>Early gastric </a:t>
            </a:r>
            <a:r>
              <a:rPr lang="en" sz="1700" dirty="0" err="1">
                <a:latin typeface="Palatino Linotype" pitchFamily="18" charset="0"/>
              </a:rPr>
              <a:t>cancer </a:t>
            </a:r>
            <a:r>
              <a:rPr lang="en" sz="1700" dirty="0">
                <a:latin typeface="Palatino Linotype" pitchFamily="18" charset="0"/>
              </a:rPr>
              <a:t>involving only </a:t>
            </a:r>
            <a:r>
              <a:rPr lang="en" sz="1700" dirty="0" err="1">
                <a:latin typeface="Palatino Linotype" pitchFamily="18" charset="0"/>
              </a:rPr>
              <a:t>the mucosa </a:t>
            </a:r>
            <a:r>
              <a:rPr lang="en" sz="1700" dirty="0">
                <a:latin typeface="Palatino Linotype" pitchFamily="18" charset="0"/>
              </a:rPr>
              <a:t>or </a:t>
            </a:r>
            <a:r>
              <a:rPr lang="en" sz="1700" dirty="0" err="1">
                <a:latin typeface="Palatino Linotype" pitchFamily="18" charset="0"/>
              </a:rPr>
              <a:t>the mucosa </a:t>
            </a:r>
            <a:r>
              <a:rPr lang="en" sz="1700" dirty="0">
                <a:latin typeface="Palatino Linotype" pitchFamily="18" charset="0"/>
              </a:rPr>
              <a:t>and </a:t>
            </a:r>
            <a:r>
              <a:rPr lang="en" sz="1700" dirty="0" err="1">
                <a:latin typeface="Palatino Linotype" pitchFamily="18" charset="0"/>
              </a:rPr>
              <a:t>submucosa </a:t>
            </a:r>
            <a:r>
              <a:rPr lang="en" sz="1700" dirty="0">
                <a:latin typeface="Palatino Linotype" pitchFamily="18" charset="0"/>
              </a:rPr>
              <a:t>may </a:t>
            </a:r>
            <a:r>
              <a:rPr lang="en" sz="1700" dirty="0" err="1">
                <a:latin typeface="Palatino Linotype" pitchFamily="18" charset="0"/>
              </a:rPr>
              <a:t>endoscopically </a:t>
            </a:r>
            <a:r>
              <a:rPr lang="en" sz="1700" dirty="0">
                <a:latin typeface="Palatino Linotype" pitchFamily="18" charset="0"/>
              </a:rPr>
              <a:t>appear as a slightly infiltrated, </a:t>
            </a:r>
            <a:r>
              <a:rPr lang="en" sz="1700" dirty="0" err="1">
                <a:latin typeface="Palatino Linotype" pitchFamily="18" charset="0"/>
              </a:rPr>
              <a:t>aperistaltic </a:t>
            </a:r>
            <a:r>
              <a:rPr lang="en" sz="1700" dirty="0">
                <a:latin typeface="Palatino Linotype" pitchFamily="18" charset="0"/>
              </a:rPr>
              <a:t>area or mild elevation and depression </a:t>
            </a:r>
            <a:r>
              <a:rPr lang="en" sz="1700" dirty="0" err="1">
                <a:latin typeface="Palatino Linotype" pitchFamily="18" charset="0"/>
              </a:rPr>
              <a:t>of gastric </a:t>
            </a:r>
            <a:r>
              <a:rPr lang="en" sz="1700" dirty="0">
                <a:latin typeface="Palatino Linotype" pitchFamily="18" charset="0"/>
              </a:rPr>
              <a:t>cells .</a:t>
            </a:r>
          </a:p>
          <a:p>
            <a:pPr>
              <a:lnSpc>
                <a:spcPct val="150000"/>
              </a:lnSpc>
              <a:buNone/>
            </a:pPr>
            <a:r>
              <a:rPr lang="en" sz="1700" dirty="0">
                <a:latin typeface="Palatino Linotype" pitchFamily="18" charset="0"/>
              </a:rPr>
              <a:t>      </a:t>
            </a:r>
            <a:endParaRPr lang="en-US" sz="2400" dirty="0"/>
          </a:p>
          <a:p>
            <a:pPr marL="457200" indent="-457200">
              <a:buFont typeface="+mj-lt"/>
              <a:buAutoNum type="arabicPeriod"/>
            </a:pPr>
            <a:endParaRPr lang="en-US" sz="2400" dirty="0"/>
          </a:p>
          <a:p>
            <a:pPr marL="457200" indent="-457200">
              <a:buFont typeface="+mj-lt"/>
              <a:buAutoNum type="arabicPeriod"/>
            </a:pPr>
            <a:endParaRPr lang="en-US" sz="2400" dirty="0"/>
          </a:p>
        </p:txBody>
      </p:sp>
    </p:spTree>
    <p:extLst>
      <p:ext uri="{BB962C8B-B14F-4D97-AF65-F5344CB8AC3E}">
        <p14:creationId xmlns="" xmlns:p14="http://schemas.microsoft.com/office/powerpoint/2010/main" val="318890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0472"/>
            <a:ext cx="8229600" cy="589128"/>
          </a:xfrm>
        </p:spPr>
        <p:txBody>
          <a:bodyPr>
            <a:normAutofit/>
          </a:bodyPr>
          <a:lstStyle/>
          <a:p>
            <a:r>
              <a:rPr lang="en" sz="2400" b="1" dirty="0">
                <a:latin typeface="Palatino Linotype" pitchFamily="18" charset="0"/>
              </a:rPr>
              <a:t>ESOPHAGITIS ( </a:t>
            </a:r>
            <a:r>
              <a:rPr lang="en" sz="2400" b="1" dirty="0" err="1">
                <a:latin typeface="Palatino Linotype" pitchFamily="18" charset="0"/>
              </a:rPr>
              <a:t>Oesophagitis </a:t>
            </a:r>
            <a:r>
              <a:rPr lang="en" sz="2400" b="1" dirty="0">
                <a:latin typeface="Palatino Linotype" pitchFamily="18" charset="0"/>
              </a:rPr>
              <a:t>)</a:t>
            </a:r>
          </a:p>
        </p:txBody>
      </p:sp>
      <p:sp>
        <p:nvSpPr>
          <p:cNvPr id="3" name="TextBox 2"/>
          <p:cNvSpPr txBox="1"/>
          <p:nvPr/>
        </p:nvSpPr>
        <p:spPr>
          <a:xfrm>
            <a:off x="228600" y="838200"/>
            <a:ext cx="3200400" cy="1573444"/>
          </a:xfrm>
          <a:prstGeom prst="rect">
            <a:avLst/>
          </a:prstGeom>
          <a:noFill/>
        </p:spPr>
        <p:txBody>
          <a:bodyPr wrap="square" rtlCol="0">
            <a:spAutoFit/>
          </a:bodyPr>
          <a:lstStyle/>
          <a:p>
            <a:pPr>
              <a:lnSpc>
                <a:spcPct val="150000"/>
              </a:lnSpc>
            </a:pPr>
            <a:r>
              <a:rPr lang="en" sz="1600" b="1" dirty="0">
                <a:latin typeface="Palatino Linotype" pitchFamily="18" charset="0"/>
              </a:rPr>
              <a:t>According to the clinical course:</a:t>
            </a:r>
          </a:p>
          <a:p>
            <a:pPr marL="342900" indent="-342900">
              <a:lnSpc>
                <a:spcPct val="150000"/>
              </a:lnSpc>
              <a:buFont typeface="+mj-lt"/>
              <a:buAutoNum type="arabicPeriod"/>
            </a:pPr>
            <a:r>
              <a:rPr lang="en" sz="1600" dirty="0">
                <a:latin typeface="Palatino Linotype" pitchFamily="18" charset="0"/>
              </a:rPr>
              <a:t>Acute</a:t>
            </a:r>
          </a:p>
          <a:p>
            <a:pPr marL="342900" indent="-342900">
              <a:lnSpc>
                <a:spcPct val="150000"/>
              </a:lnSpc>
              <a:buFont typeface="+mj-lt"/>
              <a:buAutoNum type="arabicPeriod"/>
            </a:pPr>
            <a:r>
              <a:rPr lang="en" sz="1600" dirty="0">
                <a:latin typeface="Palatino Linotype" pitchFamily="18" charset="0"/>
              </a:rPr>
              <a:t>Chronic</a:t>
            </a:r>
          </a:p>
          <a:p>
            <a:pPr>
              <a:lnSpc>
                <a:spcPct val="150000"/>
              </a:lnSpc>
            </a:pPr>
            <a:endParaRPr lang="x-none" dirty="0">
              <a:latin typeface="Palatino Linotype" pitchFamily="18" charset="0"/>
            </a:endParaRPr>
          </a:p>
        </p:txBody>
      </p:sp>
      <p:sp>
        <p:nvSpPr>
          <p:cNvPr id="4" name="TextBox 3"/>
          <p:cNvSpPr txBox="1"/>
          <p:nvPr/>
        </p:nvSpPr>
        <p:spPr>
          <a:xfrm>
            <a:off x="6248400" y="491951"/>
            <a:ext cx="2419252" cy="2215991"/>
          </a:xfrm>
          <a:prstGeom prst="rect">
            <a:avLst/>
          </a:prstGeom>
          <a:noFill/>
        </p:spPr>
        <p:txBody>
          <a:bodyPr wrap="none" rtlCol="0">
            <a:spAutoFit/>
          </a:bodyPr>
          <a:lstStyle/>
          <a:p>
            <a:pPr>
              <a:lnSpc>
                <a:spcPct val="150000"/>
              </a:lnSpc>
            </a:pPr>
            <a:r>
              <a:rPr lang="en" sz="1600" b="1" dirty="0">
                <a:latin typeface="Palatino Linotype" pitchFamily="18" charset="0"/>
              </a:rPr>
              <a:t>Etiological factors:</a:t>
            </a:r>
          </a:p>
          <a:p>
            <a:pPr marL="342900" indent="-342900">
              <a:lnSpc>
                <a:spcPct val="150000"/>
              </a:lnSpc>
              <a:buFont typeface="+mj-lt"/>
              <a:buAutoNum type="arabicPeriod"/>
            </a:pPr>
            <a:r>
              <a:rPr lang="en" sz="1600" dirty="0">
                <a:latin typeface="Palatino Linotype" pitchFamily="18" charset="0"/>
              </a:rPr>
              <a:t>Biologically</a:t>
            </a:r>
          </a:p>
          <a:p>
            <a:pPr marL="342900" indent="-342900">
              <a:lnSpc>
                <a:spcPct val="150000"/>
              </a:lnSpc>
              <a:buFont typeface="+mj-lt"/>
              <a:buAutoNum type="arabicPeriod"/>
            </a:pPr>
            <a:r>
              <a:rPr lang="en" sz="1600" dirty="0">
                <a:latin typeface="Palatino Linotype" pitchFamily="18" charset="0"/>
              </a:rPr>
              <a:t>Chemical</a:t>
            </a:r>
          </a:p>
          <a:p>
            <a:pPr marL="342900" indent="-342900">
              <a:lnSpc>
                <a:spcPct val="150000"/>
              </a:lnSpc>
              <a:buFont typeface="+mj-lt"/>
              <a:buAutoNum type="arabicPeriod"/>
            </a:pPr>
            <a:r>
              <a:rPr lang="en" sz="1600" dirty="0">
                <a:latin typeface="Palatino Linotype" pitchFamily="18" charset="0"/>
              </a:rPr>
              <a:t>Toxic</a:t>
            </a:r>
          </a:p>
          <a:p>
            <a:pPr marL="342900" indent="-342900">
              <a:lnSpc>
                <a:spcPct val="150000"/>
              </a:lnSpc>
              <a:buFont typeface="+mj-lt"/>
              <a:buAutoNum type="arabicPeriod"/>
            </a:pPr>
            <a:r>
              <a:rPr lang="en" sz="1600" dirty="0">
                <a:latin typeface="Palatino Linotype" pitchFamily="18" charset="0"/>
              </a:rPr>
              <a:t>Physically</a:t>
            </a:r>
          </a:p>
          <a:p>
            <a:endParaRPr lang="x-none" dirty="0"/>
          </a:p>
        </p:txBody>
      </p:sp>
      <p:sp>
        <p:nvSpPr>
          <p:cNvPr id="5" name="TextBox 4"/>
          <p:cNvSpPr txBox="1"/>
          <p:nvPr/>
        </p:nvSpPr>
        <p:spPr>
          <a:xfrm>
            <a:off x="0" y="2592526"/>
            <a:ext cx="9144000" cy="4031873"/>
          </a:xfrm>
          <a:prstGeom prst="rect">
            <a:avLst/>
          </a:prstGeom>
          <a:noFill/>
        </p:spPr>
        <p:txBody>
          <a:bodyPr wrap="square" rtlCol="0">
            <a:spAutoFit/>
          </a:bodyPr>
          <a:lstStyle/>
          <a:p>
            <a:r>
              <a:rPr lang="en" sz="1600" b="1" dirty="0">
                <a:latin typeface="Palatino Linotype" pitchFamily="18" charset="0"/>
              </a:rPr>
              <a:t>ACUTE ESOPHAGITIS ( </a:t>
            </a:r>
            <a:r>
              <a:rPr lang="en" sz="1600" b="1" dirty="0" err="1">
                <a:latin typeface="Palatino Linotype" pitchFamily="18" charset="0"/>
              </a:rPr>
              <a:t>Oesophagitis</a:t>
            </a:r>
            <a:r>
              <a:rPr lang="en" sz="1600" b="1" dirty="0">
                <a:latin typeface="Palatino Linotype" pitchFamily="18" charset="0"/>
              </a:rPr>
              <a:t> </a:t>
            </a:r>
            <a:r>
              <a:rPr lang="en" sz="1600" b="1" dirty="0" err="1">
                <a:latin typeface="Palatino Linotype" pitchFamily="18" charset="0"/>
              </a:rPr>
              <a:t>acute </a:t>
            </a:r>
            <a:r>
              <a:rPr lang="en" sz="1600" b="1" dirty="0">
                <a:latin typeface="Palatino Linotype" pitchFamily="18" charset="0"/>
              </a:rPr>
              <a:t>)</a:t>
            </a:r>
          </a:p>
          <a:p>
            <a:pPr marL="285750" indent="-285750">
              <a:lnSpc>
                <a:spcPct val="150000"/>
              </a:lnSpc>
              <a:buFont typeface="Wingdings" pitchFamily="2" charset="2"/>
              <a:buChar char="v"/>
            </a:pPr>
            <a:r>
              <a:rPr lang="en" sz="1600" dirty="0">
                <a:latin typeface="Palatino Linotype" pitchFamily="18" charset="0"/>
              </a:rPr>
              <a:t>As part of acute </a:t>
            </a:r>
            <a:r>
              <a:rPr lang="en" sz="1600" dirty="0" err="1">
                <a:latin typeface="Palatino Linotype" pitchFamily="18" charset="0"/>
              </a:rPr>
              <a:t>inflammatory </a:t>
            </a:r>
            <a:r>
              <a:rPr lang="en" sz="1600" dirty="0">
                <a:latin typeface="Palatino Linotype" pitchFamily="18" charset="0"/>
              </a:rPr>
              <a:t>changes in the surrounding organs ( </a:t>
            </a:r>
            <a:r>
              <a:rPr lang="en" sz="1600" dirty="0" err="1">
                <a:latin typeface="Palatino Linotype" pitchFamily="18" charset="0"/>
              </a:rPr>
              <a:t>pharyngitis </a:t>
            </a:r>
            <a:r>
              <a:rPr lang="en" sz="1600" dirty="0">
                <a:latin typeface="Palatino Linotype" pitchFamily="18" charset="0"/>
              </a:rPr>
              <a:t>, </a:t>
            </a:r>
            <a:r>
              <a:rPr lang="en" sz="1600" dirty="0" err="1">
                <a:latin typeface="Palatino Linotype" pitchFamily="18" charset="0"/>
              </a:rPr>
              <a:t>tonsillitis </a:t>
            </a:r>
            <a:r>
              <a:rPr lang="en" sz="1600" dirty="0">
                <a:latin typeface="Palatino Linotype" pitchFamily="18" charset="0"/>
              </a:rPr>
              <a:t>, laryngitis, </a:t>
            </a:r>
            <a:r>
              <a:rPr lang="en" sz="1600" dirty="0" err="1">
                <a:latin typeface="Palatino Linotype" pitchFamily="18" charset="0"/>
              </a:rPr>
              <a:t>bronchopneumonia </a:t>
            </a:r>
            <a:r>
              <a:rPr lang="en" sz="1600" dirty="0">
                <a:latin typeface="Palatino Linotype" pitchFamily="18" charset="0"/>
              </a:rPr>
              <a:t>, scarlet fever, diphtheria)</a:t>
            </a:r>
          </a:p>
          <a:p>
            <a:pPr marL="285750" indent="-285750">
              <a:lnSpc>
                <a:spcPct val="150000"/>
              </a:lnSpc>
              <a:buFont typeface="Wingdings" pitchFamily="2" charset="2"/>
              <a:buChar char="v"/>
            </a:pPr>
            <a:r>
              <a:rPr lang="en" sz="1600" dirty="0">
                <a:latin typeface="Palatino Linotype" pitchFamily="18" charset="0"/>
              </a:rPr>
              <a:t>As part of acute </a:t>
            </a:r>
            <a:r>
              <a:rPr lang="en" sz="1600" dirty="0" err="1">
                <a:latin typeface="Palatino Linotype" pitchFamily="18" charset="0"/>
              </a:rPr>
              <a:t>inflammatory </a:t>
            </a:r>
            <a:r>
              <a:rPr lang="en" sz="1600" dirty="0">
                <a:latin typeface="Palatino Linotype" pitchFamily="18" charset="0"/>
              </a:rPr>
              <a:t>changes in distant organs (arthritis, </a:t>
            </a:r>
            <a:r>
              <a:rPr lang="en" sz="1600" dirty="0" err="1">
                <a:latin typeface="Palatino Linotype" pitchFamily="18" charset="0"/>
              </a:rPr>
              <a:t>peritonitis </a:t>
            </a:r>
            <a:r>
              <a:rPr lang="en" sz="1600" dirty="0">
                <a:latin typeface="Palatino Linotype" pitchFamily="18" charset="0"/>
              </a:rPr>
              <a:t>, </a:t>
            </a:r>
            <a:r>
              <a:rPr lang="en" sz="1600" dirty="0" err="1">
                <a:latin typeface="Palatino Linotype" pitchFamily="18" charset="0"/>
              </a:rPr>
              <a:t>pyelonephritis </a:t>
            </a:r>
            <a:r>
              <a:rPr lang="en" sz="1600" dirty="0">
                <a:latin typeface="Palatino Linotype" pitchFamily="18" charset="0"/>
              </a:rPr>
              <a:t>)</a:t>
            </a:r>
          </a:p>
          <a:p>
            <a:pPr marL="285750" indent="-285750">
              <a:lnSpc>
                <a:spcPct val="150000"/>
              </a:lnSpc>
              <a:buFont typeface="Wingdings" pitchFamily="2" charset="2"/>
              <a:buChar char="v"/>
            </a:pPr>
            <a:r>
              <a:rPr lang="en" sz="1600" dirty="0">
                <a:latin typeface="Palatino Linotype" pitchFamily="18" charset="0"/>
              </a:rPr>
              <a:t>During </a:t>
            </a:r>
            <a:r>
              <a:rPr lang="en" sz="1600" dirty="0" err="1">
                <a:latin typeface="Palatino Linotype" pitchFamily="18" charset="0"/>
              </a:rPr>
              <a:t>accidental </a:t>
            </a:r>
            <a:r>
              <a:rPr lang="en" sz="1600" dirty="0">
                <a:latin typeface="Palatino Linotype" pitchFamily="18" charset="0"/>
              </a:rPr>
              <a:t>or intentional ingestion of caustic and other toxic substances</a:t>
            </a:r>
          </a:p>
          <a:p>
            <a:pPr marL="285750" indent="-285750">
              <a:lnSpc>
                <a:spcPct val="150000"/>
              </a:lnSpc>
              <a:buFont typeface="Wingdings" pitchFamily="2" charset="2"/>
              <a:buChar char="v"/>
            </a:pPr>
            <a:r>
              <a:rPr lang="en" sz="1600" dirty="0">
                <a:latin typeface="Palatino Linotype" pitchFamily="18" charset="0"/>
              </a:rPr>
              <a:t>As a result of consuming very spicy, hot or iced food and drinks</a:t>
            </a:r>
          </a:p>
          <a:p>
            <a:pPr marL="285750" indent="-285750">
              <a:lnSpc>
                <a:spcPct val="150000"/>
              </a:lnSpc>
              <a:buFont typeface="Wingdings" pitchFamily="2" charset="2"/>
              <a:buChar char="v"/>
            </a:pPr>
            <a:r>
              <a:rPr lang="en" sz="1600" dirty="0">
                <a:latin typeface="Palatino Linotype" pitchFamily="18" charset="0"/>
              </a:rPr>
              <a:t>As a result of </a:t>
            </a:r>
            <a:r>
              <a:rPr lang="en" sz="1600" dirty="0" err="1">
                <a:latin typeface="Palatino Linotype" pitchFamily="18" charset="0"/>
              </a:rPr>
              <a:t>gastro </a:t>
            </a:r>
            <a:r>
              <a:rPr lang="en" sz="1600" dirty="0">
                <a:latin typeface="Palatino Linotype" pitchFamily="18" charset="0"/>
              </a:rPr>
              <a:t>- </a:t>
            </a:r>
            <a:r>
              <a:rPr lang="en" sz="1600" dirty="0" err="1">
                <a:latin typeface="Palatino Linotype" pitchFamily="18" charset="0"/>
              </a:rPr>
              <a:t>esophageal</a:t>
            </a:r>
            <a:r>
              <a:rPr lang="en" sz="1600" dirty="0">
                <a:latin typeface="Palatino Linotype" pitchFamily="18" charset="0"/>
              </a:rPr>
              <a:t> </a:t>
            </a:r>
            <a:r>
              <a:rPr lang="en" sz="1600" dirty="0" err="1">
                <a:latin typeface="Palatino Linotype" pitchFamily="18" charset="0"/>
              </a:rPr>
              <a:t>reflux</a:t>
            </a:r>
            <a:endParaRPr lang="x-none" sz="1600" dirty="0">
              <a:latin typeface="Palatino Linotype" pitchFamily="18" charset="0"/>
            </a:endParaRPr>
          </a:p>
          <a:p>
            <a:pPr marL="285750" indent="-285750">
              <a:lnSpc>
                <a:spcPct val="150000"/>
              </a:lnSpc>
              <a:buFont typeface="Wingdings" pitchFamily="2" charset="2"/>
              <a:buChar char="v"/>
            </a:pPr>
            <a:r>
              <a:rPr lang="en" sz="1600" dirty="0">
                <a:latin typeface="Palatino Linotype" pitchFamily="18" charset="0"/>
              </a:rPr>
              <a:t>Due to the presence of a foreign body</a:t>
            </a:r>
          </a:p>
          <a:p>
            <a:pPr marL="285750" indent="-285750">
              <a:lnSpc>
                <a:spcPct val="150000"/>
              </a:lnSpc>
              <a:buFont typeface="Wingdings" pitchFamily="2" charset="2"/>
              <a:buChar char="v"/>
            </a:pPr>
            <a:r>
              <a:rPr lang="en" sz="1600" dirty="0">
                <a:latin typeface="Palatino Linotype" pitchFamily="18" charset="0"/>
              </a:rPr>
              <a:t>During certain therapeutic and diagnostic procedures ( </a:t>
            </a:r>
            <a:r>
              <a:rPr lang="en" sz="1600" dirty="0" err="1">
                <a:latin typeface="Palatino Linotype" pitchFamily="18" charset="0"/>
              </a:rPr>
              <a:t>iatrogenic </a:t>
            </a:r>
            <a:r>
              <a:rPr lang="en" sz="1600" dirty="0">
                <a:latin typeface="Palatino Linotype" pitchFamily="18" charset="0"/>
              </a:rPr>
              <a:t>) ( </a:t>
            </a:r>
            <a:r>
              <a:rPr lang="en" sz="1600" dirty="0" err="1">
                <a:latin typeface="Palatino Linotype" pitchFamily="18" charset="0"/>
              </a:rPr>
              <a:t>nasogastric</a:t>
            </a:r>
            <a:r>
              <a:rPr lang="en" sz="1600" dirty="0">
                <a:latin typeface="Palatino Linotype" pitchFamily="18" charset="0"/>
              </a:rPr>
              <a:t> </a:t>
            </a:r>
            <a:r>
              <a:rPr lang="en" sz="1600" dirty="0" err="1">
                <a:latin typeface="Palatino Linotype" pitchFamily="18" charset="0"/>
              </a:rPr>
              <a:t>tube </a:t>
            </a:r>
            <a:r>
              <a:rPr lang="en" sz="1600" dirty="0">
                <a:latin typeface="Palatino Linotype" pitchFamily="18" charset="0"/>
              </a:rPr>
              <a:t>, </a:t>
            </a:r>
            <a:r>
              <a:rPr lang="en" sz="1600" dirty="0" err="1">
                <a:latin typeface="Palatino Linotype" pitchFamily="18" charset="0"/>
              </a:rPr>
              <a:t>intraluminal</a:t>
            </a:r>
            <a:r>
              <a:rPr lang="en" sz="1600" dirty="0">
                <a:latin typeface="Palatino Linotype" pitchFamily="18" charset="0"/>
              </a:rPr>
              <a:t> </a:t>
            </a:r>
            <a:r>
              <a:rPr lang="en" sz="1600" dirty="0" err="1">
                <a:latin typeface="Palatino Linotype" pitchFamily="18" charset="0"/>
              </a:rPr>
              <a:t>radiotherapy </a:t>
            </a:r>
            <a:r>
              <a:rPr lang="en" sz="1600" dirty="0">
                <a:latin typeface="Palatino Linotype" pitchFamily="18" charset="0"/>
              </a:rPr>
              <a:t>, </a:t>
            </a:r>
            <a:r>
              <a:rPr lang="en" sz="1600" dirty="0" err="1">
                <a:latin typeface="Palatino Linotype" pitchFamily="18" charset="0"/>
              </a:rPr>
              <a:t>endoscopy </a:t>
            </a:r>
            <a:r>
              <a:rPr lang="en" sz="1600" dirty="0">
                <a:latin typeface="Palatino Linotype" pitchFamily="18" charset="0"/>
              </a:rPr>
              <a:t>)</a:t>
            </a:r>
            <a:endParaRPr lang="x-none" dirty="0"/>
          </a:p>
        </p:txBody>
      </p:sp>
    </p:spTree>
    <p:extLst>
      <p:ext uri="{BB962C8B-B14F-4D97-AF65-F5344CB8AC3E}">
        <p14:creationId xmlns="" xmlns:p14="http://schemas.microsoft.com/office/powerpoint/2010/main" val="342117346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a:bodyPr>
          <a:lstStyle/>
          <a:p>
            <a:r>
              <a:rPr lang="en" sz="2800" b="1" dirty="0">
                <a:latin typeface="Palatino Linotype" pitchFamily="18" charset="0"/>
              </a:rPr>
              <a:t>Diagnosis</a:t>
            </a:r>
            <a:endParaRPr lang="en-US" sz="2800" b="1" dirty="0">
              <a:latin typeface="Palatino Linotype" pitchFamily="18" charset="0"/>
            </a:endParaRPr>
          </a:p>
        </p:txBody>
      </p:sp>
      <p:sp>
        <p:nvSpPr>
          <p:cNvPr id="3" name="Content Placeholder 2"/>
          <p:cNvSpPr>
            <a:spLocks noGrp="1"/>
          </p:cNvSpPr>
          <p:nvPr>
            <p:ph idx="1"/>
          </p:nvPr>
        </p:nvSpPr>
        <p:spPr>
          <a:xfrm>
            <a:off x="152400" y="609600"/>
            <a:ext cx="8839200" cy="6248400"/>
          </a:xfrm>
        </p:spPr>
        <p:txBody>
          <a:bodyPr>
            <a:normAutofit fontScale="40000" lnSpcReduction="20000"/>
          </a:bodyPr>
          <a:lstStyle/>
          <a:p>
            <a:pPr>
              <a:lnSpc>
                <a:spcPct val="170000"/>
              </a:lnSpc>
            </a:pPr>
            <a:r>
              <a:rPr lang="en" sz="4000" dirty="0">
                <a:latin typeface="Palatino Linotype" pitchFamily="18" charset="0"/>
              </a:rPr>
              <a:t>Metastases can be indicated by : laboratory findings, abdominal ultrasound, lung </a:t>
            </a:r>
            <a:r>
              <a:rPr lang="en" sz="4000" dirty="0" err="1">
                <a:latin typeface="Palatino Linotype" pitchFamily="18" charset="0"/>
              </a:rPr>
              <a:t>x-ray </a:t>
            </a:r>
            <a:r>
              <a:rPr lang="en" sz="4000" dirty="0">
                <a:latin typeface="Palatino Linotype" pitchFamily="18" charset="0"/>
              </a:rPr>
              <a:t>, </a:t>
            </a:r>
            <a:r>
              <a:rPr lang="en" sz="4000" dirty="0" err="1">
                <a:latin typeface="Palatino Linotype" pitchFamily="18" charset="0"/>
              </a:rPr>
              <a:t>endoscopic </a:t>
            </a:r>
            <a:r>
              <a:rPr lang="en" sz="4000" dirty="0">
                <a:latin typeface="Palatino Linotype" pitchFamily="18" charset="0"/>
              </a:rPr>
              <a:t>stomach ultrasound, abdominal CT , lung CT</a:t>
            </a:r>
          </a:p>
          <a:p>
            <a:pPr>
              <a:lnSpc>
                <a:spcPct val="170000"/>
              </a:lnSpc>
            </a:pPr>
            <a:r>
              <a:rPr lang="en" sz="4000" dirty="0">
                <a:latin typeface="Palatino Linotype" pitchFamily="18" charset="0"/>
              </a:rPr>
              <a:t>Laboratory analysis: </a:t>
            </a:r>
            <a:r>
              <a:rPr lang="en" sz="4000" dirty="0" err="1">
                <a:latin typeface="Palatino Linotype" pitchFamily="18" charset="0"/>
              </a:rPr>
              <a:t>sideropenic in 2/3 of patients</a:t>
            </a:r>
            <a:r>
              <a:rPr lang="en" sz="4000" dirty="0">
                <a:latin typeface="Palatino Linotype" pitchFamily="18" charset="0"/>
              </a:rPr>
              <a:t> </a:t>
            </a:r>
            <a:r>
              <a:rPr lang="en" sz="4000" dirty="0" err="1">
                <a:latin typeface="Palatino Linotype" pitchFamily="18" charset="0"/>
              </a:rPr>
              <a:t>anemia </a:t>
            </a:r>
            <a:r>
              <a:rPr lang="en" sz="4000" dirty="0">
                <a:latin typeface="Palatino Linotype" pitchFamily="18" charset="0"/>
              </a:rPr>
              <a:t>due to </a:t>
            </a:r>
            <a:r>
              <a:rPr lang="en" sz="4000" dirty="0" err="1">
                <a:latin typeface="Palatino Linotype" pitchFamily="18" charset="0"/>
              </a:rPr>
              <a:t>occult </a:t>
            </a:r>
            <a:r>
              <a:rPr lang="en" sz="4000" dirty="0">
                <a:latin typeface="Palatino Linotype" pitchFamily="18" charset="0"/>
              </a:rPr>
              <a:t>bleeding, sometimes </a:t>
            </a:r>
            <a:r>
              <a:rPr lang="en" sz="4000" dirty="0" err="1">
                <a:latin typeface="Palatino Linotype" pitchFamily="18" charset="0"/>
              </a:rPr>
              <a:t>pernicious </a:t>
            </a:r>
            <a:r>
              <a:rPr lang="en" sz="4000" dirty="0">
                <a:latin typeface="Palatino Linotype" pitchFamily="18" charset="0"/>
              </a:rPr>
              <a:t>anemia, rarely </a:t>
            </a:r>
            <a:r>
              <a:rPr lang="en" sz="4000" dirty="0" err="1">
                <a:latin typeface="Palatino Linotype" pitchFamily="18" charset="0"/>
              </a:rPr>
              <a:t>pancytopenia ( bone marrow </a:t>
            </a:r>
            <a:r>
              <a:rPr lang="en" sz="4000" dirty="0">
                <a:latin typeface="Palatino Linotype" pitchFamily="18" charset="0"/>
              </a:rPr>
              <a:t>metastases ), </a:t>
            </a:r>
            <a:r>
              <a:rPr lang="en" sz="4000" dirty="0" err="1">
                <a:latin typeface="Palatino Linotype" pitchFamily="18" charset="0"/>
              </a:rPr>
              <a:t>disseminated</a:t>
            </a:r>
            <a:r>
              <a:rPr lang="en" sz="4000" dirty="0">
                <a:latin typeface="Palatino Linotype" pitchFamily="18" charset="0"/>
              </a:rPr>
              <a:t> </a:t>
            </a:r>
            <a:r>
              <a:rPr lang="en" sz="4000" dirty="0" err="1">
                <a:latin typeface="Palatino Linotype" pitchFamily="18" charset="0"/>
              </a:rPr>
              <a:t>intravascular </a:t>
            </a:r>
            <a:r>
              <a:rPr lang="en" sz="4000" dirty="0">
                <a:latin typeface="Palatino Linotype" pitchFamily="18" charset="0"/>
              </a:rPr>
              <a:t>coagulation, increase in tumor markers (CEA and </a:t>
            </a:r>
            <a:r>
              <a:rPr lang="en" sz="4000" dirty="0" err="1">
                <a:latin typeface="Palatino Linotype" pitchFamily="18" charset="0"/>
              </a:rPr>
              <a:t>Ca </a:t>
            </a:r>
            <a:r>
              <a:rPr lang="en" sz="4000" dirty="0">
                <a:latin typeface="Palatino Linotype" pitchFamily="18" charset="0"/>
              </a:rPr>
              <a:t>19-9) indicate an </a:t>
            </a:r>
            <a:r>
              <a:rPr lang="en" sz="4000" dirty="0" err="1">
                <a:latin typeface="Palatino Linotype" pitchFamily="18" charset="0"/>
              </a:rPr>
              <a:t>advanced </a:t>
            </a:r>
            <a:r>
              <a:rPr lang="en" sz="4000" dirty="0">
                <a:latin typeface="Palatino Linotype" pitchFamily="18" charset="0"/>
              </a:rPr>
              <a:t>process</a:t>
            </a:r>
          </a:p>
          <a:p>
            <a:pPr>
              <a:lnSpc>
                <a:spcPct val="170000"/>
              </a:lnSpc>
            </a:pPr>
            <a:r>
              <a:rPr lang="en" sz="4000" b="1" dirty="0" err="1">
                <a:latin typeface="Palatino Linotype" pitchFamily="18" charset="0"/>
              </a:rPr>
              <a:t>Endoscopic </a:t>
            </a:r>
            <a:r>
              <a:rPr lang="en" sz="4000" b="1" dirty="0">
                <a:latin typeface="Palatino Linotype" pitchFamily="18" charset="0"/>
              </a:rPr>
              <a:t>ultrasound </a:t>
            </a:r>
            <a:r>
              <a:rPr lang="en" sz="4000" dirty="0">
                <a:latin typeface="Palatino Linotype" pitchFamily="18" charset="0"/>
              </a:rPr>
              <a:t>is important in determining the clinical stage of the disease. It gives an insight into the depth of invasion of the tumor process into the gastric cells and the possible existence of metastases in </a:t>
            </a:r>
            <a:r>
              <a:rPr lang="en" sz="4000" dirty="0" err="1">
                <a:latin typeface="Palatino Linotype" pitchFamily="18" charset="0"/>
              </a:rPr>
              <a:t>the perigastric </a:t>
            </a:r>
            <a:r>
              <a:rPr lang="en" sz="4000" dirty="0">
                <a:latin typeface="Palatino Linotype" pitchFamily="18" charset="0"/>
              </a:rPr>
              <a:t>lymph glands.</a:t>
            </a:r>
          </a:p>
          <a:p>
            <a:pPr>
              <a:lnSpc>
                <a:spcPct val="170000"/>
              </a:lnSpc>
            </a:pPr>
            <a:r>
              <a:rPr lang="en" sz="4000" dirty="0" err="1">
                <a:latin typeface="Palatino Linotype" pitchFamily="18" charset="0"/>
              </a:rPr>
              <a:t>Endoscopic </a:t>
            </a:r>
            <a:r>
              <a:rPr lang="en" sz="4000" dirty="0">
                <a:latin typeface="Palatino Linotype" pitchFamily="18" charset="0"/>
              </a:rPr>
              <a:t>ultrasound shows five layers in the stomach cells, which are alternately </a:t>
            </a:r>
            <a:r>
              <a:rPr lang="en" sz="4000" dirty="0" err="1">
                <a:latin typeface="Palatino Linotype" pitchFamily="18" charset="0"/>
              </a:rPr>
              <a:t>hyperechoic </a:t>
            </a:r>
            <a:r>
              <a:rPr lang="en" sz="4000" dirty="0">
                <a:latin typeface="Palatino Linotype" pitchFamily="18" charset="0"/>
              </a:rPr>
              <a:t>and </a:t>
            </a:r>
            <a:r>
              <a:rPr lang="en" sz="4000" dirty="0" err="1">
                <a:latin typeface="Palatino Linotype" pitchFamily="18" charset="0"/>
              </a:rPr>
              <a:t>hypoechoic </a:t>
            </a:r>
            <a:r>
              <a:rPr lang="en" sz="4000" dirty="0">
                <a:latin typeface="Palatino Linotype" pitchFamily="18" charset="0"/>
              </a:rPr>
              <a:t>. The first three layers correspond to </a:t>
            </a:r>
            <a:r>
              <a:rPr lang="en" sz="4000" dirty="0" err="1">
                <a:latin typeface="Palatino Linotype" pitchFamily="18" charset="0"/>
              </a:rPr>
              <a:t>the mucosa </a:t>
            </a:r>
            <a:r>
              <a:rPr lang="en" sz="4000" dirty="0">
                <a:latin typeface="Palatino Linotype" pitchFamily="18" charset="0"/>
              </a:rPr>
              <a:t>and </a:t>
            </a:r>
            <a:r>
              <a:rPr lang="en" sz="4000" dirty="0" err="1">
                <a:latin typeface="Palatino Linotype" pitchFamily="18" charset="0"/>
              </a:rPr>
              <a:t>submucosa </a:t>
            </a:r>
            <a:r>
              <a:rPr lang="en" sz="4000" dirty="0">
                <a:latin typeface="Palatino Linotype" pitchFamily="18" charset="0"/>
              </a:rPr>
              <a:t>. In this way, it is very easy </a:t>
            </a:r>
            <a:r>
              <a:rPr lang="en" sz="4000" dirty="0" err="1">
                <a:latin typeface="Palatino Linotype" pitchFamily="18" charset="0"/>
              </a:rPr>
              <a:t>to </a:t>
            </a:r>
            <a:r>
              <a:rPr lang="en" sz="4000" dirty="0">
                <a:latin typeface="Palatino Linotype" pitchFamily="18" charset="0"/>
              </a:rPr>
              <a:t>distinguish early </a:t>
            </a:r>
            <a:r>
              <a:rPr lang="en" sz="4000" dirty="0" err="1">
                <a:latin typeface="Palatino Linotype" pitchFamily="18" charset="0"/>
              </a:rPr>
              <a:t>cancer </a:t>
            </a:r>
            <a:r>
              <a:rPr lang="en" sz="4000" dirty="0">
                <a:latin typeface="Palatino Linotype" pitchFamily="18" charset="0"/>
              </a:rPr>
              <a:t>from </a:t>
            </a:r>
            <a:r>
              <a:rPr lang="en" sz="4000" dirty="0" err="1">
                <a:latin typeface="Palatino Linotype" pitchFamily="18" charset="0"/>
              </a:rPr>
              <a:t>advanced cancer</a:t>
            </a:r>
            <a:r>
              <a:rPr lang="en" sz="4000" dirty="0">
                <a:latin typeface="Palatino Linotype" pitchFamily="18" charset="0"/>
              </a:rPr>
              <a:t> </a:t>
            </a:r>
            <a:r>
              <a:rPr lang="en" sz="4000" dirty="0" err="1">
                <a:latin typeface="Palatino Linotype" pitchFamily="18" charset="0"/>
              </a:rPr>
              <a:t>cancer</a:t>
            </a:r>
            <a:r>
              <a:rPr lang="en" sz="4000" dirty="0">
                <a:latin typeface="Palatino Linotype" pitchFamily="18" charset="0"/>
              </a:rPr>
              <a:t> </a:t>
            </a:r>
          </a:p>
          <a:p>
            <a:pPr marL="0" indent="0">
              <a:lnSpc>
                <a:spcPct val="170000"/>
              </a:lnSpc>
              <a:buNone/>
            </a:pPr>
            <a:r>
              <a:rPr lang="en" sz="2900" dirty="0">
                <a:latin typeface="Palatino Linotype" pitchFamily="18" charset="0"/>
              </a:rPr>
              <a:t>   </a:t>
            </a:r>
            <a:endParaRPr lang="en-US" sz="2900" dirty="0">
              <a:latin typeface="Palatino Linotype" pitchFamily="18" charset="0"/>
            </a:endParaRPr>
          </a:p>
        </p:txBody>
      </p:sp>
    </p:spTree>
    <p:extLst>
      <p:ext uri="{BB962C8B-B14F-4D97-AF65-F5344CB8AC3E}">
        <p14:creationId xmlns="" xmlns:p14="http://schemas.microsoft.com/office/powerpoint/2010/main" val="353431691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normAutofit/>
          </a:bodyPr>
          <a:lstStyle/>
          <a:p>
            <a:r>
              <a:rPr lang="en" sz="2800" b="1" dirty="0">
                <a:latin typeface="Palatino Linotype" pitchFamily="18" charset="0"/>
              </a:rPr>
              <a:t>Differential diagnosis</a:t>
            </a:r>
            <a:endParaRPr lang="en-US" sz="2800" b="1" dirty="0">
              <a:latin typeface="Palatino Linotype" pitchFamily="18" charset="0"/>
            </a:endParaRPr>
          </a:p>
        </p:txBody>
      </p:sp>
      <p:sp>
        <p:nvSpPr>
          <p:cNvPr id="3" name="Content Placeholder 2"/>
          <p:cNvSpPr>
            <a:spLocks noGrp="1"/>
          </p:cNvSpPr>
          <p:nvPr>
            <p:ph idx="1"/>
          </p:nvPr>
        </p:nvSpPr>
        <p:spPr>
          <a:xfrm>
            <a:off x="304800" y="685800"/>
            <a:ext cx="8229600" cy="6019800"/>
          </a:xfrm>
        </p:spPr>
        <p:txBody>
          <a:bodyPr>
            <a:normAutofit fontScale="92500"/>
          </a:bodyPr>
          <a:lstStyle/>
          <a:p>
            <a:pPr>
              <a:lnSpc>
                <a:spcPct val="160000"/>
              </a:lnSpc>
            </a:pPr>
            <a:r>
              <a:rPr lang="en" sz="2100" dirty="0">
                <a:latin typeface="Palatino Linotype" pitchFamily="18" charset="0"/>
              </a:rPr>
              <a:t>Differential diagnostic stomach cancer should be distinguished from :</a:t>
            </a:r>
          </a:p>
          <a:p>
            <a:pPr>
              <a:lnSpc>
                <a:spcPct val="160000"/>
              </a:lnSpc>
              <a:buNone/>
            </a:pPr>
            <a:r>
              <a:rPr lang="en" sz="2100" dirty="0">
                <a:latin typeface="Palatino Linotype" pitchFamily="18" charset="0"/>
              </a:rPr>
              <a:t>    - ulcer disease</a:t>
            </a:r>
          </a:p>
          <a:p>
            <a:pPr>
              <a:lnSpc>
                <a:spcPct val="160000"/>
              </a:lnSpc>
              <a:buNone/>
            </a:pPr>
            <a:r>
              <a:rPr lang="en" sz="2100" dirty="0">
                <a:latin typeface="Palatino Linotype" pitchFamily="18" charset="0"/>
              </a:rPr>
              <a:t>    - benign tumors</a:t>
            </a:r>
            <a:endParaRPr lang="en-US" sz="2100" dirty="0">
              <a:latin typeface="Palatino Linotype" pitchFamily="18" charset="0"/>
            </a:endParaRPr>
          </a:p>
          <a:p>
            <a:pPr>
              <a:lnSpc>
                <a:spcPct val="160000"/>
              </a:lnSpc>
              <a:buNone/>
            </a:pPr>
            <a:r>
              <a:rPr lang="en" sz="2100" dirty="0">
                <a:latin typeface="Palatino Linotype" pitchFamily="18" charset="0"/>
              </a:rPr>
              <a:t>- other malignant tumors of the stomach.</a:t>
            </a:r>
          </a:p>
          <a:p>
            <a:pPr>
              <a:lnSpc>
                <a:spcPct val="160000"/>
              </a:lnSpc>
              <a:buNone/>
            </a:pPr>
            <a:endParaRPr lang="x-none" sz="2100" dirty="0">
              <a:latin typeface="Palatino Linotype" pitchFamily="18" charset="0"/>
            </a:endParaRPr>
          </a:p>
          <a:p>
            <a:pPr>
              <a:lnSpc>
                <a:spcPct val="160000"/>
              </a:lnSpc>
            </a:pPr>
            <a:r>
              <a:rPr lang="en" sz="2100" dirty="0">
                <a:latin typeface="Palatino Linotype" pitchFamily="18" charset="0"/>
              </a:rPr>
              <a:t>Early detection of stomach </a:t>
            </a:r>
            <a:r>
              <a:rPr lang="en" sz="2100" dirty="0" err="1">
                <a:latin typeface="Palatino Linotype" pitchFamily="18" charset="0"/>
              </a:rPr>
              <a:t>cancer </a:t>
            </a:r>
            <a:r>
              <a:rPr lang="en" sz="2100" dirty="0">
                <a:latin typeface="Palatino Linotype" pitchFamily="18" charset="0"/>
              </a:rPr>
              <a:t>( </a:t>
            </a:r>
            <a:r>
              <a:rPr lang="en" sz="2100" b="1" dirty="0" err="1">
                <a:latin typeface="Palatino Linotype" pitchFamily="18" charset="0"/>
              </a:rPr>
              <a:t>Screening </a:t>
            </a:r>
            <a:r>
              <a:rPr lang="en" sz="2100" b="1" dirty="0">
                <a:latin typeface="Palatino Linotype" pitchFamily="18" charset="0"/>
              </a:rPr>
              <a:t>)</a:t>
            </a:r>
            <a:endParaRPr lang="en-US" sz="2100" dirty="0">
              <a:latin typeface="Palatino Linotype" pitchFamily="18" charset="0"/>
            </a:endParaRPr>
          </a:p>
          <a:p>
            <a:pPr>
              <a:lnSpc>
                <a:spcPct val="160000"/>
              </a:lnSpc>
            </a:pPr>
            <a:r>
              <a:rPr lang="en" sz="2100" dirty="0">
                <a:latin typeface="Palatino Linotype" pitchFamily="18" charset="0"/>
              </a:rPr>
              <a:t>Japan is </a:t>
            </a:r>
            <a:r>
              <a:rPr lang="en" sz="2100" dirty="0" err="1">
                <a:latin typeface="Palatino Linotype" pitchFamily="18" charset="0"/>
              </a:rPr>
              <a:t>a </a:t>
            </a:r>
            <a:r>
              <a:rPr lang="en" sz="2100" dirty="0">
                <a:latin typeface="Palatino Linotype" pitchFamily="18" charset="0"/>
              </a:rPr>
              <a:t>country with a very high standard, high </a:t>
            </a:r>
            <a:r>
              <a:rPr lang="en" sz="2100" dirty="0" err="1">
                <a:latin typeface="Palatino Linotype" pitchFamily="18" charset="0"/>
              </a:rPr>
              <a:t>incidence</a:t>
            </a:r>
            <a:r>
              <a:rPr lang="en" sz="2100" dirty="0">
                <a:latin typeface="Palatino Linotype" pitchFamily="18" charset="0"/>
              </a:rPr>
              <a:t> stomach </a:t>
            </a:r>
            <a:r>
              <a:rPr lang="en" sz="2100" dirty="0" err="1">
                <a:latin typeface="Palatino Linotype" pitchFamily="18" charset="0"/>
              </a:rPr>
              <a:t>cancer </a:t>
            </a:r>
            <a:r>
              <a:rPr lang="en" sz="2100" dirty="0">
                <a:latin typeface="Palatino Linotype" pitchFamily="18" charset="0"/>
              </a:rPr>
              <a:t>and a well-organized health service and carries out </a:t>
            </a:r>
            <a:r>
              <a:rPr lang="en" sz="2100" dirty="0" err="1">
                <a:latin typeface="Palatino Linotype" pitchFamily="18" charset="0"/>
              </a:rPr>
              <a:t>screening </a:t>
            </a:r>
            <a:r>
              <a:rPr lang="en" sz="2100" dirty="0">
                <a:latin typeface="Palatino Linotype" pitchFamily="18" charset="0"/>
              </a:rPr>
              <a:t>for stomach </a:t>
            </a:r>
            <a:r>
              <a:rPr lang="en" sz="2100" dirty="0" err="1">
                <a:latin typeface="Palatino Linotype" pitchFamily="18" charset="0"/>
              </a:rPr>
              <a:t>cancer </a:t>
            </a:r>
            <a:r>
              <a:rPr lang="en" sz="2100" dirty="0">
                <a:latin typeface="Palatino Linotype" pitchFamily="18" charset="0"/>
              </a:rPr>
              <a:t>. Every year , several million inhabitants are examined </a:t>
            </a:r>
            <a:r>
              <a:rPr lang="en" sz="2100" dirty="0" err="1">
                <a:latin typeface="Palatino Linotype" pitchFamily="18" charset="0"/>
              </a:rPr>
              <a:t>endoscopically . </a:t>
            </a:r>
            <a:r>
              <a:rPr lang="en" sz="2100" dirty="0">
                <a:latin typeface="Palatino Linotype" pitchFamily="18" charset="0"/>
              </a:rPr>
              <a:t>More than half of detected stomach </a:t>
            </a:r>
            <a:r>
              <a:rPr lang="en" sz="2100" dirty="0" err="1">
                <a:latin typeface="Palatino Linotype" pitchFamily="18" charset="0"/>
              </a:rPr>
              <a:t>cancers </a:t>
            </a:r>
            <a:r>
              <a:rPr lang="en" sz="2100" dirty="0">
                <a:latin typeface="Palatino Linotype" pitchFamily="18" charset="0"/>
              </a:rPr>
              <a:t>are early </a:t>
            </a:r>
            <a:r>
              <a:rPr lang="en" sz="2100" dirty="0" err="1">
                <a:latin typeface="Palatino Linotype" pitchFamily="18" charset="0"/>
              </a:rPr>
              <a:t>cancers </a:t>
            </a:r>
            <a:r>
              <a:rPr lang="en" sz="2100" dirty="0">
                <a:latin typeface="Palatino Linotype" pitchFamily="18" charset="0"/>
              </a:rPr>
              <a:t>. The five- and ten-year survival of operated patients with early cancer exceeds 90%.</a:t>
            </a:r>
            <a:endParaRPr lang="en-US" sz="2100" dirty="0">
              <a:latin typeface="Palatino Linotype" pitchFamily="18" charset="0"/>
            </a:endParaRPr>
          </a:p>
          <a:p>
            <a:pPr>
              <a:lnSpc>
                <a:spcPct val="160000"/>
              </a:lnSpc>
              <a:buNone/>
            </a:pPr>
            <a:endParaRPr lang="en-US" sz="2400" dirty="0"/>
          </a:p>
        </p:txBody>
      </p:sp>
    </p:spTree>
    <p:extLst>
      <p:ext uri="{BB962C8B-B14F-4D97-AF65-F5344CB8AC3E}">
        <p14:creationId xmlns="" xmlns:p14="http://schemas.microsoft.com/office/powerpoint/2010/main" val="367153070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258762"/>
          </a:xfrm>
        </p:spPr>
        <p:txBody>
          <a:bodyPr>
            <a:normAutofit fontScale="90000"/>
          </a:bodyPr>
          <a:lstStyle/>
          <a:p>
            <a:r>
              <a:rPr lang="en" sz="2400" b="1" dirty="0">
                <a:latin typeface="Palatino Linotype" pitchFamily="18" charset="0"/>
              </a:rPr>
              <a:t>T N M classification</a:t>
            </a:r>
            <a:endParaRPr lang="en-US" sz="2400" b="1" dirty="0">
              <a:latin typeface="Palatino Linotype" pitchFamily="18" charset="0"/>
            </a:endParaRPr>
          </a:p>
        </p:txBody>
      </p:sp>
      <p:sp>
        <p:nvSpPr>
          <p:cNvPr id="3" name="Content Placeholder 2"/>
          <p:cNvSpPr>
            <a:spLocks noGrp="1"/>
          </p:cNvSpPr>
          <p:nvPr>
            <p:ph idx="1"/>
          </p:nvPr>
        </p:nvSpPr>
        <p:spPr>
          <a:xfrm>
            <a:off x="0" y="533400"/>
            <a:ext cx="9144000" cy="6172200"/>
          </a:xfrm>
        </p:spPr>
        <p:txBody>
          <a:bodyPr>
            <a:normAutofit fontScale="32500" lnSpcReduction="20000"/>
          </a:bodyPr>
          <a:lstStyle/>
          <a:p>
            <a:pPr marL="0" indent="0">
              <a:lnSpc>
                <a:spcPct val="170000"/>
              </a:lnSpc>
              <a:buNone/>
            </a:pPr>
            <a:r>
              <a:rPr lang="en" sz="4300" b="1" dirty="0">
                <a:latin typeface="Palatino Linotype" pitchFamily="18" charset="0"/>
              </a:rPr>
              <a:t>( T ) </a:t>
            </a:r>
            <a:r>
              <a:rPr lang="en" sz="4300" dirty="0">
                <a:latin typeface="Palatino Linotype" pitchFamily="18" charset="0"/>
              </a:rPr>
              <a:t>classification of the primary tumor is based on the depth of invasion of the tumor process into the gastric cells.</a:t>
            </a:r>
          </a:p>
          <a:p>
            <a:pPr marL="0" indent="0">
              <a:lnSpc>
                <a:spcPct val="170000"/>
              </a:lnSpc>
              <a:buNone/>
            </a:pPr>
            <a:r>
              <a:rPr lang="en" sz="4300" b="1" dirty="0">
                <a:latin typeface="Palatino Linotype" pitchFamily="18" charset="0"/>
              </a:rPr>
              <a:t>You s </a:t>
            </a:r>
            <a:r>
              <a:rPr lang="en" sz="4300" dirty="0">
                <a:latin typeface="Palatino Linotype" pitchFamily="18" charset="0"/>
              </a:rPr>
              <a:t>means a tumor located in the superficial part of the mucosa.</a:t>
            </a:r>
          </a:p>
          <a:p>
            <a:pPr marL="0" indent="0">
              <a:lnSpc>
                <a:spcPct val="170000"/>
              </a:lnSpc>
              <a:buNone/>
            </a:pPr>
            <a:r>
              <a:rPr lang="en" sz="4300" b="1" dirty="0">
                <a:latin typeface="Palatino Linotype" pitchFamily="18" charset="0"/>
              </a:rPr>
              <a:t>T1 </a:t>
            </a:r>
            <a:r>
              <a:rPr lang="en" sz="4300" dirty="0">
                <a:latin typeface="Palatino Linotype" pitchFamily="18" charset="0"/>
              </a:rPr>
              <a:t>tumor located in the mucosa and submucosa.</a:t>
            </a:r>
          </a:p>
          <a:p>
            <a:pPr marL="0" indent="0">
              <a:lnSpc>
                <a:spcPct val="170000"/>
              </a:lnSpc>
              <a:buNone/>
            </a:pPr>
            <a:r>
              <a:rPr lang="en" sz="4300" b="1" dirty="0">
                <a:latin typeface="Palatino Linotype" pitchFamily="18" charset="0"/>
              </a:rPr>
              <a:t>T2 </a:t>
            </a:r>
            <a:r>
              <a:rPr lang="en" sz="4300" dirty="0">
                <a:latin typeface="Palatino Linotype" pitchFamily="18" charset="0"/>
              </a:rPr>
              <a:t>tumor invading the </a:t>
            </a:r>
            <a:r>
              <a:rPr lang="en" sz="4300" dirty="0" err="1">
                <a:latin typeface="Palatino Linotype" pitchFamily="18" charset="0"/>
              </a:rPr>
              <a:t>muscularis</a:t>
            </a:r>
            <a:r>
              <a:rPr lang="en" sz="4300" dirty="0">
                <a:latin typeface="Palatino Linotype" pitchFamily="18" charset="0"/>
              </a:rPr>
              <a:t> </a:t>
            </a:r>
            <a:r>
              <a:rPr lang="en" sz="4300" dirty="0" err="1">
                <a:latin typeface="Palatino Linotype" pitchFamily="18" charset="0"/>
              </a:rPr>
              <a:t>own </a:t>
            </a:r>
            <a:r>
              <a:rPr lang="en" sz="4300" dirty="0">
                <a:latin typeface="Palatino Linotype" pitchFamily="18" charset="0"/>
              </a:rPr>
              <a:t>.</a:t>
            </a:r>
          </a:p>
          <a:p>
            <a:pPr marL="0" indent="0">
              <a:lnSpc>
                <a:spcPct val="170000"/>
              </a:lnSpc>
              <a:buNone/>
            </a:pPr>
            <a:r>
              <a:rPr lang="en" sz="4300" b="1" dirty="0">
                <a:latin typeface="Palatino Linotype" pitchFamily="18" charset="0"/>
              </a:rPr>
              <a:t>T3</a:t>
            </a:r>
            <a:r>
              <a:rPr lang="en" sz="4300" dirty="0">
                <a:latin typeface="Palatino Linotype" pitchFamily="18" charset="0"/>
              </a:rPr>
              <a:t> the tumor penetrates the serosa but does not affect the surrounding structures.</a:t>
            </a:r>
          </a:p>
          <a:p>
            <a:pPr marL="0" indent="0">
              <a:lnSpc>
                <a:spcPct val="170000"/>
              </a:lnSpc>
              <a:buNone/>
            </a:pPr>
            <a:r>
              <a:rPr lang="en" sz="4300" b="1" dirty="0">
                <a:latin typeface="Palatino Linotype" pitchFamily="18" charset="0"/>
              </a:rPr>
              <a:t>T4 </a:t>
            </a:r>
            <a:r>
              <a:rPr lang="en" sz="4300" dirty="0">
                <a:latin typeface="Palatino Linotype" pitchFamily="18" charset="0"/>
              </a:rPr>
              <a:t>tumor breaks through the serosa and invades the surrounding structures</a:t>
            </a:r>
          </a:p>
          <a:p>
            <a:pPr marL="0" indent="0">
              <a:lnSpc>
                <a:spcPct val="170000"/>
              </a:lnSpc>
              <a:buNone/>
            </a:pPr>
            <a:r>
              <a:rPr lang="en" sz="4300" dirty="0">
                <a:latin typeface="Palatino Linotype" pitchFamily="18" charset="0"/>
              </a:rPr>
              <a:t> N stands for status of lymph nodes .</a:t>
            </a:r>
          </a:p>
          <a:p>
            <a:pPr marL="0" indent="0">
              <a:lnSpc>
                <a:spcPct val="170000"/>
              </a:lnSpc>
              <a:buNone/>
            </a:pPr>
            <a:r>
              <a:rPr lang="en" sz="4300" b="1" dirty="0">
                <a:latin typeface="Palatino Linotype" pitchFamily="18" charset="0"/>
              </a:rPr>
              <a:t>N1 </a:t>
            </a:r>
            <a:r>
              <a:rPr lang="en" sz="4300" dirty="0">
                <a:latin typeface="Palatino Linotype" pitchFamily="18" charset="0"/>
              </a:rPr>
              <a:t>represents </a:t>
            </a:r>
            <a:r>
              <a:rPr lang="en" sz="4300" dirty="0" err="1">
                <a:latin typeface="Palatino Linotype" pitchFamily="18" charset="0"/>
              </a:rPr>
              <a:t>involvement </a:t>
            </a:r>
            <a:r>
              <a:rPr lang="en" sz="4300" dirty="0">
                <a:latin typeface="Palatino Linotype" pitchFamily="18" charset="0"/>
              </a:rPr>
              <a:t>of lymph nodes up to 3 cm from the edge of the tumor.</a:t>
            </a:r>
          </a:p>
          <a:p>
            <a:pPr marL="0" indent="0">
              <a:lnSpc>
                <a:spcPct val="170000"/>
              </a:lnSpc>
              <a:buNone/>
            </a:pPr>
            <a:r>
              <a:rPr lang="en" sz="4300" b="1" dirty="0">
                <a:latin typeface="Palatino Linotype" pitchFamily="18" charset="0"/>
              </a:rPr>
              <a:t>N2 </a:t>
            </a:r>
            <a:r>
              <a:rPr lang="en" sz="4300" dirty="0">
                <a:latin typeface="Palatino Linotype" pitchFamily="18" charset="0"/>
              </a:rPr>
              <a:t>represents </a:t>
            </a:r>
            <a:r>
              <a:rPr lang="en" sz="4300" dirty="0" err="1">
                <a:latin typeface="Palatino Linotype" pitchFamily="18" charset="0"/>
              </a:rPr>
              <a:t>involvement of </a:t>
            </a:r>
            <a:r>
              <a:rPr lang="en" sz="4300" dirty="0">
                <a:latin typeface="Palatino Linotype" pitchFamily="18" charset="0"/>
              </a:rPr>
              <a:t>lymph nodes more than 3 cm from the edge of the tumor, but potentially still </a:t>
            </a:r>
            <a:r>
              <a:rPr lang="en" sz="4300" dirty="0" err="1">
                <a:latin typeface="Palatino Linotype" pitchFamily="18" charset="0"/>
              </a:rPr>
              <a:t>resectable </a:t>
            </a:r>
            <a:r>
              <a:rPr lang="en" sz="4300" dirty="0">
                <a:latin typeface="Palatino Linotype" pitchFamily="18" charset="0"/>
              </a:rPr>
              <a:t>.</a:t>
            </a:r>
          </a:p>
          <a:p>
            <a:pPr marL="0" indent="0">
              <a:lnSpc>
                <a:spcPct val="170000"/>
              </a:lnSpc>
              <a:buNone/>
            </a:pPr>
            <a:r>
              <a:rPr lang="en" sz="4300" b="1" dirty="0">
                <a:latin typeface="Palatino Linotype" pitchFamily="18" charset="0"/>
              </a:rPr>
              <a:t>N3 </a:t>
            </a:r>
            <a:r>
              <a:rPr lang="en" sz="4300" dirty="0">
                <a:latin typeface="Palatino Linotype" pitchFamily="18" charset="0"/>
              </a:rPr>
              <a:t>represents metastases in lymph nodes that are not </a:t>
            </a:r>
            <a:r>
              <a:rPr lang="en" sz="4300" dirty="0" err="1">
                <a:latin typeface="Palatino Linotype" pitchFamily="18" charset="0"/>
              </a:rPr>
              <a:t>resectable </a:t>
            </a:r>
            <a:r>
              <a:rPr lang="en" sz="4300" dirty="0">
                <a:latin typeface="Palatino Linotype" pitchFamily="18" charset="0"/>
              </a:rPr>
              <a:t>.</a:t>
            </a:r>
          </a:p>
          <a:p>
            <a:pPr marL="0" indent="0">
              <a:lnSpc>
                <a:spcPct val="170000"/>
              </a:lnSpc>
              <a:buNone/>
            </a:pPr>
            <a:r>
              <a:rPr lang="en" sz="4300" dirty="0">
                <a:latin typeface="Palatino Linotype" pitchFamily="18" charset="0"/>
              </a:rPr>
              <a:t>M ( metastases ) can be absent or present, and we are talking about MO or M1.</a:t>
            </a:r>
          </a:p>
          <a:p>
            <a:pPr marL="0" indent="0">
              <a:lnSpc>
                <a:spcPct val="170000"/>
              </a:lnSpc>
              <a:buNone/>
            </a:pPr>
            <a:r>
              <a:rPr lang="en" sz="4300" dirty="0">
                <a:latin typeface="Palatino Linotype" pitchFamily="18" charset="0"/>
              </a:rPr>
              <a:t>MO - </a:t>
            </a:r>
            <a:r>
              <a:rPr lang="en" sz="4300" dirty="0" err="1">
                <a:latin typeface="Palatino Linotype" pitchFamily="18" charset="0"/>
              </a:rPr>
              <a:t>no </a:t>
            </a:r>
            <a:r>
              <a:rPr lang="en" sz="4300" dirty="0">
                <a:latin typeface="Palatino Linotype" pitchFamily="18" charset="0"/>
              </a:rPr>
              <a:t>metastases,</a:t>
            </a:r>
          </a:p>
          <a:p>
            <a:pPr marL="0" indent="0">
              <a:lnSpc>
                <a:spcPct val="170000"/>
              </a:lnSpc>
              <a:buNone/>
            </a:pPr>
            <a:r>
              <a:rPr lang="en" sz="4300" dirty="0">
                <a:latin typeface="Palatino Linotype" pitchFamily="18" charset="0"/>
              </a:rPr>
              <a:t>M1 - metastases present.</a:t>
            </a:r>
          </a:p>
          <a:p>
            <a:pPr marL="0" indent="0">
              <a:lnSpc>
                <a:spcPct val="170000"/>
              </a:lnSpc>
              <a:buNone/>
            </a:pPr>
            <a:r>
              <a:rPr lang="en" sz="4300" dirty="0">
                <a:latin typeface="Palatino Linotype" pitchFamily="18" charset="0"/>
              </a:rPr>
              <a:t>The most common are metastases in the liver, lungs, </a:t>
            </a:r>
            <a:r>
              <a:rPr lang="en" sz="4300" dirty="0" err="1">
                <a:latin typeface="Palatino Linotype" pitchFamily="18" charset="0"/>
              </a:rPr>
              <a:t>peritoneum </a:t>
            </a:r>
            <a:r>
              <a:rPr lang="en" sz="4300" dirty="0">
                <a:latin typeface="Palatino Linotype" pitchFamily="18" charset="0"/>
              </a:rPr>
              <a:t>and bones.</a:t>
            </a:r>
          </a:p>
          <a:p>
            <a:pPr marL="0" indent="0">
              <a:lnSpc>
                <a:spcPct val="170000"/>
              </a:lnSpc>
              <a:buNone/>
            </a:pPr>
            <a:r>
              <a:rPr lang="en" sz="4300" dirty="0">
                <a:latin typeface="Palatino Linotype" pitchFamily="18" charset="0"/>
              </a:rPr>
              <a:t>Based on the TNM classification, the stage of the disease is determined from O to IV.</a:t>
            </a:r>
          </a:p>
          <a:p>
            <a:endParaRPr lang="en-US" sz="2400" dirty="0"/>
          </a:p>
          <a:p>
            <a:endParaRPr lang="en-US" sz="2400" dirty="0"/>
          </a:p>
        </p:txBody>
      </p:sp>
    </p:spTree>
    <p:extLst>
      <p:ext uri="{BB962C8B-B14F-4D97-AF65-F5344CB8AC3E}">
        <p14:creationId xmlns="" xmlns:p14="http://schemas.microsoft.com/office/powerpoint/2010/main" val="118278037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 sz="2800" b="1" dirty="0">
                <a:latin typeface="Palatino Linotype" pitchFamily="18" charset="0"/>
              </a:rPr>
              <a:t>Treatment</a:t>
            </a:r>
            <a:endParaRPr lang="en-US" sz="2800" b="1" dirty="0">
              <a:latin typeface="Palatino Linotype" pitchFamily="18" charset="0"/>
            </a:endParaRPr>
          </a:p>
        </p:txBody>
      </p:sp>
      <p:sp>
        <p:nvSpPr>
          <p:cNvPr id="3" name="Content Placeholder 2"/>
          <p:cNvSpPr>
            <a:spLocks noGrp="1"/>
          </p:cNvSpPr>
          <p:nvPr>
            <p:ph idx="1"/>
          </p:nvPr>
        </p:nvSpPr>
        <p:spPr>
          <a:xfrm>
            <a:off x="0" y="838200"/>
            <a:ext cx="8991600" cy="6019800"/>
          </a:xfrm>
        </p:spPr>
        <p:txBody>
          <a:bodyPr>
            <a:normAutofit/>
          </a:bodyPr>
          <a:lstStyle/>
          <a:p>
            <a:pPr marL="514350" indent="-514350">
              <a:lnSpc>
                <a:spcPct val="150000"/>
              </a:lnSpc>
              <a:buFont typeface="+mj-lt"/>
              <a:buAutoNum type="arabicPeriod"/>
            </a:pPr>
            <a:r>
              <a:rPr lang="en" sz="1700" dirty="0" err="1">
                <a:latin typeface="Palatino Linotype" pitchFamily="18" charset="0"/>
              </a:rPr>
              <a:t>Surgery</a:t>
            </a:r>
            <a:endParaRPr lang="x-none" sz="1700" dirty="0">
              <a:latin typeface="Palatino Linotype" pitchFamily="18" charset="0"/>
            </a:endParaRPr>
          </a:p>
          <a:p>
            <a:pPr marL="514350" indent="-514350">
              <a:lnSpc>
                <a:spcPct val="150000"/>
              </a:lnSpc>
              <a:buFont typeface="+mj-lt"/>
              <a:buAutoNum type="arabicPeriod"/>
            </a:pPr>
            <a:r>
              <a:rPr lang="en" sz="1700" dirty="0">
                <a:latin typeface="Palatino Linotype" pitchFamily="18" charset="0"/>
              </a:rPr>
              <a:t>Chemotherapy</a:t>
            </a:r>
          </a:p>
          <a:p>
            <a:pPr marL="514350" indent="-514350">
              <a:lnSpc>
                <a:spcPct val="150000"/>
              </a:lnSpc>
              <a:buFont typeface="+mj-lt"/>
              <a:buAutoNum type="arabicPeriod"/>
            </a:pPr>
            <a:r>
              <a:rPr lang="en" sz="1700" dirty="0">
                <a:latin typeface="Palatino Linotype" pitchFamily="18" charset="0"/>
              </a:rPr>
              <a:t>Radiotherapy</a:t>
            </a:r>
          </a:p>
          <a:p>
            <a:pPr marL="514350" indent="-514350">
              <a:lnSpc>
                <a:spcPct val="150000"/>
              </a:lnSpc>
            </a:pPr>
            <a:r>
              <a:rPr lang="en" sz="1700" dirty="0" err="1">
                <a:latin typeface="Palatino Linotype" pitchFamily="18" charset="0"/>
              </a:rPr>
              <a:t>The endoscopic </a:t>
            </a:r>
            <a:r>
              <a:rPr lang="en" sz="1700" dirty="0">
                <a:latin typeface="Palatino Linotype" pitchFamily="18" charset="0"/>
              </a:rPr>
              <a:t>approach in the treatment of gastric </a:t>
            </a:r>
            <a:r>
              <a:rPr lang="en" sz="1700" dirty="0" err="1">
                <a:latin typeface="Palatino Linotype" pitchFamily="18" charset="0"/>
              </a:rPr>
              <a:t>cancer </a:t>
            </a:r>
            <a:r>
              <a:rPr lang="en" sz="1700" dirty="0">
                <a:latin typeface="Palatino Linotype" pitchFamily="18" charset="0"/>
              </a:rPr>
              <a:t>is reserved for those patients</a:t>
            </a:r>
          </a:p>
          <a:p>
            <a:pPr marL="0" indent="0">
              <a:lnSpc>
                <a:spcPct val="150000"/>
              </a:lnSpc>
              <a:buNone/>
            </a:pPr>
            <a:r>
              <a:rPr lang="en" sz="1700" dirty="0">
                <a:latin typeface="Palatino Linotype" pitchFamily="18" charset="0"/>
              </a:rPr>
              <a:t>where </a:t>
            </a:r>
            <a:r>
              <a:rPr lang="en" sz="1700" dirty="0" err="1">
                <a:latin typeface="Palatino Linotype" pitchFamily="18" charset="0"/>
              </a:rPr>
              <a:t>curative </a:t>
            </a:r>
            <a:r>
              <a:rPr lang="en" sz="1700" dirty="0">
                <a:latin typeface="Palatino Linotype" pitchFamily="18" charset="0"/>
              </a:rPr>
              <a:t>or palliative gastric </a:t>
            </a:r>
            <a:r>
              <a:rPr lang="en" sz="1700" dirty="0" err="1">
                <a:latin typeface="Palatino Linotype" pitchFamily="18" charset="0"/>
              </a:rPr>
              <a:t>resection </a:t>
            </a:r>
            <a:r>
              <a:rPr lang="en" sz="1700" dirty="0">
                <a:latin typeface="Palatino Linotype" pitchFamily="18" charset="0"/>
              </a:rPr>
              <a:t>is not possible</a:t>
            </a:r>
          </a:p>
          <a:p>
            <a:pPr>
              <a:lnSpc>
                <a:spcPct val="150000"/>
              </a:lnSpc>
            </a:pPr>
            <a:r>
              <a:rPr lang="en" sz="1700" dirty="0">
                <a:latin typeface="Palatino Linotype" pitchFamily="18" charset="0"/>
              </a:rPr>
              <a:t>Application of laser or </a:t>
            </a:r>
            <a:r>
              <a:rPr lang="en" sz="1700" dirty="0" err="1">
                <a:latin typeface="Palatino Linotype" pitchFamily="18" charset="0"/>
              </a:rPr>
              <a:t>electrocauterization </a:t>
            </a:r>
            <a:r>
              <a:rPr lang="en" sz="1700" dirty="0">
                <a:latin typeface="Palatino Linotype" pitchFamily="18" charset="0"/>
              </a:rPr>
              <a:t>( tumor tissue </a:t>
            </a:r>
            <a:r>
              <a:rPr lang="en" sz="1700" dirty="0" err="1">
                <a:latin typeface="Palatino Linotype" pitchFamily="18" charset="0"/>
              </a:rPr>
              <a:t>ablation </a:t>
            </a:r>
            <a:r>
              <a:rPr lang="en" sz="1700" dirty="0">
                <a:latin typeface="Palatino Linotype" pitchFamily="18" charset="0"/>
              </a:rPr>
              <a:t>or</a:t>
            </a:r>
          </a:p>
          <a:p>
            <a:pPr marL="0" indent="0">
              <a:lnSpc>
                <a:spcPct val="150000"/>
              </a:lnSpc>
              <a:buNone/>
            </a:pPr>
            <a:r>
              <a:rPr lang="en" sz="1700" dirty="0">
                <a:latin typeface="Palatino Linotype" pitchFamily="18" charset="0"/>
              </a:rPr>
              <a:t>stopping the bleeding )</a:t>
            </a:r>
            <a:endParaRPr lang="x-none" sz="1700" dirty="0">
              <a:latin typeface="Palatino Linotype" pitchFamily="18" charset="0"/>
            </a:endParaRPr>
          </a:p>
          <a:p>
            <a:pPr>
              <a:lnSpc>
                <a:spcPct val="150000"/>
              </a:lnSpc>
            </a:pPr>
            <a:r>
              <a:rPr lang="en" sz="1700" dirty="0">
                <a:latin typeface="Palatino Linotype" pitchFamily="18" charset="0"/>
              </a:rPr>
              <a:t>Implantation </a:t>
            </a:r>
            <a:r>
              <a:rPr lang="en" sz="1700" dirty="0" err="1">
                <a:latin typeface="Palatino Linotype" pitchFamily="18" charset="0"/>
              </a:rPr>
              <a:t>of stents </a:t>
            </a:r>
            <a:r>
              <a:rPr lang="en" sz="1700" dirty="0">
                <a:latin typeface="Palatino Linotype" pitchFamily="18" charset="0"/>
              </a:rPr>
              <a:t>in case of </a:t>
            </a:r>
            <a:r>
              <a:rPr lang="en" sz="1700" dirty="0" err="1">
                <a:latin typeface="Palatino Linotype" pitchFamily="18" charset="0"/>
              </a:rPr>
              <a:t>stenosis</a:t>
            </a:r>
            <a:r>
              <a:rPr lang="en" sz="1700" dirty="0">
                <a:latin typeface="Palatino Linotype" pitchFamily="18" charset="0"/>
              </a:rPr>
              <a:t> </a:t>
            </a:r>
            <a:endParaRPr lang="en-US" sz="1700" dirty="0">
              <a:latin typeface="Palatino Linotype" pitchFamily="18" charset="0"/>
            </a:endParaRPr>
          </a:p>
          <a:p>
            <a:pPr marL="457200" indent="-457200">
              <a:lnSpc>
                <a:spcPct val="150000"/>
              </a:lnSpc>
            </a:pPr>
            <a:endParaRPr lang="x-none" sz="2000" dirty="0">
              <a:latin typeface="Palatino Linotype" pitchFamily="18" charset="0"/>
            </a:endParaRPr>
          </a:p>
        </p:txBody>
      </p:sp>
    </p:spTree>
    <p:extLst>
      <p:ext uri="{BB962C8B-B14F-4D97-AF65-F5344CB8AC3E}">
        <p14:creationId xmlns="" xmlns:p14="http://schemas.microsoft.com/office/powerpoint/2010/main" val="9501457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1462</TotalTime>
  <Words>8925</Words>
  <Application>Microsoft Office PowerPoint</Application>
  <PresentationFormat>On-screen Show (4:3)</PresentationFormat>
  <Paragraphs>1018</Paragraphs>
  <Slides>93</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93</vt:i4>
      </vt:variant>
    </vt:vector>
  </HeadingPairs>
  <TitlesOfParts>
    <vt:vector size="95" baseType="lpstr">
      <vt:lpstr>Office Theme</vt:lpstr>
      <vt:lpstr>Chart</vt:lpstr>
      <vt:lpstr> IASM Teaching unit 1 9   Esophageal diseases  Esophageal tumors  Gastritis and gastropathies  Ulcer disease  Helicobacter pylori infection  Hypersecretory conditions  Stomach tumors  </vt:lpstr>
      <vt:lpstr>MOTILITY DISORDERS OF THE ESOPHAGUS</vt:lpstr>
      <vt:lpstr>Slide 3</vt:lpstr>
      <vt:lpstr>Slide 4</vt:lpstr>
      <vt:lpstr>Slide 5</vt:lpstr>
      <vt:lpstr>Slide 6</vt:lpstr>
      <vt:lpstr>Slide 7</vt:lpstr>
      <vt:lpstr> INFLAMMATORY DISEASES OF THE ESOPHAGUS  ( esophagitis , peptic esophageal ulcer , Barrett 's esophagus)</vt:lpstr>
      <vt:lpstr>ESOPHAGITIS ( Oesophagitis )</vt:lpstr>
      <vt:lpstr>Slide 10</vt:lpstr>
      <vt:lpstr>Slide 11</vt:lpstr>
      <vt:lpstr>Slide 12</vt:lpstr>
      <vt:lpstr>Slide 13</vt:lpstr>
      <vt:lpstr>PEPTIC ULCER OF ESOPHAGUS  Ulcer pepticum oesophagei</vt:lpstr>
      <vt:lpstr>Slide 15</vt:lpstr>
      <vt:lpstr>Slide 16</vt:lpstr>
      <vt:lpstr>FUNCTIONAL DYSPEPSIA </vt:lpstr>
      <vt:lpstr>Slide 18</vt:lpstr>
      <vt:lpstr>Symptoms of functional dyspepsia</vt:lpstr>
      <vt:lpstr>What are the other possible causes of the symptoms ?</vt:lpstr>
      <vt:lpstr>Reduce the factors that lead to dyspepsia</vt:lpstr>
      <vt:lpstr>CHRONIC ESOPHAGITIS  ( Esophagitis chronicle )</vt:lpstr>
      <vt:lpstr>CHRONIC ESOPHAGITIS ( Oesophagitis chronicle )</vt:lpstr>
      <vt:lpstr>Gastroesophageal reflux disease</vt:lpstr>
      <vt:lpstr>Slide 25</vt:lpstr>
      <vt:lpstr>Slide 26</vt:lpstr>
      <vt:lpstr>Slide 27</vt:lpstr>
      <vt:lpstr>Slide 28</vt:lpstr>
      <vt:lpstr>Slide 29</vt:lpstr>
      <vt:lpstr>Slide 30</vt:lpstr>
      <vt:lpstr>Slide 31</vt:lpstr>
      <vt:lpstr>Esophageal  diverticuli Diverticuli oesophagei</vt:lpstr>
      <vt:lpstr>Hypopharyngeal diverticulum</vt:lpstr>
      <vt:lpstr>Thoracic diverticulum or midesophageal diverticulum</vt:lpstr>
      <vt:lpstr>Mallory - Weiss syndrome  Syndrome Mallory - Weis</vt:lpstr>
      <vt:lpstr>Slide 36</vt:lpstr>
      <vt:lpstr>TUMORS OF THE ESOPHAGUS</vt:lpstr>
      <vt:lpstr>Slide 38</vt:lpstr>
      <vt:lpstr>Slide 39</vt:lpstr>
      <vt:lpstr>Slide 40</vt:lpstr>
      <vt:lpstr>Slide 41</vt:lpstr>
      <vt:lpstr>Slide 42</vt:lpstr>
      <vt:lpstr>Slide 43</vt:lpstr>
      <vt:lpstr>Slide 44</vt:lpstr>
      <vt:lpstr>Slide 45</vt:lpstr>
      <vt:lpstr>DISEASES OF THE STOMACH</vt:lpstr>
      <vt:lpstr>GASTRITIS AND GASTROPATHIES</vt:lpstr>
      <vt:lpstr>Slide 48</vt:lpstr>
      <vt:lpstr>Slide 49</vt:lpstr>
      <vt:lpstr>Slide 50</vt:lpstr>
      <vt:lpstr>Slide 51</vt:lpstr>
      <vt:lpstr>Slide 52</vt:lpstr>
      <vt:lpstr>Slide 53</vt:lpstr>
      <vt:lpstr>Slide 54</vt:lpstr>
      <vt:lpstr>Slide 55</vt:lpstr>
      <vt:lpstr>ULCER DISEASE  DUODENAL ULCER - Ulcer duodenum  STOMACH ULCER - Ulcer ventricles </vt:lpstr>
      <vt:lpstr>Slide 57</vt:lpstr>
      <vt:lpstr>Slide 58</vt:lpstr>
      <vt:lpstr>Etiology</vt:lpstr>
      <vt:lpstr>Slide 60</vt:lpstr>
      <vt:lpstr>Clinical picture  Acid dyspepsia</vt:lpstr>
      <vt:lpstr>Slide 62</vt:lpstr>
      <vt:lpstr>Slide 63</vt:lpstr>
      <vt:lpstr>Ulcer duodenum</vt:lpstr>
      <vt:lpstr>Complications of ulcer disease</vt:lpstr>
      <vt:lpstr>Slide 66</vt:lpstr>
      <vt:lpstr>Diagnostics, therapy</vt:lpstr>
      <vt:lpstr>Slide 68</vt:lpstr>
      <vt:lpstr>HELICOBACTER PYLORI INFECTION  Infectio helicobacter pylori </vt:lpstr>
      <vt:lpstr>Pathogenicity of H. pylorus</vt:lpstr>
      <vt:lpstr>Slide 71</vt:lpstr>
      <vt:lpstr>   DIAGNOSIS  OF HELICOBACTER PYLORI INFECTION</vt:lpstr>
      <vt:lpstr>HELICOBACTER PYLORI</vt:lpstr>
      <vt:lpstr>HELICOBACTER PYLORI</vt:lpstr>
      <vt:lpstr>HELICOBACTER PYLORI</vt:lpstr>
      <vt:lpstr>HELICOBACTER PYLORI</vt:lpstr>
      <vt:lpstr>MAASTRICHT 2 ( 2000)</vt:lpstr>
      <vt:lpstr>Sequential therapy</vt:lpstr>
      <vt:lpstr>HYPERSECRETORY CONDITIONS  GASTRIN</vt:lpstr>
      <vt:lpstr>Slide 80</vt:lpstr>
      <vt:lpstr>Slide 81</vt:lpstr>
      <vt:lpstr>Slide 82</vt:lpstr>
      <vt:lpstr>Slide 83</vt:lpstr>
      <vt:lpstr>Slide 84</vt:lpstr>
      <vt:lpstr>STOMACH TUMORS</vt:lpstr>
      <vt:lpstr>Tumors of the stomach</vt:lpstr>
      <vt:lpstr>clinical picture</vt:lpstr>
      <vt:lpstr>clinical picture</vt:lpstr>
      <vt:lpstr>Diagnosis</vt:lpstr>
      <vt:lpstr>Diagnosis</vt:lpstr>
      <vt:lpstr>Differential diagnosis</vt:lpstr>
      <vt:lpstr>T N M classification</vt:lpstr>
      <vt:lpstr>Treatment</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БОЛЕСТИ ЈЕДЊАКА</dc:title>
  <dc:creator>MISEL</dc:creator>
  <cp:lastModifiedBy>Zeljko</cp:lastModifiedBy>
  <cp:revision>80</cp:revision>
  <dcterms:created xsi:type="dcterms:W3CDTF">2015-07-25T11:29:41Z</dcterms:created>
  <dcterms:modified xsi:type="dcterms:W3CDTF">2024-02-17T10:34:30Z</dcterms:modified>
</cp:coreProperties>
</file>