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s/slide79.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tags/tag1.xml" ContentType="application/vnd.openxmlformats-officedocument.presentationml.tags+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vml" ContentType="application/vnd.openxmlformats-officedocument.vmlDrawing"/>
  <Default Extension="gif" ContentType="image/gif"/>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tags/tag2.xml" ContentType="application/vnd.openxmlformats-officedocument.presentationml.tags+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0"/>
  </p:notesMasterIdLst>
  <p:sldIdLst>
    <p:sldId id="515" r:id="rId2"/>
    <p:sldId id="256" r:id="rId3"/>
    <p:sldId id="266" r:id="rId4"/>
    <p:sldId id="268" r:id="rId5"/>
    <p:sldId id="269" r:id="rId6"/>
    <p:sldId id="273" r:id="rId7"/>
    <p:sldId id="274" r:id="rId8"/>
    <p:sldId id="276" r:id="rId9"/>
    <p:sldId id="313" r:id="rId10"/>
    <p:sldId id="282" r:id="rId11"/>
    <p:sldId id="287" r:id="rId12"/>
    <p:sldId id="289" r:id="rId13"/>
    <p:sldId id="292" r:id="rId14"/>
    <p:sldId id="295" r:id="rId15"/>
    <p:sldId id="297" r:id="rId16"/>
    <p:sldId id="299" r:id="rId17"/>
    <p:sldId id="301" r:id="rId18"/>
    <p:sldId id="307" r:id="rId19"/>
    <p:sldId id="309" r:id="rId20"/>
    <p:sldId id="310" r:id="rId21"/>
    <p:sldId id="318" r:id="rId22"/>
    <p:sldId id="319" r:id="rId23"/>
    <p:sldId id="320" r:id="rId24"/>
    <p:sldId id="322" r:id="rId25"/>
    <p:sldId id="324" r:id="rId26"/>
    <p:sldId id="327" r:id="rId27"/>
    <p:sldId id="329" r:id="rId28"/>
    <p:sldId id="330" r:id="rId29"/>
    <p:sldId id="332" r:id="rId30"/>
    <p:sldId id="333" r:id="rId31"/>
    <p:sldId id="335" r:id="rId32"/>
    <p:sldId id="336" r:id="rId33"/>
    <p:sldId id="340" r:id="rId34"/>
    <p:sldId id="341" r:id="rId35"/>
    <p:sldId id="343" r:id="rId36"/>
    <p:sldId id="513" r:id="rId37"/>
    <p:sldId id="347" r:id="rId38"/>
    <p:sldId id="351" r:id="rId39"/>
    <p:sldId id="352" r:id="rId40"/>
    <p:sldId id="361" r:id="rId41"/>
    <p:sldId id="362" r:id="rId42"/>
    <p:sldId id="365" r:id="rId43"/>
    <p:sldId id="366" r:id="rId44"/>
    <p:sldId id="368" r:id="rId45"/>
    <p:sldId id="370" r:id="rId46"/>
    <p:sldId id="372" r:id="rId47"/>
    <p:sldId id="373" r:id="rId48"/>
    <p:sldId id="375" r:id="rId49"/>
    <p:sldId id="382" r:id="rId50"/>
    <p:sldId id="383" r:id="rId51"/>
    <p:sldId id="388" r:id="rId52"/>
    <p:sldId id="390" r:id="rId53"/>
    <p:sldId id="391" r:id="rId54"/>
    <p:sldId id="392" r:id="rId55"/>
    <p:sldId id="393" r:id="rId56"/>
    <p:sldId id="394" r:id="rId57"/>
    <p:sldId id="395" r:id="rId58"/>
    <p:sldId id="400" r:id="rId59"/>
    <p:sldId id="409" r:id="rId60"/>
    <p:sldId id="410" r:id="rId61"/>
    <p:sldId id="444" r:id="rId62"/>
    <p:sldId id="445" r:id="rId63"/>
    <p:sldId id="446" r:id="rId64"/>
    <p:sldId id="447" r:id="rId65"/>
    <p:sldId id="448" r:id="rId66"/>
    <p:sldId id="517" r:id="rId67"/>
    <p:sldId id="449" r:id="rId68"/>
    <p:sldId id="461" r:id="rId69"/>
    <p:sldId id="467" r:id="rId70"/>
    <p:sldId id="468" r:id="rId71"/>
    <p:sldId id="469" r:id="rId72"/>
    <p:sldId id="476" r:id="rId73"/>
    <p:sldId id="480" r:id="rId74"/>
    <p:sldId id="482" r:id="rId75"/>
    <p:sldId id="484" r:id="rId76"/>
    <p:sldId id="488" r:id="rId77"/>
    <p:sldId id="501" r:id="rId78"/>
    <p:sldId id="503" r:id="rId79"/>
    <p:sldId id="504" r:id="rId80"/>
    <p:sldId id="505" r:id="rId81"/>
    <p:sldId id="507" r:id="rId82"/>
    <p:sldId id="509" r:id="rId83"/>
    <p:sldId id="510" r:id="rId84"/>
    <p:sldId id="489" r:id="rId85"/>
    <p:sldId id="490" r:id="rId86"/>
    <p:sldId id="491" r:id="rId87"/>
    <p:sldId id="493" r:id="rId88"/>
    <p:sldId id="494" r:id="rId89"/>
  </p:sldIdLst>
  <p:sldSz cx="9144000" cy="6858000" type="screen4x3"/>
  <p:notesSz cx="6858000" cy="9144000"/>
  <p:defaultTextStyle>
    <a:defPPr>
      <a:defRPr lang="e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00"/>
    <p:restoredTop sz="50000" autoAdjust="0"/>
  </p:normalViewPr>
  <p:slideViewPr>
    <p:cSldViewPr>
      <p:cViewPr varScale="1">
        <p:scale>
          <a:sx n="63" d="100"/>
          <a:sy n="63" d="100"/>
        </p:scale>
        <p:origin x="-1290" y="-96"/>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notesMaster" Target="notesMasters/notesMaster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8.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x-none"/>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CCD862A-EDF4-4CEE-A877-93518BBF1382}" type="datetimeFigureOut">
              <a:rPr lang="x-none" smtClean="0"/>
              <a:pPr/>
              <a:t>2/15/2024</a:t>
            </a:fld>
            <a:endParaRPr lang="x-none"/>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x-none"/>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x-none"/>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x-none"/>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5318A6-D129-4F1F-98B9-880833CD3413}" type="slidenum">
              <a:rPr lang="x-none" smtClean="0"/>
              <a:pPr/>
              <a:t>‹#›</a:t>
            </a:fld>
            <a:endParaRPr lang="x-none"/>
          </a:p>
        </p:txBody>
      </p:sp>
    </p:spTree>
    <p:extLst>
      <p:ext uri="{BB962C8B-B14F-4D97-AF65-F5344CB8AC3E}">
        <p14:creationId xmlns="" xmlns:p14="http://schemas.microsoft.com/office/powerpoint/2010/main" val="31034068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3C70FF3-C82F-436B-8A61-6DF263156FDD}" type="slidenum">
              <a:rPr lang="en-US" smtClean="0"/>
              <a:pPr/>
              <a:t>5</a:t>
            </a:fld>
            <a:endParaRPr lang="en-US"/>
          </a:p>
        </p:txBody>
      </p:sp>
    </p:spTree>
    <p:extLst>
      <p:ext uri="{BB962C8B-B14F-4D97-AF65-F5344CB8AC3E}">
        <p14:creationId xmlns="" xmlns:p14="http://schemas.microsoft.com/office/powerpoint/2010/main" val="20736062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105475"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
              <a:t>The specific etiology of inflammatory diseases is still unknown. In the etiopathogenesis of Crohn's disease and ulcerative colitis, the following are important: heredity (genetic predisposition, mutation of the gene for NOD 2 ( Nucleotide - binding oligomerization domain - containing protein 2), microorganisms present in the intestinal lumen, environmental factors (tobacco, stress, use of non-steroidal anti-inflammatory drugs, etc...), disorder of the immune response.</a:t>
            </a:r>
          </a:p>
          <a:p>
            <a:r>
              <a:rPr lang="en"/>
              <a:t>Ulcerative colitis and Crohn's disease represent heterogeneous complex polygenic disorders. It is believed that the influence of genetic factors in the development of ulcerative colitis is about 40%, and about 60% in Crohn's disease. The nature of genetic predisposition is only partially elucidated. The association of ulcerative colitis and the HLA (human leukocyte antigen) locus on the short arm of chromosome 6 was confirmed. It was also noted that Crohn's disease is related to genetically determined diseases such as tyrosine-positive albinism, ankylosing spondylitis, cystic fibrosis and </a:t>
            </a:r>
            <a:r>
              <a:rPr lang="en" i="1"/>
              <a:t>Turner </a:t>
            </a:r>
            <a:r>
              <a:rPr lang="en"/>
              <a:t>syndrome.</a:t>
            </a:r>
          </a:p>
          <a:p>
            <a:r>
              <a:rPr lang="en"/>
              <a:t>A mutation of the NOD 2 gene on chromosome 16 is associated with almost a fifth of Crohn's disease cases. Expression of NOD 2 receptor is characteristic of monocytes. NOD 2 is an intracytoplasmic receptor for molecular patterns of commensal bacteria in the gastrointestinal tract. These receptors recognize products of microorganisms, but also agents that indicate cell damage. Upon recognition, receptors oligomerize with adapter proteins, activate caspase 1, which cleaves and activates the cytokine IL-1β. The complex formed by NOD receptor, adapter protein and caspase 1 is called inflammasome. Mutations of the NOD gene increase the activity of the inflammasome and are the cause of the autoinflammatory syndrome. Due to the mutation of the NOD 2 gene, there is a disorder in the elimination of phagocytosed bacteria.</a:t>
            </a:r>
          </a:p>
        </p:txBody>
      </p:sp>
      <p:sp>
        <p:nvSpPr>
          <p:cNvPr id="105476"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D542FA51-0EE1-49D5-B8AB-60D1A66AEE4E}" type="slidenum">
              <a:rPr lang="x-none" smtClean="0"/>
              <a:pPr eaLnBrk="1" hangingPunct="1"/>
              <a:t>39</a:t>
            </a:fld>
            <a:endParaRPr lang="x-none"/>
          </a:p>
        </p:txBody>
      </p:sp>
    </p:spTree>
    <p:extLst>
      <p:ext uri="{BB962C8B-B14F-4D97-AF65-F5344CB8AC3E}">
        <p14:creationId xmlns="" xmlns:p14="http://schemas.microsoft.com/office/powerpoint/2010/main" val="11596849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108547"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x-none"/>
          </a:p>
        </p:txBody>
      </p:sp>
      <p:sp>
        <p:nvSpPr>
          <p:cNvPr id="108548"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0C10ADED-663A-40C2-A3D8-313AB81A282B}" type="slidenum">
              <a:rPr lang="en-US" smtClean="0"/>
              <a:pPr eaLnBrk="1" hangingPunct="1"/>
              <a:t>45</a:t>
            </a:fld>
            <a:endParaRPr lang="en-US"/>
          </a:p>
        </p:txBody>
      </p:sp>
    </p:spTree>
    <p:extLst>
      <p:ext uri="{BB962C8B-B14F-4D97-AF65-F5344CB8AC3E}">
        <p14:creationId xmlns="" xmlns:p14="http://schemas.microsoft.com/office/powerpoint/2010/main" val="9137332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x-none" dirty="0"/>
          </a:p>
        </p:txBody>
      </p:sp>
      <p:sp>
        <p:nvSpPr>
          <p:cNvPr id="4" name="Slide Number Placeholder 3"/>
          <p:cNvSpPr>
            <a:spLocks noGrp="1"/>
          </p:cNvSpPr>
          <p:nvPr>
            <p:ph type="sldNum" sz="quarter" idx="10"/>
          </p:nvPr>
        </p:nvSpPr>
        <p:spPr/>
        <p:txBody>
          <a:bodyPr/>
          <a:lstStyle/>
          <a:p>
            <a:fld id="{88A84A8C-2983-47CC-89DD-CCF512761DF5}" type="slidenum">
              <a:rPr lang="x-none" smtClean="0"/>
              <a:pPr/>
              <a:t>79</a:t>
            </a:fld>
            <a:endParaRPr lang="x-none"/>
          </a:p>
        </p:txBody>
      </p:sp>
    </p:spTree>
    <p:extLst>
      <p:ext uri="{BB962C8B-B14F-4D97-AF65-F5344CB8AC3E}">
        <p14:creationId xmlns="" xmlns:p14="http://schemas.microsoft.com/office/powerpoint/2010/main" val="24620537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x-none"/>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x-none"/>
          </a:p>
        </p:txBody>
      </p:sp>
      <p:sp>
        <p:nvSpPr>
          <p:cNvPr id="4" name="Date Placeholder 3"/>
          <p:cNvSpPr>
            <a:spLocks noGrp="1"/>
          </p:cNvSpPr>
          <p:nvPr>
            <p:ph type="dt" sz="half" idx="10"/>
          </p:nvPr>
        </p:nvSpPr>
        <p:spPr/>
        <p:txBody>
          <a:bodyPr/>
          <a:lstStyle/>
          <a:p>
            <a:fld id="{DEF67585-9595-4BC9-89A6-3FF491DFFE13}" type="datetimeFigureOut">
              <a:rPr lang="x-none" smtClean="0"/>
              <a:pPr/>
              <a:t>2/15/2024</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AA0C4EE8-C21A-4DB8-8DEC-7511B1B66DAB}" type="slidenum">
              <a:rPr lang="x-none" smtClean="0"/>
              <a:pPr/>
              <a:t>‹#›</a:t>
            </a:fld>
            <a:endParaRPr lang="x-none"/>
          </a:p>
        </p:txBody>
      </p:sp>
    </p:spTree>
    <p:extLst>
      <p:ext uri="{BB962C8B-B14F-4D97-AF65-F5344CB8AC3E}">
        <p14:creationId xmlns="" xmlns:p14="http://schemas.microsoft.com/office/powerpoint/2010/main" val="26260302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x-none"/>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x-none"/>
          </a:p>
        </p:txBody>
      </p:sp>
      <p:sp>
        <p:nvSpPr>
          <p:cNvPr id="4" name="Date Placeholder 3"/>
          <p:cNvSpPr>
            <a:spLocks noGrp="1"/>
          </p:cNvSpPr>
          <p:nvPr>
            <p:ph type="dt" sz="half" idx="10"/>
          </p:nvPr>
        </p:nvSpPr>
        <p:spPr/>
        <p:txBody>
          <a:bodyPr/>
          <a:lstStyle/>
          <a:p>
            <a:fld id="{DEF67585-9595-4BC9-89A6-3FF491DFFE13}" type="datetimeFigureOut">
              <a:rPr lang="x-none" smtClean="0"/>
              <a:pPr/>
              <a:t>2/15/2024</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AA0C4EE8-C21A-4DB8-8DEC-7511B1B66DAB}" type="slidenum">
              <a:rPr lang="x-none" smtClean="0"/>
              <a:pPr/>
              <a:t>‹#›</a:t>
            </a:fld>
            <a:endParaRPr lang="x-none"/>
          </a:p>
        </p:txBody>
      </p:sp>
    </p:spTree>
    <p:extLst>
      <p:ext uri="{BB962C8B-B14F-4D97-AF65-F5344CB8AC3E}">
        <p14:creationId xmlns="" xmlns:p14="http://schemas.microsoft.com/office/powerpoint/2010/main" val="39919500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x-none"/>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x-none"/>
          </a:p>
        </p:txBody>
      </p:sp>
      <p:sp>
        <p:nvSpPr>
          <p:cNvPr id="4" name="Date Placeholder 3"/>
          <p:cNvSpPr>
            <a:spLocks noGrp="1"/>
          </p:cNvSpPr>
          <p:nvPr>
            <p:ph type="dt" sz="half" idx="10"/>
          </p:nvPr>
        </p:nvSpPr>
        <p:spPr/>
        <p:txBody>
          <a:bodyPr/>
          <a:lstStyle/>
          <a:p>
            <a:fld id="{DEF67585-9595-4BC9-89A6-3FF491DFFE13}" type="datetimeFigureOut">
              <a:rPr lang="x-none" smtClean="0"/>
              <a:pPr/>
              <a:t>2/15/2024</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AA0C4EE8-C21A-4DB8-8DEC-7511B1B66DAB}" type="slidenum">
              <a:rPr lang="x-none" smtClean="0"/>
              <a:pPr/>
              <a:t>‹#›</a:t>
            </a:fld>
            <a:endParaRPr lang="x-none"/>
          </a:p>
        </p:txBody>
      </p:sp>
    </p:spTree>
    <p:extLst>
      <p:ext uri="{BB962C8B-B14F-4D97-AF65-F5344CB8AC3E}">
        <p14:creationId xmlns="" xmlns:p14="http://schemas.microsoft.com/office/powerpoint/2010/main" val="36677504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x-none"/>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x-none"/>
          </a:p>
        </p:txBody>
      </p:sp>
      <p:sp>
        <p:nvSpPr>
          <p:cNvPr id="4" name="Date Placeholder 3"/>
          <p:cNvSpPr>
            <a:spLocks noGrp="1"/>
          </p:cNvSpPr>
          <p:nvPr>
            <p:ph type="dt" sz="half" idx="10"/>
          </p:nvPr>
        </p:nvSpPr>
        <p:spPr/>
        <p:txBody>
          <a:bodyPr/>
          <a:lstStyle/>
          <a:p>
            <a:fld id="{DEF67585-9595-4BC9-89A6-3FF491DFFE13}" type="datetimeFigureOut">
              <a:rPr lang="x-none" smtClean="0"/>
              <a:pPr/>
              <a:t>2/15/2024</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AA0C4EE8-C21A-4DB8-8DEC-7511B1B66DAB}" type="slidenum">
              <a:rPr lang="x-none" smtClean="0"/>
              <a:pPr/>
              <a:t>‹#›</a:t>
            </a:fld>
            <a:endParaRPr lang="x-none"/>
          </a:p>
        </p:txBody>
      </p:sp>
    </p:spTree>
    <p:extLst>
      <p:ext uri="{BB962C8B-B14F-4D97-AF65-F5344CB8AC3E}">
        <p14:creationId xmlns="" xmlns:p14="http://schemas.microsoft.com/office/powerpoint/2010/main" val="17501705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x-non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EF67585-9595-4BC9-89A6-3FF491DFFE13}" type="datetimeFigureOut">
              <a:rPr lang="x-none" smtClean="0"/>
              <a:pPr/>
              <a:t>2/15/2024</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AA0C4EE8-C21A-4DB8-8DEC-7511B1B66DAB}" type="slidenum">
              <a:rPr lang="x-none" smtClean="0"/>
              <a:pPr/>
              <a:t>‹#›</a:t>
            </a:fld>
            <a:endParaRPr lang="x-none"/>
          </a:p>
        </p:txBody>
      </p:sp>
    </p:spTree>
    <p:extLst>
      <p:ext uri="{BB962C8B-B14F-4D97-AF65-F5344CB8AC3E}">
        <p14:creationId xmlns="" xmlns:p14="http://schemas.microsoft.com/office/powerpoint/2010/main" val="41674355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x-none"/>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x-none"/>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x-none"/>
          </a:p>
        </p:txBody>
      </p:sp>
      <p:sp>
        <p:nvSpPr>
          <p:cNvPr id="5" name="Date Placeholder 4"/>
          <p:cNvSpPr>
            <a:spLocks noGrp="1"/>
          </p:cNvSpPr>
          <p:nvPr>
            <p:ph type="dt" sz="half" idx="10"/>
          </p:nvPr>
        </p:nvSpPr>
        <p:spPr/>
        <p:txBody>
          <a:bodyPr/>
          <a:lstStyle/>
          <a:p>
            <a:fld id="{DEF67585-9595-4BC9-89A6-3FF491DFFE13}" type="datetimeFigureOut">
              <a:rPr lang="x-none" smtClean="0"/>
              <a:pPr/>
              <a:t>2/15/2024</a:t>
            </a:fld>
            <a:endParaRPr lang="x-none"/>
          </a:p>
        </p:txBody>
      </p:sp>
      <p:sp>
        <p:nvSpPr>
          <p:cNvPr id="6" name="Footer Placeholder 5"/>
          <p:cNvSpPr>
            <a:spLocks noGrp="1"/>
          </p:cNvSpPr>
          <p:nvPr>
            <p:ph type="ftr" sz="quarter" idx="11"/>
          </p:nvPr>
        </p:nvSpPr>
        <p:spPr/>
        <p:txBody>
          <a:bodyPr/>
          <a:lstStyle/>
          <a:p>
            <a:endParaRPr lang="x-none"/>
          </a:p>
        </p:txBody>
      </p:sp>
      <p:sp>
        <p:nvSpPr>
          <p:cNvPr id="7" name="Slide Number Placeholder 6"/>
          <p:cNvSpPr>
            <a:spLocks noGrp="1"/>
          </p:cNvSpPr>
          <p:nvPr>
            <p:ph type="sldNum" sz="quarter" idx="12"/>
          </p:nvPr>
        </p:nvSpPr>
        <p:spPr/>
        <p:txBody>
          <a:bodyPr/>
          <a:lstStyle/>
          <a:p>
            <a:fld id="{AA0C4EE8-C21A-4DB8-8DEC-7511B1B66DAB}" type="slidenum">
              <a:rPr lang="x-none" smtClean="0"/>
              <a:pPr/>
              <a:t>‹#›</a:t>
            </a:fld>
            <a:endParaRPr lang="x-none"/>
          </a:p>
        </p:txBody>
      </p:sp>
    </p:spTree>
    <p:extLst>
      <p:ext uri="{BB962C8B-B14F-4D97-AF65-F5344CB8AC3E}">
        <p14:creationId xmlns="" xmlns:p14="http://schemas.microsoft.com/office/powerpoint/2010/main" val="5210896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x-non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x-non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x-none"/>
          </a:p>
        </p:txBody>
      </p:sp>
      <p:sp>
        <p:nvSpPr>
          <p:cNvPr id="7" name="Date Placeholder 6"/>
          <p:cNvSpPr>
            <a:spLocks noGrp="1"/>
          </p:cNvSpPr>
          <p:nvPr>
            <p:ph type="dt" sz="half" idx="10"/>
          </p:nvPr>
        </p:nvSpPr>
        <p:spPr/>
        <p:txBody>
          <a:bodyPr/>
          <a:lstStyle/>
          <a:p>
            <a:fld id="{DEF67585-9595-4BC9-89A6-3FF491DFFE13}" type="datetimeFigureOut">
              <a:rPr lang="x-none" smtClean="0"/>
              <a:pPr/>
              <a:t>2/15/2024</a:t>
            </a:fld>
            <a:endParaRPr lang="x-none"/>
          </a:p>
        </p:txBody>
      </p:sp>
      <p:sp>
        <p:nvSpPr>
          <p:cNvPr id="8" name="Footer Placeholder 7"/>
          <p:cNvSpPr>
            <a:spLocks noGrp="1"/>
          </p:cNvSpPr>
          <p:nvPr>
            <p:ph type="ftr" sz="quarter" idx="11"/>
          </p:nvPr>
        </p:nvSpPr>
        <p:spPr/>
        <p:txBody>
          <a:bodyPr/>
          <a:lstStyle/>
          <a:p>
            <a:endParaRPr lang="x-none"/>
          </a:p>
        </p:txBody>
      </p:sp>
      <p:sp>
        <p:nvSpPr>
          <p:cNvPr id="9" name="Slide Number Placeholder 8"/>
          <p:cNvSpPr>
            <a:spLocks noGrp="1"/>
          </p:cNvSpPr>
          <p:nvPr>
            <p:ph type="sldNum" sz="quarter" idx="12"/>
          </p:nvPr>
        </p:nvSpPr>
        <p:spPr/>
        <p:txBody>
          <a:bodyPr/>
          <a:lstStyle/>
          <a:p>
            <a:fld id="{AA0C4EE8-C21A-4DB8-8DEC-7511B1B66DAB}" type="slidenum">
              <a:rPr lang="x-none" smtClean="0"/>
              <a:pPr/>
              <a:t>‹#›</a:t>
            </a:fld>
            <a:endParaRPr lang="x-none"/>
          </a:p>
        </p:txBody>
      </p:sp>
    </p:spTree>
    <p:extLst>
      <p:ext uri="{BB962C8B-B14F-4D97-AF65-F5344CB8AC3E}">
        <p14:creationId xmlns="" xmlns:p14="http://schemas.microsoft.com/office/powerpoint/2010/main" val="2425247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x-none"/>
          </a:p>
        </p:txBody>
      </p:sp>
      <p:sp>
        <p:nvSpPr>
          <p:cNvPr id="3" name="Date Placeholder 2"/>
          <p:cNvSpPr>
            <a:spLocks noGrp="1"/>
          </p:cNvSpPr>
          <p:nvPr>
            <p:ph type="dt" sz="half" idx="10"/>
          </p:nvPr>
        </p:nvSpPr>
        <p:spPr/>
        <p:txBody>
          <a:bodyPr/>
          <a:lstStyle/>
          <a:p>
            <a:fld id="{DEF67585-9595-4BC9-89A6-3FF491DFFE13}" type="datetimeFigureOut">
              <a:rPr lang="x-none" smtClean="0"/>
              <a:pPr/>
              <a:t>2/15/2024</a:t>
            </a:fld>
            <a:endParaRPr lang="x-none"/>
          </a:p>
        </p:txBody>
      </p:sp>
      <p:sp>
        <p:nvSpPr>
          <p:cNvPr id="4" name="Footer Placeholder 3"/>
          <p:cNvSpPr>
            <a:spLocks noGrp="1"/>
          </p:cNvSpPr>
          <p:nvPr>
            <p:ph type="ftr" sz="quarter" idx="11"/>
          </p:nvPr>
        </p:nvSpPr>
        <p:spPr/>
        <p:txBody>
          <a:bodyPr/>
          <a:lstStyle/>
          <a:p>
            <a:endParaRPr lang="x-none"/>
          </a:p>
        </p:txBody>
      </p:sp>
      <p:sp>
        <p:nvSpPr>
          <p:cNvPr id="5" name="Slide Number Placeholder 4"/>
          <p:cNvSpPr>
            <a:spLocks noGrp="1"/>
          </p:cNvSpPr>
          <p:nvPr>
            <p:ph type="sldNum" sz="quarter" idx="12"/>
          </p:nvPr>
        </p:nvSpPr>
        <p:spPr/>
        <p:txBody>
          <a:bodyPr/>
          <a:lstStyle/>
          <a:p>
            <a:fld id="{AA0C4EE8-C21A-4DB8-8DEC-7511B1B66DAB}" type="slidenum">
              <a:rPr lang="x-none" smtClean="0"/>
              <a:pPr/>
              <a:t>‹#›</a:t>
            </a:fld>
            <a:endParaRPr lang="x-none"/>
          </a:p>
        </p:txBody>
      </p:sp>
    </p:spTree>
    <p:extLst>
      <p:ext uri="{BB962C8B-B14F-4D97-AF65-F5344CB8AC3E}">
        <p14:creationId xmlns="" xmlns:p14="http://schemas.microsoft.com/office/powerpoint/2010/main" val="41860237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EF67585-9595-4BC9-89A6-3FF491DFFE13}" type="datetimeFigureOut">
              <a:rPr lang="x-none" smtClean="0"/>
              <a:pPr/>
              <a:t>2/15/2024</a:t>
            </a:fld>
            <a:endParaRPr lang="x-none"/>
          </a:p>
        </p:txBody>
      </p:sp>
      <p:sp>
        <p:nvSpPr>
          <p:cNvPr id="3" name="Footer Placeholder 2"/>
          <p:cNvSpPr>
            <a:spLocks noGrp="1"/>
          </p:cNvSpPr>
          <p:nvPr>
            <p:ph type="ftr" sz="quarter" idx="11"/>
          </p:nvPr>
        </p:nvSpPr>
        <p:spPr/>
        <p:txBody>
          <a:bodyPr/>
          <a:lstStyle/>
          <a:p>
            <a:endParaRPr lang="x-none"/>
          </a:p>
        </p:txBody>
      </p:sp>
      <p:sp>
        <p:nvSpPr>
          <p:cNvPr id="4" name="Slide Number Placeholder 3"/>
          <p:cNvSpPr>
            <a:spLocks noGrp="1"/>
          </p:cNvSpPr>
          <p:nvPr>
            <p:ph type="sldNum" sz="quarter" idx="12"/>
          </p:nvPr>
        </p:nvSpPr>
        <p:spPr/>
        <p:txBody>
          <a:bodyPr/>
          <a:lstStyle/>
          <a:p>
            <a:fld id="{AA0C4EE8-C21A-4DB8-8DEC-7511B1B66DAB}" type="slidenum">
              <a:rPr lang="x-none" smtClean="0"/>
              <a:pPr/>
              <a:t>‹#›</a:t>
            </a:fld>
            <a:endParaRPr lang="x-none"/>
          </a:p>
        </p:txBody>
      </p:sp>
    </p:spTree>
    <p:extLst>
      <p:ext uri="{BB962C8B-B14F-4D97-AF65-F5344CB8AC3E}">
        <p14:creationId xmlns="" xmlns:p14="http://schemas.microsoft.com/office/powerpoint/2010/main" val="26175022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x-non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x-non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EF67585-9595-4BC9-89A6-3FF491DFFE13}" type="datetimeFigureOut">
              <a:rPr lang="x-none" smtClean="0"/>
              <a:pPr/>
              <a:t>2/15/2024</a:t>
            </a:fld>
            <a:endParaRPr lang="x-none"/>
          </a:p>
        </p:txBody>
      </p:sp>
      <p:sp>
        <p:nvSpPr>
          <p:cNvPr id="6" name="Footer Placeholder 5"/>
          <p:cNvSpPr>
            <a:spLocks noGrp="1"/>
          </p:cNvSpPr>
          <p:nvPr>
            <p:ph type="ftr" sz="quarter" idx="11"/>
          </p:nvPr>
        </p:nvSpPr>
        <p:spPr/>
        <p:txBody>
          <a:bodyPr/>
          <a:lstStyle/>
          <a:p>
            <a:endParaRPr lang="x-none"/>
          </a:p>
        </p:txBody>
      </p:sp>
      <p:sp>
        <p:nvSpPr>
          <p:cNvPr id="7" name="Slide Number Placeholder 6"/>
          <p:cNvSpPr>
            <a:spLocks noGrp="1"/>
          </p:cNvSpPr>
          <p:nvPr>
            <p:ph type="sldNum" sz="quarter" idx="12"/>
          </p:nvPr>
        </p:nvSpPr>
        <p:spPr/>
        <p:txBody>
          <a:bodyPr/>
          <a:lstStyle/>
          <a:p>
            <a:fld id="{AA0C4EE8-C21A-4DB8-8DEC-7511B1B66DAB}" type="slidenum">
              <a:rPr lang="x-none" smtClean="0"/>
              <a:pPr/>
              <a:t>‹#›</a:t>
            </a:fld>
            <a:endParaRPr lang="x-none"/>
          </a:p>
        </p:txBody>
      </p:sp>
    </p:spTree>
    <p:extLst>
      <p:ext uri="{BB962C8B-B14F-4D97-AF65-F5344CB8AC3E}">
        <p14:creationId xmlns="" xmlns:p14="http://schemas.microsoft.com/office/powerpoint/2010/main" val="42798300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x-non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x-none"/>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EF67585-9595-4BC9-89A6-3FF491DFFE13}" type="datetimeFigureOut">
              <a:rPr lang="x-none" smtClean="0"/>
              <a:pPr/>
              <a:t>2/15/2024</a:t>
            </a:fld>
            <a:endParaRPr lang="x-none"/>
          </a:p>
        </p:txBody>
      </p:sp>
      <p:sp>
        <p:nvSpPr>
          <p:cNvPr id="6" name="Footer Placeholder 5"/>
          <p:cNvSpPr>
            <a:spLocks noGrp="1"/>
          </p:cNvSpPr>
          <p:nvPr>
            <p:ph type="ftr" sz="quarter" idx="11"/>
          </p:nvPr>
        </p:nvSpPr>
        <p:spPr/>
        <p:txBody>
          <a:bodyPr/>
          <a:lstStyle/>
          <a:p>
            <a:endParaRPr lang="x-none"/>
          </a:p>
        </p:txBody>
      </p:sp>
      <p:sp>
        <p:nvSpPr>
          <p:cNvPr id="7" name="Slide Number Placeholder 6"/>
          <p:cNvSpPr>
            <a:spLocks noGrp="1"/>
          </p:cNvSpPr>
          <p:nvPr>
            <p:ph type="sldNum" sz="quarter" idx="12"/>
          </p:nvPr>
        </p:nvSpPr>
        <p:spPr/>
        <p:txBody>
          <a:bodyPr/>
          <a:lstStyle/>
          <a:p>
            <a:fld id="{AA0C4EE8-C21A-4DB8-8DEC-7511B1B66DAB}" type="slidenum">
              <a:rPr lang="x-none" smtClean="0"/>
              <a:pPr/>
              <a:t>‹#›</a:t>
            </a:fld>
            <a:endParaRPr lang="x-none"/>
          </a:p>
        </p:txBody>
      </p:sp>
    </p:spTree>
    <p:extLst>
      <p:ext uri="{BB962C8B-B14F-4D97-AF65-F5344CB8AC3E}">
        <p14:creationId xmlns="" xmlns:p14="http://schemas.microsoft.com/office/powerpoint/2010/main" val="31931980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x-none"/>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x-none"/>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EF67585-9595-4BC9-89A6-3FF491DFFE13}" type="datetimeFigureOut">
              <a:rPr lang="x-none" smtClean="0"/>
              <a:pPr/>
              <a:t>2/15/2024</a:t>
            </a:fld>
            <a:endParaRPr lang="x-none"/>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x-none"/>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0C4EE8-C21A-4DB8-8DEC-7511B1B66DAB}" type="slidenum">
              <a:rPr lang="x-none" smtClean="0"/>
              <a:pPr/>
              <a:t>‹#›</a:t>
            </a:fld>
            <a:endParaRPr lang="x-none"/>
          </a:p>
        </p:txBody>
      </p:sp>
    </p:spTree>
    <p:extLst>
      <p:ext uri="{BB962C8B-B14F-4D97-AF65-F5344CB8AC3E}">
        <p14:creationId xmlns="" xmlns:p14="http://schemas.microsoft.com/office/powerpoint/2010/main" val="11680564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x-non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7.xml"/><Relationship Id="rId4" Type="http://schemas.openxmlformats.org/officeDocument/2006/relationships/image" Target="../media/image12.jpeg"/></Relationships>
</file>

<file path=ppt/slides/_rels/slide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1.xml"/></Relationships>
</file>

<file path=ppt/slides/_rels/slide4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2.xml"/></Relationships>
</file>

<file path=ppt/slides/_rels/slide4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hyperlink" Target="http://www.kolumbus.fi/hans/gastrolab/jan16.jpg" TargetMode="External"/><Relationship Id="rId1" Type="http://schemas.openxmlformats.org/officeDocument/2006/relationships/slideLayout" Target="../slideLayouts/slideLayout1.xml"/><Relationship Id="rId5" Type="http://schemas.openxmlformats.org/officeDocument/2006/relationships/image" Target="../media/image17.jpeg"/><Relationship Id="rId4" Type="http://schemas.openxmlformats.org/officeDocument/2006/relationships/hyperlink" Target="http://www.kolumbus.fi/hans/gastrolab/mar05.jpg" TargetMode="Externa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xml"/><Relationship Id="rId1" Type="http://schemas.openxmlformats.org/officeDocument/2006/relationships/vmlDrawing" Target="../drawings/vmlDrawing1.v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2" Type="http://schemas.openxmlformats.org/officeDocument/2006/relationships/image" Target="../media/image23.gif"/><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524000" y="5486400"/>
            <a:ext cx="6400800" cy="914400"/>
          </a:xfrm>
        </p:spPr>
        <p:txBody>
          <a:bodyPr/>
          <a:lstStyle/>
          <a:p>
            <a:r>
              <a:rPr lang="en" b="1" smtClean="0">
                <a:solidFill>
                  <a:schemeClr val="tx1"/>
                </a:solidFill>
                <a:latin typeface="Palatino Linotype" pitchFamily="18" charset="0"/>
              </a:rPr>
              <a:t>Full prof.</a:t>
            </a:r>
            <a:r>
              <a:rPr lang="en" b="1" smtClean="0">
                <a:solidFill>
                  <a:schemeClr val="tx1"/>
                </a:solidFill>
                <a:latin typeface="Palatino Linotype" pitchFamily="18" charset="0"/>
              </a:rPr>
              <a:t> </a:t>
            </a:r>
            <a:r>
              <a:rPr lang="en" b="1" dirty="0">
                <a:solidFill>
                  <a:schemeClr val="tx1"/>
                </a:solidFill>
                <a:latin typeface="Palatino Linotype" pitchFamily="18" charset="0"/>
              </a:rPr>
              <a:t>Nataša Zdravković</a:t>
            </a:r>
          </a:p>
        </p:txBody>
      </p:sp>
      <p:sp>
        <p:nvSpPr>
          <p:cNvPr id="5" name="Rectangle 4"/>
          <p:cNvSpPr/>
          <p:nvPr/>
        </p:nvSpPr>
        <p:spPr>
          <a:xfrm>
            <a:off x="94488" y="1600200"/>
            <a:ext cx="9067800" cy="4770537"/>
          </a:xfrm>
          <a:prstGeom prst="rect">
            <a:avLst/>
          </a:prstGeom>
        </p:spPr>
        <p:txBody>
          <a:bodyPr wrap="square">
            <a:spAutoFit/>
          </a:bodyPr>
          <a:lstStyle/>
          <a:p>
            <a:pPr lvl="0" algn="ctr">
              <a:spcBef>
                <a:spcPct val="0"/>
              </a:spcBef>
              <a:defRPr/>
            </a:pPr>
            <a:r>
              <a:rPr lang="en-US" sz="3200" b="1" dirty="0" smtClean="0">
                <a:solidFill>
                  <a:srgbClr val="FF0000"/>
                </a:solidFill>
                <a:latin typeface="Palatino Linotype" pitchFamily="18" charset="0"/>
                <a:cs typeface="Arial" pitchFamily="34" charset="0"/>
              </a:rPr>
              <a:t>IASM</a:t>
            </a:r>
            <a:endParaRPr lang="sr-Latn-CS" sz="3200" b="1" dirty="0">
              <a:solidFill>
                <a:srgbClr val="FF0000"/>
              </a:solidFill>
              <a:latin typeface="Palatino Linotype" pitchFamily="18" charset="0"/>
              <a:cs typeface="Arial" pitchFamily="34" charset="0"/>
            </a:endParaRPr>
          </a:p>
          <a:p>
            <a:pPr lvl="0" algn="ctr">
              <a:spcBef>
                <a:spcPct val="0"/>
              </a:spcBef>
              <a:defRPr/>
            </a:pPr>
            <a:r>
              <a:rPr lang="en" sz="3200" b="1" dirty="0">
                <a:solidFill>
                  <a:srgbClr val="FF0000"/>
                </a:solidFill>
                <a:latin typeface="Palatino Linotype" pitchFamily="18" charset="0"/>
                <a:cs typeface="Arial" pitchFamily="34" charset="0"/>
              </a:rPr>
              <a:t>Teaching unit </a:t>
            </a:r>
            <a:r>
              <a:rPr lang="en" sz="3200" b="1" dirty="0" smtClean="0">
                <a:solidFill>
                  <a:srgbClr val="FF0000"/>
                </a:solidFill>
                <a:latin typeface="Palatino Linotype" pitchFamily="18" charset="0"/>
                <a:cs typeface="Arial" pitchFamily="34" charset="0"/>
              </a:rPr>
              <a:t>20</a:t>
            </a:r>
            <a:endParaRPr lang="sr-Cyrl-CS" sz="3200" b="1" dirty="0">
              <a:solidFill>
                <a:srgbClr val="FF0000"/>
              </a:solidFill>
              <a:latin typeface="Palatino Linotype" pitchFamily="18" charset="0"/>
              <a:cs typeface="Arial" pitchFamily="34" charset="0"/>
            </a:endParaRPr>
          </a:p>
          <a:p>
            <a:pPr lvl="0" algn="ctr">
              <a:spcBef>
                <a:spcPct val="0"/>
              </a:spcBef>
              <a:defRPr/>
            </a:pPr>
            <a:r>
              <a:rPr lang="en" dirty="0">
                <a:latin typeface="Palatino Linotype" pitchFamily="18" charset="0"/>
                <a:cs typeface="Arial" pitchFamily="34" charset="0"/>
              </a:rPr>
              <a:t>Malabsorption syndrome</a:t>
            </a:r>
          </a:p>
          <a:p>
            <a:pPr lvl="0" algn="ctr">
              <a:spcBef>
                <a:spcPct val="0"/>
              </a:spcBef>
              <a:defRPr/>
            </a:pPr>
            <a:r>
              <a:rPr lang="en" dirty="0" err="1">
                <a:latin typeface="Palatino Linotype" pitchFamily="18" charset="0"/>
                <a:cs typeface="Arial" pitchFamily="34" charset="0"/>
              </a:rPr>
              <a:t>Celiac </a:t>
            </a:r>
            <a:r>
              <a:rPr lang="en" dirty="0">
                <a:latin typeface="Palatino Linotype" pitchFamily="18" charset="0"/>
                <a:cs typeface="Arial" pitchFamily="34" charset="0"/>
              </a:rPr>
              <a:t>disease</a:t>
            </a:r>
          </a:p>
          <a:p>
            <a:pPr lvl="0" algn="ctr">
              <a:spcBef>
                <a:spcPct val="0"/>
              </a:spcBef>
              <a:defRPr/>
            </a:pPr>
            <a:r>
              <a:rPr lang="en" dirty="0" err="1">
                <a:latin typeface="Palatino Linotype" pitchFamily="18" charset="0"/>
                <a:cs typeface="Arial" pitchFamily="34" charset="0"/>
              </a:rPr>
              <a:t>Wipple's </a:t>
            </a:r>
            <a:r>
              <a:rPr lang="en" dirty="0">
                <a:latin typeface="Palatino Linotype" pitchFamily="18" charset="0"/>
                <a:cs typeface="Arial" pitchFamily="34" charset="0"/>
              </a:rPr>
              <a:t>disease</a:t>
            </a:r>
          </a:p>
          <a:p>
            <a:pPr lvl="0" algn="ctr">
              <a:spcBef>
                <a:spcPct val="0"/>
              </a:spcBef>
              <a:defRPr/>
            </a:pPr>
            <a:r>
              <a:rPr lang="en" dirty="0" err="1">
                <a:latin typeface="Palatino Linotype" pitchFamily="18" charset="0"/>
                <a:cs typeface="Arial" pitchFamily="34" charset="0"/>
              </a:rPr>
              <a:t>Enteropathies </a:t>
            </a:r>
            <a:r>
              <a:rPr lang="en" dirty="0">
                <a:latin typeface="Palatino Linotype" pitchFamily="18" charset="0"/>
                <a:cs typeface="Arial" pitchFamily="34" charset="0"/>
              </a:rPr>
              <a:t>with protein loss</a:t>
            </a:r>
          </a:p>
          <a:p>
            <a:pPr lvl="0" algn="ctr">
              <a:spcBef>
                <a:spcPct val="0"/>
              </a:spcBef>
              <a:defRPr/>
            </a:pPr>
            <a:r>
              <a:rPr lang="en" dirty="0" err="1">
                <a:latin typeface="Palatino Linotype" pitchFamily="18" charset="0"/>
                <a:cs typeface="Arial" pitchFamily="34" charset="0"/>
              </a:rPr>
              <a:t>Inflammatory </a:t>
            </a:r>
            <a:r>
              <a:rPr lang="en" dirty="0">
                <a:latin typeface="Palatino Linotype" pitchFamily="18" charset="0"/>
                <a:cs typeface="Arial" pitchFamily="34" charset="0"/>
              </a:rPr>
              <a:t>diseases of the colon</a:t>
            </a:r>
          </a:p>
          <a:p>
            <a:pPr lvl="0" algn="ctr">
              <a:spcBef>
                <a:spcPct val="0"/>
              </a:spcBef>
              <a:defRPr/>
            </a:pPr>
            <a:r>
              <a:rPr lang="en" dirty="0">
                <a:latin typeface="Palatino Linotype" pitchFamily="18" charset="0"/>
                <a:cs typeface="Arial" pitchFamily="34" charset="0"/>
              </a:rPr>
              <a:t>Other </a:t>
            </a:r>
            <a:r>
              <a:rPr lang="en" dirty="0" err="1">
                <a:latin typeface="Palatino Linotype" pitchFamily="18" charset="0"/>
                <a:cs typeface="Arial" pitchFamily="34" charset="0"/>
              </a:rPr>
              <a:t>enteritis </a:t>
            </a:r>
            <a:r>
              <a:rPr lang="en" dirty="0">
                <a:latin typeface="Palatino Linotype" pitchFamily="18" charset="0"/>
                <a:cs typeface="Arial" pitchFamily="34" charset="0"/>
              </a:rPr>
              <a:t>and colitis</a:t>
            </a:r>
          </a:p>
          <a:p>
            <a:pPr lvl="0" algn="ctr">
              <a:spcBef>
                <a:spcPct val="0"/>
              </a:spcBef>
              <a:defRPr/>
            </a:pPr>
            <a:r>
              <a:rPr lang="en" dirty="0" err="1">
                <a:latin typeface="Palatino Linotype" pitchFamily="18" charset="0"/>
                <a:cs typeface="Arial" pitchFamily="34" charset="0"/>
              </a:rPr>
              <a:t>Diverticuli </a:t>
            </a:r>
            <a:r>
              <a:rPr lang="en" dirty="0">
                <a:latin typeface="Palatino Linotype" pitchFamily="18" charset="0"/>
                <a:cs typeface="Arial" pitchFamily="34" charset="0"/>
              </a:rPr>
              <a:t>and </a:t>
            </a:r>
            <a:r>
              <a:rPr lang="en" dirty="0" err="1">
                <a:latin typeface="Palatino Linotype" pitchFamily="18" charset="0"/>
                <a:cs typeface="Arial" pitchFamily="34" charset="0"/>
              </a:rPr>
              <a:t>diverticulitis </a:t>
            </a:r>
            <a:r>
              <a:rPr lang="en" dirty="0">
                <a:latin typeface="Palatino Linotype" pitchFamily="18" charset="0"/>
                <a:cs typeface="Arial" pitchFamily="34" charset="0"/>
              </a:rPr>
              <a:t>of the small and large intestine</a:t>
            </a:r>
          </a:p>
          <a:p>
            <a:pPr lvl="0" algn="ctr">
              <a:spcBef>
                <a:spcPct val="0"/>
              </a:spcBef>
              <a:defRPr/>
            </a:pPr>
            <a:r>
              <a:rPr lang="en" dirty="0">
                <a:latin typeface="Palatino Linotype" pitchFamily="18" charset="0"/>
                <a:cs typeface="Arial" pitchFamily="34" charset="0"/>
              </a:rPr>
              <a:t>Irritable bowel </a:t>
            </a:r>
            <a:r>
              <a:rPr lang="en" dirty="0" smtClean="0">
                <a:latin typeface="Palatino Linotype" pitchFamily="18" charset="0"/>
                <a:cs typeface="Arial" pitchFamily="34" charset="0"/>
              </a:rPr>
              <a:t>syndrome</a:t>
            </a:r>
          </a:p>
          <a:p>
            <a:pPr lvl="0" algn="ctr">
              <a:spcBef>
                <a:spcPct val="0"/>
              </a:spcBef>
              <a:defRPr/>
            </a:pPr>
            <a:r>
              <a:rPr lang="en" dirty="0">
                <a:latin typeface="Palatino Linotype" pitchFamily="18" charset="0"/>
                <a:cs typeface="Arial" pitchFamily="34" charset="0"/>
              </a:rPr>
              <a:t>Anorectal diseases</a:t>
            </a:r>
          </a:p>
          <a:p>
            <a:pPr lvl="0" algn="ctr">
              <a:spcBef>
                <a:spcPct val="0"/>
              </a:spcBef>
              <a:defRPr/>
            </a:pPr>
            <a:endParaRPr lang="x-none" b="1" dirty="0">
              <a:latin typeface="Palatino Linotype" pitchFamily="18" charset="0"/>
              <a:cs typeface="Arial" pitchFamily="34" charset="0"/>
            </a:endParaRPr>
          </a:p>
          <a:p>
            <a:pPr lvl="0" algn="ctr">
              <a:spcBef>
                <a:spcPct val="0"/>
              </a:spcBef>
              <a:defRPr/>
            </a:pPr>
            <a:endParaRPr lang="x-none" b="1" dirty="0">
              <a:latin typeface="Palatino Linotype" pitchFamily="18" charset="0"/>
              <a:cs typeface="Arial" pitchFamily="34" charset="0"/>
            </a:endParaRPr>
          </a:p>
          <a:p>
            <a:pPr lvl="0" algn="ctr">
              <a:lnSpc>
                <a:spcPct val="150000"/>
              </a:lnSpc>
              <a:spcBef>
                <a:spcPct val="0"/>
              </a:spcBef>
              <a:defRPr/>
            </a:pPr>
            <a:endParaRPr lang="x-none" sz="2800" dirty="0">
              <a:latin typeface="Palatino Linotype" pitchFamily="18" charset="0"/>
            </a:endParaRPr>
          </a:p>
        </p:txBody>
      </p:sp>
      <p:pic>
        <p:nvPicPr>
          <p:cNvPr id="4" name="Picture 2"/>
          <p:cNvPicPr>
            <a:picLocks noChangeAspect="1" noChangeArrowheads="1"/>
          </p:cNvPicPr>
          <p:nvPr/>
        </p:nvPicPr>
        <p:blipFill>
          <a:blip r:embed="rId2" cstate="print"/>
          <a:srcRect/>
          <a:stretch>
            <a:fillRect/>
          </a:stretch>
        </p:blipFill>
        <p:spPr bwMode="auto">
          <a:xfrm>
            <a:off x="874479" y="152400"/>
            <a:ext cx="6949440" cy="1447800"/>
          </a:xfrm>
          <a:prstGeom prst="rect">
            <a:avLst/>
          </a:prstGeom>
          <a:noFill/>
          <a:ln w="9525">
            <a:noFill/>
            <a:miter lim="800000"/>
            <a:headEnd/>
            <a:tailEnd/>
          </a:ln>
        </p:spPr>
      </p:pic>
    </p:spTree>
    <p:extLst>
      <p:ext uri="{BB962C8B-B14F-4D97-AF65-F5344CB8AC3E}">
        <p14:creationId xmlns="" xmlns:p14="http://schemas.microsoft.com/office/powerpoint/2010/main" val="16970990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487362"/>
          </a:xfrm>
        </p:spPr>
        <p:txBody>
          <a:bodyPr>
            <a:normAutofit/>
          </a:bodyPr>
          <a:lstStyle/>
          <a:p>
            <a:r>
              <a:rPr lang="en" sz="2400" b="1" dirty="0">
                <a:latin typeface="Palatino Linotype" pitchFamily="18" charset="0"/>
              </a:rPr>
              <a:t>Etiology and pathogenesis</a:t>
            </a:r>
            <a:endParaRPr lang="en-US" sz="2400" b="1" dirty="0">
              <a:latin typeface="Palatino Linotype" pitchFamily="18" charset="0"/>
            </a:endParaRPr>
          </a:p>
        </p:txBody>
      </p:sp>
      <p:sp>
        <p:nvSpPr>
          <p:cNvPr id="3" name="Content Placeholder 2"/>
          <p:cNvSpPr>
            <a:spLocks noGrp="1"/>
          </p:cNvSpPr>
          <p:nvPr>
            <p:ph idx="1"/>
          </p:nvPr>
        </p:nvSpPr>
        <p:spPr>
          <a:xfrm>
            <a:off x="-36095" y="457200"/>
            <a:ext cx="9144000" cy="5943600"/>
          </a:xfrm>
        </p:spPr>
        <p:txBody>
          <a:bodyPr>
            <a:normAutofit fontScale="85000" lnSpcReduction="10000"/>
          </a:bodyPr>
          <a:lstStyle/>
          <a:p>
            <a:pPr>
              <a:lnSpc>
                <a:spcPct val="150000"/>
              </a:lnSpc>
              <a:buNone/>
            </a:pPr>
            <a:r>
              <a:rPr lang="en" sz="1800" b="1" dirty="0">
                <a:latin typeface="Palatino Linotype" pitchFamily="18" charset="0"/>
              </a:rPr>
              <a:t>1. </a:t>
            </a:r>
            <a:r>
              <a:rPr lang="en" sz="1800" b="1" u="sng" dirty="0">
                <a:latin typeface="Palatino Linotype" pitchFamily="18" charset="0"/>
              </a:rPr>
              <a:t>External factors</a:t>
            </a:r>
          </a:p>
          <a:p>
            <a:pPr>
              <a:lnSpc>
                <a:spcPct val="150000"/>
              </a:lnSpc>
            </a:pPr>
            <a:r>
              <a:rPr lang="en" sz="1800" dirty="0">
                <a:latin typeface="Palatino Linotype" pitchFamily="18" charset="0"/>
              </a:rPr>
              <a:t>Damage to the mucosa of the small intestine requires gluten </a:t>
            </a:r>
            <a:r>
              <a:rPr lang="en" sz="1800">
                <a:latin typeface="Palatino Linotype" pitchFamily="18" charset="0"/>
              </a:rPr>
              <a:t>in food </a:t>
            </a:r>
            <a:r>
              <a:rPr lang="en" sz="1800" dirty="0">
                <a:latin typeface="Palatino Linotype" pitchFamily="18" charset="0"/>
              </a:rPr>
              <a:t>, </a:t>
            </a:r>
            <a:r>
              <a:rPr lang="en" sz="1800">
                <a:latin typeface="Palatino Linotype" pitchFamily="18" charset="0"/>
              </a:rPr>
              <a:t>gluten </a:t>
            </a:r>
            <a:r>
              <a:rPr lang="en" sz="1800" dirty="0">
                <a:latin typeface="Palatino Linotype" pitchFamily="18" charset="0"/>
              </a:rPr>
              <a:t>is a component of wheat grain, and it is made up of </a:t>
            </a:r>
            <a:r>
              <a:rPr lang="en" sz="1800">
                <a:latin typeface="Palatino Linotype" pitchFamily="18" charset="0"/>
              </a:rPr>
              <a:t>several polypeptides, </a:t>
            </a:r>
            <a:r>
              <a:rPr lang="en" sz="1800" dirty="0">
                <a:latin typeface="Palatino Linotype" pitchFamily="18" charset="0"/>
              </a:rPr>
              <a:t>which are found in wheat, rye and barley.</a:t>
            </a:r>
          </a:p>
          <a:p>
            <a:pPr>
              <a:lnSpc>
                <a:spcPct val="150000"/>
              </a:lnSpc>
              <a:buNone/>
            </a:pPr>
            <a:r>
              <a:rPr lang="en" sz="1800" b="1">
                <a:latin typeface="Palatino Linotype" pitchFamily="18" charset="0"/>
              </a:rPr>
              <a:t>       </a:t>
            </a:r>
            <a:r>
              <a:rPr lang="en" sz="1800" b="1" dirty="0">
                <a:latin typeface="Palatino Linotype" pitchFamily="18" charset="0"/>
              </a:rPr>
              <a:t>2. </a:t>
            </a:r>
            <a:r>
              <a:rPr lang="en" sz="1800" b="1" u="sng" dirty="0">
                <a:latin typeface="Palatino Linotype" pitchFamily="18" charset="0"/>
              </a:rPr>
              <a:t>Hereditary </a:t>
            </a:r>
            <a:r>
              <a:rPr lang="en" sz="1800" b="1" u="sng" dirty="0" err="1">
                <a:latin typeface="Palatino Linotype" pitchFamily="18" charset="0"/>
              </a:rPr>
              <a:t>predisposition</a:t>
            </a:r>
            <a:endParaRPr lang="x-none" sz="1800" b="1" u="sng" dirty="0">
              <a:latin typeface="Palatino Linotype" pitchFamily="18" charset="0"/>
            </a:endParaRPr>
          </a:p>
          <a:p>
            <a:pPr>
              <a:lnSpc>
                <a:spcPct val="150000"/>
              </a:lnSpc>
            </a:pPr>
            <a:r>
              <a:rPr lang="en" sz="1800" dirty="0">
                <a:latin typeface="Palatino Linotype" pitchFamily="18" charset="0"/>
              </a:rPr>
              <a:t>The predisposition to </a:t>
            </a:r>
            <a:r>
              <a:rPr lang="en" sz="1800" dirty="0" err="1">
                <a:latin typeface="Palatino Linotype" pitchFamily="18" charset="0"/>
              </a:rPr>
              <a:t>celiac disease </a:t>
            </a:r>
            <a:r>
              <a:rPr lang="en" sz="1800" dirty="0">
                <a:latin typeface="Palatino Linotype" pitchFamily="18" charset="0"/>
              </a:rPr>
              <a:t>is most closely associated with the HLA DQ2 </a:t>
            </a:r>
            <a:r>
              <a:rPr lang="en" sz="1800" err="1">
                <a:latin typeface="Palatino Linotype" pitchFamily="18" charset="0"/>
              </a:rPr>
              <a:t>heterodimer</a:t>
            </a:r>
            <a:r>
              <a:rPr lang="en" sz="1800">
                <a:latin typeface="Palatino Linotype" pitchFamily="18" charset="0"/>
              </a:rPr>
              <a:t> </a:t>
            </a:r>
            <a:endParaRPr lang="en-US" sz="1800" dirty="0">
              <a:latin typeface="Palatino Linotype" pitchFamily="18" charset="0"/>
            </a:endParaRPr>
          </a:p>
          <a:p>
            <a:pPr marL="0" indent="0">
              <a:lnSpc>
                <a:spcPct val="150000"/>
              </a:lnSpc>
              <a:buNone/>
            </a:pPr>
            <a:r>
              <a:rPr lang="en" sz="1800" b="1" dirty="0">
                <a:latin typeface="Palatino Linotype" pitchFamily="18" charset="0"/>
              </a:rPr>
              <a:t>      </a:t>
            </a:r>
            <a:r>
              <a:rPr lang="en" sz="1800" b="1">
                <a:latin typeface="Palatino Linotype" pitchFamily="18" charset="0"/>
              </a:rPr>
              <a:t>3. </a:t>
            </a:r>
            <a:r>
              <a:rPr lang="en" sz="1800" b="1" u="sng">
                <a:latin typeface="Palatino Linotype" pitchFamily="18" charset="0"/>
              </a:rPr>
              <a:t>Immunological disorders</a:t>
            </a:r>
          </a:p>
          <a:p>
            <a:pPr marL="457200" indent="-457200">
              <a:lnSpc>
                <a:spcPct val="150000"/>
              </a:lnSpc>
              <a:buFont typeface="+mj-lt"/>
              <a:buAutoNum type="arabicPeriod"/>
            </a:pPr>
            <a:r>
              <a:rPr lang="en" sz="1800" b="1">
                <a:latin typeface="Palatino Linotype" pitchFamily="18" charset="0"/>
              </a:rPr>
              <a:t>Cellular immunity</a:t>
            </a:r>
          </a:p>
          <a:p>
            <a:pPr>
              <a:lnSpc>
                <a:spcPct val="150000"/>
              </a:lnSpc>
              <a:buFont typeface="Wingdings" pitchFamily="2" charset="2"/>
              <a:buChar char="ü"/>
            </a:pPr>
            <a:r>
              <a:rPr lang="en" sz="1800">
                <a:latin typeface="Palatino Linotype" pitchFamily="18" charset="0"/>
              </a:rPr>
              <a:t>In patients with celiac disease, there is an increased number of T lymphocytes in the mucosa of the small intestine</a:t>
            </a:r>
            <a:endParaRPr lang="en-US" sz="1800" dirty="0">
              <a:latin typeface="Palatino Linotype" pitchFamily="18" charset="0"/>
            </a:endParaRPr>
          </a:p>
          <a:p>
            <a:pPr marL="457200" indent="-457200">
              <a:lnSpc>
                <a:spcPct val="150000"/>
              </a:lnSpc>
              <a:buNone/>
            </a:pPr>
            <a:r>
              <a:rPr lang="en" sz="1800" b="1" dirty="0">
                <a:latin typeface="Palatino Linotype" pitchFamily="18" charset="0"/>
              </a:rPr>
              <a:t>2. </a:t>
            </a:r>
            <a:r>
              <a:rPr lang="en" sz="1800" b="1">
                <a:latin typeface="Palatino Linotype" pitchFamily="18" charset="0"/>
              </a:rPr>
              <a:t>Humoral immunity</a:t>
            </a:r>
          </a:p>
          <a:p>
            <a:pPr marL="457200" indent="-457200">
              <a:lnSpc>
                <a:spcPct val="150000"/>
              </a:lnSpc>
            </a:pPr>
            <a:r>
              <a:rPr lang="en" sz="1800" b="1" dirty="0">
                <a:latin typeface="Palatino Linotype" pitchFamily="18" charset="0"/>
              </a:rPr>
              <a:t>IgA </a:t>
            </a:r>
            <a:r>
              <a:rPr lang="en" sz="1800" b="1">
                <a:latin typeface="Palatino Linotype" pitchFamily="18" charset="0"/>
              </a:rPr>
              <a:t>and </a:t>
            </a:r>
            <a:r>
              <a:rPr lang="en" sz="1800" b="1" dirty="0" err="1">
                <a:latin typeface="Palatino Linotype" pitchFamily="18" charset="0"/>
              </a:rPr>
              <a:t>IgG </a:t>
            </a:r>
            <a:r>
              <a:rPr lang="en" sz="1800">
                <a:latin typeface="Palatino Linotype" pitchFamily="18" charset="0"/>
              </a:rPr>
              <a:t>can be detected in the serum of patients with active disease</a:t>
            </a:r>
            <a:r>
              <a:rPr lang="en" sz="1800" b="1" dirty="0">
                <a:latin typeface="Palatino Linotype" pitchFamily="18" charset="0"/>
              </a:rPr>
              <a:t> </a:t>
            </a:r>
            <a:r>
              <a:rPr lang="en" sz="1800" b="1">
                <a:latin typeface="Palatino Linotype" pitchFamily="18" charset="0"/>
              </a:rPr>
              <a:t>gliadin antibodies </a:t>
            </a:r>
            <a:r>
              <a:rPr lang="en" sz="1800" b="1" dirty="0">
                <a:latin typeface="Palatino Linotype" pitchFamily="18" charset="0"/>
              </a:rPr>
              <a:t>, </a:t>
            </a:r>
            <a:r>
              <a:rPr lang="en" sz="1800" dirty="0">
                <a:latin typeface="Palatino Linotype" pitchFamily="18" charset="0"/>
              </a:rPr>
              <a:t>a </a:t>
            </a:r>
            <a:r>
              <a:rPr lang="en" sz="1800">
                <a:latin typeface="Palatino Linotype" pitchFamily="18" charset="0"/>
              </a:rPr>
              <a:t>few months after a gluten-free diet, </a:t>
            </a:r>
            <a:r>
              <a:rPr lang="en" sz="1800" dirty="0">
                <a:latin typeface="Palatino Linotype" pitchFamily="18" charset="0"/>
              </a:rPr>
              <a:t>IgA </a:t>
            </a:r>
            <a:r>
              <a:rPr lang="en" sz="1800">
                <a:latin typeface="Palatino Linotype" pitchFamily="18" charset="0"/>
              </a:rPr>
              <a:t>antibodies disappear, and the titer of </a:t>
            </a:r>
            <a:r>
              <a:rPr lang="en" sz="1800" dirty="0" err="1">
                <a:latin typeface="Palatino Linotype" pitchFamily="18" charset="0"/>
              </a:rPr>
              <a:t>IgG </a:t>
            </a:r>
            <a:r>
              <a:rPr lang="en" sz="1800">
                <a:latin typeface="Palatino Linotype" pitchFamily="18" charset="0"/>
              </a:rPr>
              <a:t>antibodies decreases</a:t>
            </a:r>
          </a:p>
          <a:p>
            <a:pPr marL="457200" indent="-457200">
              <a:lnSpc>
                <a:spcPct val="150000"/>
              </a:lnSpc>
            </a:pPr>
            <a:r>
              <a:rPr lang="en" sz="1800" b="1">
                <a:latin typeface="Palatino Linotype" pitchFamily="18" charset="0"/>
              </a:rPr>
              <a:t>Endomysial </a:t>
            </a:r>
            <a:r>
              <a:rPr lang="en" sz="1800">
                <a:latin typeface="Palatino Linotype" pitchFamily="18" charset="0"/>
              </a:rPr>
              <a:t>antibodies and </a:t>
            </a:r>
            <a:r>
              <a:rPr lang="en" sz="1800" b="1">
                <a:latin typeface="Palatino Linotype" pitchFamily="18" charset="0"/>
              </a:rPr>
              <a:t>antireticular antibodies </a:t>
            </a:r>
            <a:r>
              <a:rPr lang="en" sz="1800">
                <a:latin typeface="Palatino Linotype" pitchFamily="18" charset="0"/>
              </a:rPr>
              <a:t>were detected in the serum of patients with celiac disease, which, unlike antigliadin antibodies, are highly specific and have not been detected in other gastroenterological diseases.</a:t>
            </a:r>
            <a:r>
              <a:rPr lang="en" sz="1800" dirty="0">
                <a:latin typeface="Palatino Linotype" pitchFamily="18" charset="0"/>
              </a:rPr>
              <a:t> </a:t>
            </a:r>
            <a:r>
              <a:rPr lang="en" sz="1800">
                <a:latin typeface="Palatino Linotype" pitchFamily="18" charset="0"/>
              </a:rPr>
              <a:t>and disappear from the serum several months after implementing a gluten-free diet</a:t>
            </a:r>
            <a:endParaRPr lang="en-US" sz="1800" dirty="0">
              <a:latin typeface="Palatino Linotype" pitchFamily="18" charset="0"/>
            </a:endParaRPr>
          </a:p>
          <a:p>
            <a:pPr>
              <a:lnSpc>
                <a:spcPct val="150000"/>
              </a:lnSpc>
              <a:buFont typeface="Wingdings" pitchFamily="2" charset="2"/>
              <a:buChar char="ü"/>
            </a:pPr>
            <a:endParaRPr lang="en-US" sz="1800" dirty="0">
              <a:latin typeface="Palatino Linotype" pitchFamily="18" charset="0"/>
            </a:endParaRPr>
          </a:p>
          <a:p>
            <a:pPr>
              <a:lnSpc>
                <a:spcPct val="150000"/>
              </a:lnSpc>
              <a:buFont typeface="Wingdings" pitchFamily="2" charset="2"/>
              <a:buChar char="ü"/>
            </a:pPr>
            <a:endParaRPr lang="en-US" sz="1800" dirty="0">
              <a:latin typeface="Palatino Linotype" pitchFamily="18" charset="0"/>
            </a:endParaRPr>
          </a:p>
          <a:p>
            <a:pPr>
              <a:lnSpc>
                <a:spcPct val="150000"/>
              </a:lnSpc>
            </a:pPr>
            <a:endParaRPr lang="en-US" sz="1800" dirty="0">
              <a:latin typeface="Palatino Linotype" pitchFamily="18" charset="0"/>
            </a:endParaRPr>
          </a:p>
          <a:p>
            <a:pPr marL="0" indent="0">
              <a:lnSpc>
                <a:spcPct val="150000"/>
              </a:lnSpc>
              <a:buNone/>
            </a:pPr>
            <a:endParaRPr lang="en-US" sz="1800" dirty="0">
              <a:latin typeface="Palatino Linotype" pitchFamily="18" charset="0"/>
            </a:endParaRPr>
          </a:p>
        </p:txBody>
      </p:sp>
    </p:spTree>
    <p:extLst>
      <p:ext uri="{BB962C8B-B14F-4D97-AF65-F5344CB8AC3E}">
        <p14:creationId xmlns="" xmlns:p14="http://schemas.microsoft.com/office/powerpoint/2010/main" val="41791579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7362"/>
          </a:xfrm>
        </p:spPr>
        <p:txBody>
          <a:bodyPr>
            <a:normAutofit fontScale="90000"/>
          </a:bodyPr>
          <a:lstStyle/>
          <a:p>
            <a:r>
              <a:rPr lang="en" sz="3200" b="1" dirty="0">
                <a:latin typeface="Palatino Linotype" pitchFamily="18" charset="0"/>
              </a:rPr>
              <a:t>Etiology and pathogenesis</a:t>
            </a:r>
            <a:endParaRPr lang="en-US" sz="3200" b="1" dirty="0">
              <a:latin typeface="Palatino Linotype" pitchFamily="18" charset="0"/>
            </a:endParaRPr>
          </a:p>
        </p:txBody>
      </p:sp>
      <p:sp>
        <p:nvSpPr>
          <p:cNvPr id="3" name="Content Placeholder 2"/>
          <p:cNvSpPr>
            <a:spLocks noGrp="1"/>
          </p:cNvSpPr>
          <p:nvPr>
            <p:ph idx="1"/>
          </p:nvPr>
        </p:nvSpPr>
        <p:spPr/>
        <p:txBody>
          <a:bodyPr>
            <a:normAutofit/>
          </a:bodyPr>
          <a:lstStyle/>
          <a:p>
            <a:pPr marL="0" indent="0">
              <a:lnSpc>
                <a:spcPct val="150000"/>
              </a:lnSpc>
              <a:buNone/>
            </a:pPr>
            <a:r>
              <a:rPr lang="en" sz="1600" b="1" u="sng" dirty="0">
                <a:latin typeface="Palatino Linotype" pitchFamily="18" charset="0"/>
              </a:rPr>
              <a:t>Autoimmunity in celiac disease</a:t>
            </a:r>
          </a:p>
          <a:p>
            <a:pPr>
              <a:lnSpc>
                <a:spcPct val="150000"/>
              </a:lnSpc>
            </a:pPr>
            <a:r>
              <a:rPr lang="en" sz="1600" dirty="0">
                <a:latin typeface="Palatino Linotype" pitchFamily="18" charset="0"/>
              </a:rPr>
              <a:t>The autoantigen with which endomysial antibodies react in celiac disease is </a:t>
            </a:r>
            <a:r>
              <a:rPr lang="en" sz="1600" b="1" dirty="0">
                <a:latin typeface="Palatino Linotype" pitchFamily="18" charset="0"/>
              </a:rPr>
              <a:t>tissue transglutaminase ( </a:t>
            </a:r>
            <a:r>
              <a:rPr lang="en" sz="1600" b="1" dirty="0" err="1">
                <a:latin typeface="Palatino Linotype" pitchFamily="18" charset="0"/>
              </a:rPr>
              <a:t>tTG </a:t>
            </a:r>
            <a:r>
              <a:rPr lang="en" sz="1600" b="1" dirty="0">
                <a:latin typeface="Palatino Linotype" pitchFamily="18" charset="0"/>
              </a:rPr>
              <a:t>).</a:t>
            </a:r>
            <a:endParaRPr lang="x-none" sz="1600" b="1" dirty="0">
              <a:latin typeface="Palatino Linotype" pitchFamily="18" charset="0"/>
            </a:endParaRPr>
          </a:p>
          <a:p>
            <a:pPr>
              <a:lnSpc>
                <a:spcPct val="150000"/>
              </a:lnSpc>
            </a:pPr>
            <a:r>
              <a:rPr lang="en" sz="1600" dirty="0">
                <a:latin typeface="Palatino Linotype" pitchFamily="18" charset="0"/>
              </a:rPr>
              <a:t>Transglutaminases have been demonstrated in various tissues</a:t>
            </a:r>
          </a:p>
          <a:p>
            <a:pPr>
              <a:lnSpc>
                <a:spcPct val="150000"/>
              </a:lnSpc>
            </a:pPr>
            <a:r>
              <a:rPr lang="en" sz="1600" dirty="0">
                <a:latin typeface="Palatino Linotype" pitchFamily="18" charset="0"/>
              </a:rPr>
              <a:t>As for the intestinal mucosa, they are found in all its layers, especially in </a:t>
            </a:r>
            <a:r>
              <a:rPr lang="en" sz="1600" dirty="0" err="1">
                <a:latin typeface="Palatino Linotype" pitchFamily="18" charset="0"/>
              </a:rPr>
              <a:t>the submucosa</a:t>
            </a:r>
            <a:endParaRPr lang="x-none" sz="1600" dirty="0">
              <a:latin typeface="Palatino Linotype" pitchFamily="18" charset="0"/>
            </a:endParaRPr>
          </a:p>
          <a:p>
            <a:pPr>
              <a:lnSpc>
                <a:spcPct val="150000"/>
              </a:lnSpc>
            </a:pPr>
            <a:r>
              <a:rPr lang="en" sz="1600">
                <a:latin typeface="Palatino Linotype" pitchFamily="18" charset="0"/>
              </a:rPr>
              <a:t>Antibodies </a:t>
            </a:r>
            <a:r>
              <a:rPr lang="en" sz="1600" dirty="0">
                <a:latin typeface="Palatino Linotype" pitchFamily="18" charset="0"/>
              </a:rPr>
              <a:t>to </a:t>
            </a:r>
            <a:r>
              <a:rPr lang="en" sz="1600" dirty="0" err="1">
                <a:latin typeface="Palatino Linotype" pitchFamily="18" charset="0"/>
              </a:rPr>
              <a:t>tTG </a:t>
            </a:r>
            <a:r>
              <a:rPr lang="en" sz="1600" dirty="0">
                <a:latin typeface="Palatino Linotype" pitchFamily="18" charset="0"/>
              </a:rPr>
              <a:t>are created in the intestinal mucosa only in the presence of </a:t>
            </a:r>
            <a:r>
              <a:rPr lang="en" sz="1600" dirty="0" err="1">
                <a:latin typeface="Palatino Linotype" pitchFamily="18" charset="0"/>
              </a:rPr>
              <a:t>gluten</a:t>
            </a:r>
            <a:endParaRPr lang="en-US" sz="1600" dirty="0">
              <a:latin typeface="Palatino Linotype" pitchFamily="18" charset="0"/>
            </a:endParaRPr>
          </a:p>
        </p:txBody>
      </p:sp>
    </p:spTree>
    <p:extLst>
      <p:ext uri="{BB962C8B-B14F-4D97-AF65-F5344CB8AC3E}">
        <p14:creationId xmlns="" xmlns:p14="http://schemas.microsoft.com/office/powerpoint/2010/main" val="4680051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7362"/>
          </a:xfrm>
        </p:spPr>
        <p:txBody>
          <a:bodyPr>
            <a:normAutofit fontScale="90000"/>
          </a:bodyPr>
          <a:lstStyle/>
          <a:p>
            <a:r>
              <a:rPr lang="en" sz="3200" b="1" dirty="0">
                <a:latin typeface="Palatino Linotype" pitchFamily="18" charset="0"/>
              </a:rPr>
              <a:t>clinical picture</a:t>
            </a:r>
            <a:endParaRPr lang="en-US" sz="3200" b="1" dirty="0">
              <a:latin typeface="Palatino Linotype" pitchFamily="18" charset="0"/>
            </a:endParaRPr>
          </a:p>
        </p:txBody>
      </p:sp>
      <p:sp>
        <p:nvSpPr>
          <p:cNvPr id="3" name="Content Placeholder 2"/>
          <p:cNvSpPr>
            <a:spLocks noGrp="1"/>
          </p:cNvSpPr>
          <p:nvPr>
            <p:ph idx="1"/>
          </p:nvPr>
        </p:nvSpPr>
        <p:spPr>
          <a:xfrm>
            <a:off x="-36095" y="838200"/>
            <a:ext cx="8915400" cy="5867400"/>
          </a:xfrm>
        </p:spPr>
        <p:txBody>
          <a:bodyPr>
            <a:normAutofit fontScale="92500"/>
          </a:bodyPr>
          <a:lstStyle/>
          <a:p>
            <a:pPr>
              <a:lnSpc>
                <a:spcPct val="150000"/>
              </a:lnSpc>
            </a:pPr>
            <a:r>
              <a:rPr lang="en" sz="1600" dirty="0">
                <a:latin typeface="Palatino Linotype" pitchFamily="18" charset="0"/>
              </a:rPr>
              <a:t>The disease can occur at any age, but most often occurs in the first few years of life, as well as in the third and fourth decades of life.</a:t>
            </a:r>
          </a:p>
          <a:p>
            <a:pPr>
              <a:lnSpc>
                <a:spcPct val="150000"/>
              </a:lnSpc>
            </a:pPr>
            <a:r>
              <a:rPr lang="en" sz="1600" dirty="0">
                <a:latin typeface="Palatino Linotype" pitchFamily="18" charset="0"/>
              </a:rPr>
              <a:t>Usually, information is obtained from the patient about diarrhea and poor growth in early childhood, then about the subsidence of the complaints during puberty and </a:t>
            </a:r>
            <a:r>
              <a:rPr lang="en" sz="1600" dirty="0" err="1">
                <a:latin typeface="Palatino Linotype" pitchFamily="18" charset="0"/>
              </a:rPr>
              <a:t>adolescence </a:t>
            </a:r>
            <a:r>
              <a:rPr lang="en" sz="1600" dirty="0">
                <a:latin typeface="Palatino Linotype" pitchFamily="18" charset="0"/>
              </a:rPr>
              <a:t>and the reappearance of the complaints later in life.</a:t>
            </a:r>
          </a:p>
          <a:p>
            <a:pPr>
              <a:lnSpc>
                <a:spcPct val="150000"/>
              </a:lnSpc>
            </a:pPr>
            <a:r>
              <a:rPr lang="en" sz="1600" dirty="0">
                <a:latin typeface="Palatino Linotype" pitchFamily="18" charset="0"/>
              </a:rPr>
              <a:t>In these patients, celiac disease has been clinically unrecognized since the first years of life</a:t>
            </a:r>
          </a:p>
          <a:p>
            <a:pPr>
              <a:lnSpc>
                <a:spcPct val="150000"/>
              </a:lnSpc>
            </a:pPr>
            <a:r>
              <a:rPr lang="en" sz="1600" dirty="0">
                <a:latin typeface="Palatino Linotype" pitchFamily="18" charset="0"/>
              </a:rPr>
              <a:t>The classic clinical picture occurs in a very small number of patients, especially in adulthood, so these patients are the " tip of the iceberg " , while other patients present with atypical complaints.</a:t>
            </a:r>
          </a:p>
          <a:p>
            <a:pPr>
              <a:lnSpc>
                <a:spcPct val="150000"/>
              </a:lnSpc>
            </a:pPr>
            <a:r>
              <a:rPr lang="en" sz="1600" dirty="0">
                <a:latin typeface="Palatino Linotype" pitchFamily="18" charset="0"/>
              </a:rPr>
              <a:t>That's why </a:t>
            </a:r>
            <a:r>
              <a:rPr lang="en" sz="1600" dirty="0" err="1">
                <a:latin typeface="Palatino Linotype" pitchFamily="18" charset="0"/>
              </a:rPr>
              <a:t>celiac disease </a:t>
            </a:r>
            <a:r>
              <a:rPr lang="en" sz="1600" dirty="0">
                <a:latin typeface="Palatino Linotype" pitchFamily="18" charset="0"/>
              </a:rPr>
              <a:t>is portrayed as an iceberg, the greater part of which is " under </a:t>
            </a:r>
            <a:r>
              <a:rPr lang="en" sz="1600">
                <a:latin typeface="Palatino Linotype" pitchFamily="18" charset="0"/>
              </a:rPr>
              <a:t>water </a:t>
            </a:r>
            <a:r>
              <a:rPr lang="en" sz="1600" dirty="0">
                <a:latin typeface="Palatino Linotype" pitchFamily="18" charset="0"/>
              </a:rPr>
              <a:t>" .</a:t>
            </a:r>
            <a:endParaRPr lang="x-none" sz="1600" dirty="0">
              <a:latin typeface="Palatino Linotype" pitchFamily="18" charset="0"/>
            </a:endParaRPr>
          </a:p>
          <a:p>
            <a:pPr>
              <a:lnSpc>
                <a:spcPct val="150000"/>
              </a:lnSpc>
            </a:pPr>
            <a:r>
              <a:rPr lang="en" sz="1600">
                <a:latin typeface="Palatino Linotype" pitchFamily="18" charset="0"/>
              </a:rPr>
              <a:t>A special category is </a:t>
            </a:r>
            <a:r>
              <a:rPr lang="en" sz="1600" b="1" u="sng">
                <a:latin typeface="Palatino Linotype" pitchFamily="18" charset="0"/>
              </a:rPr>
              <a:t>latent gluten enteropathy</a:t>
            </a:r>
          </a:p>
          <a:p>
            <a:pPr>
              <a:lnSpc>
                <a:spcPct val="150000"/>
              </a:lnSpc>
              <a:buNone/>
            </a:pPr>
            <a:r>
              <a:rPr lang="en" sz="1600" b="1">
                <a:latin typeface="Palatino Linotype" pitchFamily="18" charset="0"/>
              </a:rPr>
              <a:t>     </a:t>
            </a:r>
            <a:r>
              <a:rPr lang="en" sz="1600">
                <a:latin typeface="Palatino Linotype" pitchFamily="18" charset="0"/>
              </a:rPr>
              <a:t>These are patients who had a normal histological picture of the intestinal mucosa on a diet with gluten, but over time, due to provocation, when eating a diet with a lot of wheat products, villous atrophy was found on biopsy, which improves on a gluten-free diet</a:t>
            </a:r>
          </a:p>
          <a:p>
            <a:pPr>
              <a:lnSpc>
                <a:spcPct val="150000"/>
              </a:lnSpc>
              <a:buNone/>
            </a:pPr>
            <a:r>
              <a:rPr lang="en" sz="1600">
                <a:latin typeface="Palatino Linotype" pitchFamily="18" charset="0"/>
              </a:rPr>
              <a:t>      </a:t>
            </a:r>
            <a:endParaRPr lang="en-US" sz="1600" dirty="0">
              <a:latin typeface="Palatino Linotype" pitchFamily="18" charset="0"/>
            </a:endParaRPr>
          </a:p>
          <a:p>
            <a:pPr>
              <a:lnSpc>
                <a:spcPct val="150000"/>
              </a:lnSpc>
            </a:pPr>
            <a:endParaRPr lang="x-none" sz="1600" dirty="0">
              <a:latin typeface="Palatino Linotype" pitchFamily="18" charset="0"/>
            </a:endParaRPr>
          </a:p>
          <a:p>
            <a:pPr>
              <a:lnSpc>
                <a:spcPct val="150000"/>
              </a:lnSpc>
            </a:pPr>
            <a:endParaRPr lang="x-none" sz="1600" dirty="0">
              <a:latin typeface="Palatino Linotype" pitchFamily="18" charset="0"/>
            </a:endParaRPr>
          </a:p>
        </p:txBody>
      </p:sp>
    </p:spTree>
    <p:extLst>
      <p:ext uri="{BB962C8B-B14F-4D97-AF65-F5344CB8AC3E}">
        <p14:creationId xmlns="" xmlns:p14="http://schemas.microsoft.com/office/powerpoint/2010/main" val="7972660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fontScale="90000"/>
          </a:bodyPr>
          <a:lstStyle/>
          <a:p>
            <a:r>
              <a:rPr lang="en" sz="3200" b="1" dirty="0">
                <a:latin typeface="Palatino Linotype" pitchFamily="18" charset="0"/>
              </a:rPr>
              <a:t>clinical picture</a:t>
            </a:r>
            <a:endParaRPr lang="en-US" sz="3200" b="1" dirty="0">
              <a:latin typeface="Palatino Linotype" pitchFamily="18" charset="0"/>
            </a:endParaRPr>
          </a:p>
        </p:txBody>
      </p:sp>
      <p:sp>
        <p:nvSpPr>
          <p:cNvPr id="3" name="Content Placeholder 2"/>
          <p:cNvSpPr>
            <a:spLocks noGrp="1"/>
          </p:cNvSpPr>
          <p:nvPr>
            <p:ph idx="1"/>
          </p:nvPr>
        </p:nvSpPr>
        <p:spPr>
          <a:xfrm>
            <a:off x="228600" y="990600"/>
            <a:ext cx="8229600" cy="5638800"/>
          </a:xfrm>
        </p:spPr>
        <p:txBody>
          <a:bodyPr>
            <a:normAutofit/>
          </a:bodyPr>
          <a:lstStyle/>
          <a:p>
            <a:pPr>
              <a:lnSpc>
                <a:spcPct val="150000"/>
              </a:lnSpc>
            </a:pPr>
            <a:r>
              <a:rPr lang="en" sz="1600" dirty="0">
                <a:latin typeface="Palatino Linotype" pitchFamily="18" charset="0"/>
              </a:rPr>
              <a:t>Symptoms of the disease occur as a result of malabsorption, because the surface area of the small intestine is reduced</a:t>
            </a:r>
          </a:p>
          <a:p>
            <a:pPr>
              <a:lnSpc>
                <a:spcPct val="150000"/>
              </a:lnSpc>
            </a:pPr>
            <a:r>
              <a:rPr lang="en" sz="1600" dirty="0">
                <a:latin typeface="Palatino Linotype" pitchFamily="18" charset="0"/>
              </a:rPr>
              <a:t>The amount of enzymes in the damaged brush coat was also reduced</a:t>
            </a:r>
          </a:p>
          <a:p>
            <a:pPr>
              <a:lnSpc>
                <a:spcPct val="150000"/>
              </a:lnSpc>
            </a:pPr>
            <a:r>
              <a:rPr lang="en" sz="1600" dirty="0">
                <a:latin typeface="Palatino Linotype" pitchFamily="18" charset="0"/>
              </a:rPr>
              <a:t>The severity of the clinical picture is correlated with the length of the small intestine affected by the pathological process</a:t>
            </a:r>
          </a:p>
          <a:p>
            <a:pPr>
              <a:lnSpc>
                <a:spcPct val="150000"/>
              </a:lnSpc>
            </a:pPr>
            <a:r>
              <a:rPr lang="en" sz="1600" dirty="0">
                <a:latin typeface="Palatino Linotype" pitchFamily="18" charset="0"/>
              </a:rPr>
              <a:t>Diarrhea as a dominant symptom is caused by the accumulation of unabsorbed and undigested nutrients in the intestinal lumen, primarily fats and carbohydrates.</a:t>
            </a:r>
          </a:p>
          <a:p>
            <a:pPr>
              <a:lnSpc>
                <a:spcPct val="150000"/>
              </a:lnSpc>
            </a:pPr>
            <a:r>
              <a:rPr lang="en" sz="1600" dirty="0">
                <a:latin typeface="Palatino Linotype" pitchFamily="18" charset="0"/>
              </a:rPr>
              <a:t>Carbohydrates and fats as osmotically active substances retain water and lead to abundant mushy fatty stools</a:t>
            </a:r>
          </a:p>
          <a:p>
            <a:pPr>
              <a:lnSpc>
                <a:spcPct val="160000"/>
              </a:lnSpc>
            </a:pPr>
            <a:r>
              <a:rPr lang="en" sz="1600" dirty="0">
                <a:latin typeface="Palatino Linotype" pitchFamily="18" charset="0"/>
              </a:rPr>
              <a:t>Loss of nutrients leads to weight loss and stunted growth in children</a:t>
            </a:r>
          </a:p>
          <a:p>
            <a:pPr>
              <a:lnSpc>
                <a:spcPct val="160000"/>
              </a:lnSpc>
            </a:pPr>
            <a:r>
              <a:rPr lang="en" sz="1600" dirty="0">
                <a:latin typeface="Palatino Linotype" pitchFamily="18" charset="0"/>
              </a:rPr>
              <a:t>Loss of minerals and vitamins leads to symptoms in various organ systems</a:t>
            </a:r>
          </a:p>
          <a:p>
            <a:pPr>
              <a:lnSpc>
                <a:spcPct val="160000"/>
              </a:lnSpc>
            </a:pPr>
            <a:endParaRPr lang="en-US" sz="1600" dirty="0">
              <a:latin typeface="Palatino Linotype" pitchFamily="18" charset="0"/>
            </a:endParaRPr>
          </a:p>
        </p:txBody>
      </p:sp>
    </p:spTree>
    <p:extLst>
      <p:ext uri="{BB962C8B-B14F-4D97-AF65-F5344CB8AC3E}">
        <p14:creationId xmlns="" xmlns:p14="http://schemas.microsoft.com/office/powerpoint/2010/main" val="20886835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053"/>
            <a:ext cx="8229600" cy="411162"/>
          </a:xfrm>
        </p:spPr>
        <p:txBody>
          <a:bodyPr>
            <a:normAutofit fontScale="90000"/>
          </a:bodyPr>
          <a:lstStyle/>
          <a:p>
            <a:r>
              <a:rPr lang="en" sz="3200" b="1" dirty="0">
                <a:latin typeface="Palatino Linotype" pitchFamily="18" charset="0"/>
              </a:rPr>
              <a:t>clinical picture</a:t>
            </a:r>
            <a:endParaRPr lang="en-US" sz="3200" b="1" dirty="0">
              <a:latin typeface="Palatino Linotype" pitchFamily="18" charset="0"/>
            </a:endParaRPr>
          </a:p>
        </p:txBody>
      </p:sp>
      <p:sp>
        <p:nvSpPr>
          <p:cNvPr id="3" name="Content Placeholder 2"/>
          <p:cNvSpPr>
            <a:spLocks noGrp="1"/>
          </p:cNvSpPr>
          <p:nvPr>
            <p:ph idx="1"/>
          </p:nvPr>
        </p:nvSpPr>
        <p:spPr>
          <a:xfrm>
            <a:off x="0" y="457200"/>
            <a:ext cx="8991600" cy="5791200"/>
          </a:xfrm>
        </p:spPr>
        <p:txBody>
          <a:bodyPr>
            <a:normAutofit fontScale="92500" lnSpcReduction="10000"/>
          </a:bodyPr>
          <a:lstStyle/>
          <a:p>
            <a:pPr>
              <a:lnSpc>
                <a:spcPct val="170000"/>
              </a:lnSpc>
              <a:buNone/>
            </a:pPr>
            <a:r>
              <a:rPr lang="en" sz="1600" dirty="0">
                <a:latin typeface="Palatino Linotype" pitchFamily="18" charset="0"/>
              </a:rPr>
              <a:t>   </a:t>
            </a:r>
            <a:r>
              <a:rPr lang="en" sz="1600" b="1" dirty="0">
                <a:latin typeface="Palatino Linotype" pitchFamily="18" charset="0"/>
              </a:rPr>
              <a:t>EXTRAINTESTINAL SYMPTOMS</a:t>
            </a:r>
          </a:p>
          <a:p>
            <a:pPr>
              <a:lnSpc>
                <a:spcPct val="170000"/>
              </a:lnSpc>
            </a:pPr>
            <a:r>
              <a:rPr lang="en" sz="1600" dirty="0">
                <a:latin typeface="Palatino Linotype" pitchFamily="18" charset="0"/>
              </a:rPr>
              <a:t>slow progress of children</a:t>
            </a:r>
          </a:p>
          <a:p>
            <a:pPr>
              <a:lnSpc>
                <a:spcPct val="170000"/>
              </a:lnSpc>
            </a:pPr>
            <a:r>
              <a:rPr lang="en" sz="1600" dirty="0">
                <a:latin typeface="Palatino Linotype" pitchFamily="18" charset="0"/>
              </a:rPr>
              <a:t>low growth</a:t>
            </a:r>
          </a:p>
          <a:p>
            <a:pPr>
              <a:lnSpc>
                <a:spcPct val="170000"/>
              </a:lnSpc>
            </a:pPr>
            <a:r>
              <a:rPr lang="en" sz="1600" b="1" dirty="0">
                <a:latin typeface="Palatino Linotype" pitchFamily="18" charset="0"/>
              </a:rPr>
              <a:t>Dermatitis </a:t>
            </a:r>
            <a:r>
              <a:rPr lang="en" sz="1600" b="1" dirty="0" err="1">
                <a:latin typeface="Palatino Linotype" pitchFamily="18" charset="0"/>
              </a:rPr>
              <a:t>herpetiformis</a:t>
            </a:r>
            <a:r>
              <a:rPr lang="en" sz="1600" b="1" dirty="0">
                <a:latin typeface="Palatino Linotype" pitchFamily="18" charset="0"/>
              </a:rPr>
              <a:t> </a:t>
            </a:r>
            <a:r>
              <a:rPr lang="en" sz="1600" b="1" dirty="0" err="1">
                <a:latin typeface="Palatino Linotype" pitchFamily="18" charset="0"/>
              </a:rPr>
              <a:t>During</a:t>
            </a:r>
            <a:r>
              <a:rPr lang="en" sz="1600" b="1" dirty="0">
                <a:latin typeface="Palatino Linotype" pitchFamily="18" charset="0"/>
              </a:rPr>
              <a:t> </a:t>
            </a:r>
            <a:r>
              <a:rPr lang="en" sz="1600" dirty="0">
                <a:latin typeface="Palatino Linotype" pitchFamily="18" charset="0"/>
              </a:rPr>
              <a:t>which is characterized by papulovesicular changes on the skin, accompanied by itching and burning, is symmetrically localized on the elbows, knees, glutes, above the sacrum, on the face and neck</a:t>
            </a:r>
          </a:p>
          <a:p>
            <a:pPr>
              <a:lnSpc>
                <a:spcPct val="170000"/>
              </a:lnSpc>
              <a:buFont typeface="Wingdings" pitchFamily="2" charset="2"/>
              <a:buChar char="ü"/>
            </a:pPr>
            <a:r>
              <a:rPr lang="en" sz="1600" dirty="0">
                <a:latin typeface="Palatino Linotype" pitchFamily="18" charset="0"/>
              </a:rPr>
              <a:t>All patients have a lesion of the small intestine that varies from subtotal atrophy to normal structure </a:t>
            </a:r>
            <a:r>
              <a:rPr lang="en" sz="1600">
                <a:latin typeface="Palatino Linotype" pitchFamily="18" charset="0"/>
              </a:rPr>
              <a:t>of the intestinal villi</a:t>
            </a:r>
            <a:endParaRPr lang="x-none" sz="1600" dirty="0">
              <a:latin typeface="Palatino Linotype" pitchFamily="18" charset="0"/>
            </a:endParaRPr>
          </a:p>
          <a:p>
            <a:pPr>
              <a:lnSpc>
                <a:spcPct val="170000"/>
              </a:lnSpc>
              <a:buFont typeface="Wingdings" pitchFamily="2" charset="2"/>
              <a:buChar char="ü"/>
            </a:pPr>
            <a:r>
              <a:rPr lang="en" sz="1600">
                <a:latin typeface="Palatino Linotype" pitchFamily="18" charset="0"/>
              </a:rPr>
              <a:t>Almost </a:t>
            </a:r>
            <a:r>
              <a:rPr lang="en" sz="1600" dirty="0">
                <a:latin typeface="Palatino Linotype" pitchFamily="18" charset="0"/>
              </a:rPr>
              <a:t>all patients have an elevated titer of endomysial antibodies and possess HLA alleles characteristic of </a:t>
            </a:r>
            <a:r>
              <a:rPr lang="en" sz="1600" dirty="0" err="1">
                <a:latin typeface="Palatino Linotype" pitchFamily="18" charset="0"/>
              </a:rPr>
              <a:t>celiac disease</a:t>
            </a:r>
            <a:endParaRPr lang="x-none" sz="1600" dirty="0">
              <a:latin typeface="Palatino Linotype" pitchFamily="18" charset="0"/>
            </a:endParaRPr>
          </a:p>
          <a:p>
            <a:pPr>
              <a:lnSpc>
                <a:spcPct val="170000"/>
              </a:lnSpc>
              <a:buFont typeface="Wingdings" pitchFamily="2" charset="2"/>
              <a:buChar char="ü"/>
            </a:pPr>
            <a:r>
              <a:rPr lang="en" sz="1600" dirty="0">
                <a:latin typeface="Palatino Linotype" pitchFamily="18" charset="0"/>
              </a:rPr>
              <a:t>The disease is diagnosed by finding IgA deposits in unaffected skin. It is treated </a:t>
            </a:r>
            <a:r>
              <a:rPr lang="en" sz="1600" dirty="0" err="1">
                <a:latin typeface="Palatino Linotype" pitchFamily="18" charset="0"/>
              </a:rPr>
              <a:t>with dapsone </a:t>
            </a:r>
            <a:r>
              <a:rPr lang="en" sz="1600" dirty="0">
                <a:latin typeface="Palatino Linotype" pitchFamily="18" charset="0"/>
              </a:rPr>
              <a:t>, which quickly leads to the regression of changes on the skin, but does not affect the changes on the intestinal </a:t>
            </a:r>
            <a:r>
              <a:rPr lang="en" sz="1600" dirty="0" err="1">
                <a:latin typeface="Palatino Linotype" pitchFamily="18" charset="0"/>
              </a:rPr>
              <a:t>mucosa </a:t>
            </a:r>
            <a:r>
              <a:rPr lang="en" sz="1600" dirty="0">
                <a:latin typeface="Palatino Linotype" pitchFamily="18" charset="0"/>
              </a:rPr>
              <a:t>. By introducing a </a:t>
            </a:r>
            <a:r>
              <a:rPr lang="en" sz="1600" dirty="0" err="1">
                <a:latin typeface="Palatino Linotype" pitchFamily="18" charset="0"/>
              </a:rPr>
              <a:t>gluten- free </a:t>
            </a:r>
            <a:r>
              <a:rPr lang="en" sz="1600" dirty="0">
                <a:latin typeface="Palatino Linotype" pitchFamily="18" charset="0"/>
              </a:rPr>
              <a:t>diet, changes in the skin will disappear without the use of medication</a:t>
            </a:r>
          </a:p>
          <a:p>
            <a:pPr>
              <a:lnSpc>
                <a:spcPct val="170000"/>
              </a:lnSpc>
            </a:pPr>
            <a:endParaRPr lang="en-US" sz="1700" dirty="0">
              <a:latin typeface="Palatino Linotype" pitchFamily="18" charset="0"/>
            </a:endParaRPr>
          </a:p>
          <a:p>
            <a:endParaRPr lang="x-none" sz="2400" dirty="0"/>
          </a:p>
        </p:txBody>
      </p:sp>
      <p:pic>
        <p:nvPicPr>
          <p:cNvPr id="4" name="Picture 3" descr="http://about-health-problems.com/wp-content/uploads/2013/10/Dermatitis-herpetiformis-or-Duhring-disease.jpg"/>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3505200" y="5486400"/>
            <a:ext cx="1524000" cy="1371600"/>
          </a:xfrm>
          <a:prstGeom prst="rect">
            <a:avLst/>
          </a:prstGeom>
          <a:noFill/>
          <a:ln>
            <a:noFill/>
          </a:ln>
        </p:spPr>
      </p:pic>
      <p:pic>
        <p:nvPicPr>
          <p:cNvPr id="5" name="Picture 4" descr="https://encrypted-tbn3.gstatic.com/images?q=tbn:ANd9GcRXOm_zT6gw3TCon1c_av2FWWlEu_DE4ecHn3Dd4HY6eq1dOrwn"/>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5464592" y="457200"/>
            <a:ext cx="1552575" cy="1325478"/>
          </a:xfrm>
          <a:prstGeom prst="rect">
            <a:avLst/>
          </a:prstGeom>
          <a:noFill/>
          <a:ln>
            <a:noFill/>
          </a:ln>
        </p:spPr>
      </p:pic>
      <p:pic>
        <p:nvPicPr>
          <p:cNvPr id="6" name="Picture 5" descr="http://image.improve.com/articles/2901_3000/Dermatitis-Herpetiformis-2992_l_4fd2020d2690ec7d.jpg"/>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7543800" y="228600"/>
            <a:ext cx="1352550" cy="1371600"/>
          </a:xfrm>
          <a:prstGeom prst="rect">
            <a:avLst/>
          </a:prstGeom>
          <a:noFill/>
          <a:ln>
            <a:noFill/>
          </a:ln>
        </p:spPr>
      </p:pic>
    </p:spTree>
    <p:extLst>
      <p:ext uri="{BB962C8B-B14F-4D97-AF65-F5344CB8AC3E}">
        <p14:creationId xmlns="" xmlns:p14="http://schemas.microsoft.com/office/powerpoint/2010/main" val="19271458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11162"/>
          </a:xfrm>
        </p:spPr>
        <p:txBody>
          <a:bodyPr>
            <a:normAutofit fontScale="90000"/>
          </a:bodyPr>
          <a:lstStyle/>
          <a:p>
            <a:r>
              <a:rPr lang="en" sz="3200" b="1" dirty="0">
                <a:latin typeface="Palatino Linotype" pitchFamily="18" charset="0"/>
              </a:rPr>
              <a:t>clinical picture</a:t>
            </a:r>
            <a:endParaRPr lang="en-US" sz="3200" b="1" dirty="0">
              <a:latin typeface="Palatino Linotype" pitchFamily="18" charset="0"/>
            </a:endParaRPr>
          </a:p>
        </p:txBody>
      </p:sp>
      <p:sp>
        <p:nvSpPr>
          <p:cNvPr id="3" name="Content Placeholder 2"/>
          <p:cNvSpPr>
            <a:spLocks noGrp="1"/>
          </p:cNvSpPr>
          <p:nvPr>
            <p:ph idx="1"/>
          </p:nvPr>
        </p:nvSpPr>
        <p:spPr>
          <a:xfrm>
            <a:off x="381000" y="762000"/>
            <a:ext cx="8229600" cy="6019800"/>
          </a:xfrm>
        </p:spPr>
        <p:txBody>
          <a:bodyPr>
            <a:normAutofit fontScale="32500" lnSpcReduction="20000"/>
          </a:bodyPr>
          <a:lstStyle/>
          <a:p>
            <a:pPr>
              <a:lnSpc>
                <a:spcPct val="170000"/>
              </a:lnSpc>
            </a:pPr>
            <a:r>
              <a:rPr lang="en" sz="4900" b="1" dirty="0">
                <a:latin typeface="Palatino Linotype" pitchFamily="18" charset="0"/>
              </a:rPr>
              <a:t>Bone changes :</a:t>
            </a:r>
            <a:endParaRPr lang="x-none" sz="4900" b="1" dirty="0">
              <a:latin typeface="Palatino Linotype" pitchFamily="18" charset="0"/>
            </a:endParaRPr>
          </a:p>
          <a:p>
            <a:pPr>
              <a:lnSpc>
                <a:spcPct val="170000"/>
              </a:lnSpc>
              <a:buNone/>
            </a:pPr>
            <a:r>
              <a:rPr lang="en" sz="4900" dirty="0">
                <a:latin typeface="Palatino Linotype" pitchFamily="18" charset="0"/>
              </a:rPr>
              <a:t>       - arthritis</a:t>
            </a:r>
            <a:endParaRPr lang="en-US" sz="4900" dirty="0">
              <a:latin typeface="Palatino Linotype" pitchFamily="18" charset="0"/>
            </a:endParaRPr>
          </a:p>
          <a:p>
            <a:pPr>
              <a:lnSpc>
                <a:spcPct val="170000"/>
              </a:lnSpc>
              <a:buNone/>
            </a:pPr>
            <a:r>
              <a:rPr lang="en" sz="4900" dirty="0">
                <a:latin typeface="Palatino Linotype" pitchFamily="18" charset="0"/>
              </a:rPr>
              <a:t>- </a:t>
            </a:r>
            <a:r>
              <a:rPr lang="en" sz="4900" dirty="0" err="1">
                <a:latin typeface="Palatino Linotype" pitchFamily="18" charset="0"/>
              </a:rPr>
              <a:t>arthralgia</a:t>
            </a:r>
            <a:endParaRPr lang="x-none" sz="4900" dirty="0">
              <a:latin typeface="Palatino Linotype" pitchFamily="18" charset="0"/>
            </a:endParaRPr>
          </a:p>
          <a:p>
            <a:pPr>
              <a:lnSpc>
                <a:spcPct val="170000"/>
              </a:lnSpc>
              <a:buNone/>
            </a:pPr>
            <a:r>
              <a:rPr lang="en" sz="4900" dirty="0">
                <a:latin typeface="Palatino Linotype" pitchFamily="18" charset="0"/>
              </a:rPr>
              <a:t>       - rickets</a:t>
            </a:r>
          </a:p>
          <a:p>
            <a:pPr>
              <a:lnSpc>
                <a:spcPct val="170000"/>
              </a:lnSpc>
              <a:buNone/>
            </a:pPr>
            <a:r>
              <a:rPr lang="en" sz="4900" dirty="0">
                <a:latin typeface="Palatino Linotype" pitchFamily="18" charset="0"/>
              </a:rPr>
              <a:t>- </a:t>
            </a:r>
            <a:r>
              <a:rPr lang="en" sz="4900" dirty="0" err="1">
                <a:latin typeface="Palatino Linotype" pitchFamily="18" charset="0"/>
              </a:rPr>
              <a:t>osteomalacia </a:t>
            </a:r>
            <a:r>
              <a:rPr lang="en" sz="4900" dirty="0">
                <a:latin typeface="Palatino Linotype" pitchFamily="18" charset="0"/>
              </a:rPr>
              <a:t>and osteoporosis ( due to malabsorption of vitamins D, Mg and Ca.)</a:t>
            </a:r>
            <a:endParaRPr lang="x-none" sz="4900" dirty="0">
              <a:latin typeface="Palatino Linotype" pitchFamily="18" charset="0"/>
            </a:endParaRPr>
          </a:p>
          <a:p>
            <a:pPr>
              <a:lnSpc>
                <a:spcPct val="170000"/>
              </a:lnSpc>
            </a:pPr>
            <a:r>
              <a:rPr lang="en" sz="4900" b="1" dirty="0">
                <a:latin typeface="Palatino Linotype" pitchFamily="18" charset="0"/>
              </a:rPr>
              <a:t>Mental disorders</a:t>
            </a:r>
          </a:p>
          <a:p>
            <a:pPr>
              <a:lnSpc>
                <a:spcPct val="170000"/>
              </a:lnSpc>
              <a:buNone/>
            </a:pPr>
            <a:r>
              <a:rPr lang="en" sz="4900" dirty="0">
                <a:latin typeface="Palatino Linotype" pitchFamily="18" charset="0"/>
              </a:rPr>
              <a:t>- depression</a:t>
            </a:r>
          </a:p>
          <a:p>
            <a:pPr>
              <a:lnSpc>
                <a:spcPct val="170000"/>
              </a:lnSpc>
              <a:buNone/>
            </a:pPr>
            <a:r>
              <a:rPr lang="en" sz="4900" dirty="0">
                <a:latin typeface="Palatino Linotype" pitchFamily="18" charset="0"/>
              </a:rPr>
              <a:t>      - </a:t>
            </a:r>
            <a:r>
              <a:rPr lang="en" sz="4900" dirty="0" err="1">
                <a:latin typeface="Palatino Linotype" pitchFamily="18" charset="0"/>
              </a:rPr>
              <a:t>irritability</a:t>
            </a:r>
            <a:endParaRPr lang="x-none" sz="4900" dirty="0">
              <a:latin typeface="Palatino Linotype" pitchFamily="18" charset="0"/>
            </a:endParaRPr>
          </a:p>
          <a:p>
            <a:pPr>
              <a:lnSpc>
                <a:spcPct val="170000"/>
              </a:lnSpc>
            </a:pPr>
            <a:r>
              <a:rPr lang="en" sz="4900" b="1" dirty="0">
                <a:latin typeface="Palatino Linotype" pitchFamily="18" charset="0"/>
              </a:rPr>
              <a:t>Neurological disorders</a:t>
            </a:r>
          </a:p>
          <a:p>
            <a:pPr>
              <a:lnSpc>
                <a:spcPct val="170000"/>
              </a:lnSpc>
              <a:buNone/>
            </a:pPr>
            <a:r>
              <a:rPr lang="en" sz="4900" dirty="0">
                <a:latin typeface="Palatino Linotype" pitchFamily="18" charset="0"/>
              </a:rPr>
              <a:t>       - peripheral neuropathy is</a:t>
            </a:r>
            <a:endParaRPr lang="x-none" sz="4900" dirty="0">
              <a:latin typeface="Palatino Linotype" pitchFamily="18" charset="0"/>
            </a:endParaRPr>
          </a:p>
          <a:p>
            <a:pPr>
              <a:lnSpc>
                <a:spcPct val="170000"/>
              </a:lnSpc>
              <a:buNone/>
            </a:pPr>
            <a:r>
              <a:rPr lang="en" sz="4900" dirty="0">
                <a:latin typeface="Palatino Linotype" pitchFamily="18" charset="0"/>
              </a:rPr>
              <a:t>       - </a:t>
            </a:r>
            <a:r>
              <a:rPr lang="en" sz="4900" dirty="0" err="1">
                <a:latin typeface="Palatino Linotype" pitchFamily="18" charset="0"/>
              </a:rPr>
              <a:t>paresthesias</a:t>
            </a:r>
            <a:endParaRPr lang="x-none" sz="4900" dirty="0">
              <a:latin typeface="Palatino Linotype" pitchFamily="18" charset="0"/>
            </a:endParaRPr>
          </a:p>
          <a:p>
            <a:pPr>
              <a:lnSpc>
                <a:spcPct val="170000"/>
              </a:lnSpc>
              <a:buNone/>
            </a:pPr>
            <a:r>
              <a:rPr lang="en" sz="4900" dirty="0">
                <a:latin typeface="Palatino Linotype" pitchFamily="18" charset="0"/>
              </a:rPr>
              <a:t>       - muscle weakness</a:t>
            </a:r>
            <a:endParaRPr lang="en-US" sz="4900" dirty="0">
              <a:latin typeface="Palatino Linotype" pitchFamily="18" charset="0"/>
            </a:endParaRPr>
          </a:p>
          <a:p>
            <a:pPr>
              <a:lnSpc>
                <a:spcPct val="170000"/>
              </a:lnSpc>
              <a:buNone/>
            </a:pPr>
            <a:r>
              <a:rPr lang="en" sz="4900" dirty="0">
                <a:latin typeface="Palatino Linotype" pitchFamily="18" charset="0"/>
              </a:rPr>
              <a:t>- </a:t>
            </a:r>
            <a:r>
              <a:rPr lang="en" sz="4900" dirty="0" err="1">
                <a:latin typeface="Palatino Linotype" pitchFamily="18" charset="0"/>
              </a:rPr>
              <a:t>ataxia</a:t>
            </a:r>
            <a:endParaRPr lang="en-US" sz="4900" dirty="0">
              <a:latin typeface="Palatino Linotype" pitchFamily="18" charset="0"/>
            </a:endParaRPr>
          </a:p>
          <a:p>
            <a:pPr>
              <a:lnSpc>
                <a:spcPct val="170000"/>
              </a:lnSpc>
              <a:buNone/>
            </a:pPr>
            <a:r>
              <a:rPr lang="en" sz="4900" dirty="0">
                <a:latin typeface="Palatino Linotype" pitchFamily="18" charset="0"/>
              </a:rPr>
              <a:t>- epilepsy</a:t>
            </a:r>
          </a:p>
        </p:txBody>
      </p:sp>
      <p:sp>
        <p:nvSpPr>
          <p:cNvPr id="4" name="TextBox 3"/>
          <p:cNvSpPr txBox="1"/>
          <p:nvPr/>
        </p:nvSpPr>
        <p:spPr>
          <a:xfrm>
            <a:off x="4876800" y="3733800"/>
            <a:ext cx="4038600" cy="2462213"/>
          </a:xfrm>
          <a:prstGeom prst="rect">
            <a:avLst/>
          </a:prstGeom>
          <a:noFill/>
        </p:spPr>
        <p:txBody>
          <a:bodyPr wrap="square" rtlCol="0">
            <a:spAutoFit/>
          </a:bodyPr>
          <a:lstStyle/>
          <a:p>
            <a:pPr marL="285750" indent="-285750">
              <a:lnSpc>
                <a:spcPct val="170000"/>
              </a:lnSpc>
              <a:buFont typeface="Arial" pitchFamily="34" charset="0"/>
              <a:buChar char="•"/>
            </a:pPr>
            <a:r>
              <a:rPr lang="en" sz="1600" b="1" dirty="0" err="1">
                <a:latin typeface="Palatino Linotype" pitchFamily="18" charset="0"/>
              </a:rPr>
              <a:t>Urogenital</a:t>
            </a:r>
            <a:r>
              <a:rPr lang="en" sz="1600" b="1" dirty="0">
                <a:latin typeface="Palatino Linotype" pitchFamily="18" charset="0"/>
              </a:rPr>
              <a:t> </a:t>
            </a:r>
            <a:r>
              <a:rPr lang="en" sz="1600" b="1">
                <a:latin typeface="Palatino Linotype" pitchFamily="18" charset="0"/>
              </a:rPr>
              <a:t>disorders</a:t>
            </a:r>
            <a:r>
              <a:rPr lang="en" sz="1600" dirty="0">
                <a:latin typeface="Palatino Linotype" pitchFamily="18" charset="0"/>
              </a:rPr>
              <a:t>      </a:t>
            </a:r>
            <a:r>
              <a:rPr lang="en" sz="1600">
                <a:latin typeface="Palatino Linotype" pitchFamily="18" charset="0"/>
              </a:rPr>
              <a:t>                                                                    </a:t>
            </a:r>
            <a:r>
              <a:rPr lang="en" sz="1600" dirty="0">
                <a:latin typeface="Palatino Linotype" pitchFamily="18" charset="0"/>
              </a:rPr>
              <a:t>  - </a:t>
            </a:r>
            <a:r>
              <a:rPr lang="en" sz="1600">
                <a:latin typeface="Palatino Linotype" pitchFamily="18" charset="0"/>
              </a:rPr>
              <a:t>amenorrhea, infertility </a:t>
            </a:r>
            <a:r>
              <a:rPr lang="en" sz="1600" dirty="0">
                <a:latin typeface="Palatino Linotype" pitchFamily="18" charset="0"/>
              </a:rPr>
              <a:t>, frequent</a:t>
            </a:r>
          </a:p>
          <a:p>
            <a:pPr>
              <a:lnSpc>
                <a:spcPct val="170000"/>
              </a:lnSpc>
            </a:pPr>
            <a:r>
              <a:rPr lang="en" sz="1600">
                <a:latin typeface="Palatino Linotype" pitchFamily="18" charset="0"/>
              </a:rPr>
              <a:t>   </a:t>
            </a:r>
            <a:r>
              <a:rPr lang="en" sz="1600" dirty="0">
                <a:latin typeface="Palatino Linotype" pitchFamily="18" charset="0"/>
              </a:rPr>
              <a:t>    </a:t>
            </a:r>
            <a:r>
              <a:rPr lang="en" sz="1600">
                <a:latin typeface="Palatino Linotype" pitchFamily="18" charset="0"/>
              </a:rPr>
              <a:t>spontaneous </a:t>
            </a:r>
            <a:r>
              <a:rPr lang="en" sz="1600" dirty="0">
                <a:latin typeface="Palatino Linotype" pitchFamily="18" charset="0"/>
              </a:rPr>
              <a:t>abortions in women </a:t>
            </a:r>
            <a:r>
              <a:rPr lang="en" sz="1600">
                <a:latin typeface="Palatino Linotype" pitchFamily="18" charset="0"/>
              </a:rPr>
              <a:t>,</a:t>
            </a:r>
            <a:r>
              <a:rPr lang="en" sz="1600" dirty="0">
                <a:latin typeface="Palatino Linotype" pitchFamily="18" charset="0"/>
              </a:rPr>
              <a:t>      </a:t>
            </a:r>
            <a:r>
              <a:rPr lang="en" sz="1600">
                <a:latin typeface="Palatino Linotype" pitchFamily="18" charset="0"/>
              </a:rPr>
              <a:t>                                                                       </a:t>
            </a:r>
            <a:r>
              <a:rPr lang="en" sz="1600" dirty="0">
                <a:latin typeface="Palatino Linotype" pitchFamily="18" charset="0"/>
              </a:rPr>
              <a:t>       </a:t>
            </a:r>
            <a:r>
              <a:rPr lang="en" sz="1600">
                <a:latin typeface="Palatino Linotype" pitchFamily="18" charset="0"/>
              </a:rPr>
              <a:t> </a:t>
            </a:r>
            <a:r>
              <a:rPr lang="en" sz="1600" dirty="0">
                <a:latin typeface="Palatino Linotype" pitchFamily="18" charset="0"/>
              </a:rPr>
              <a:t>   </a:t>
            </a:r>
          </a:p>
          <a:p>
            <a:pPr>
              <a:lnSpc>
                <a:spcPct val="170000"/>
              </a:lnSpc>
            </a:pPr>
            <a:r>
              <a:rPr lang="en" sz="1600" dirty="0">
                <a:latin typeface="Palatino Linotype" pitchFamily="18" charset="0"/>
              </a:rPr>
              <a:t>      - </a:t>
            </a:r>
            <a:r>
              <a:rPr lang="en" sz="1600">
                <a:latin typeface="Palatino Linotype" pitchFamily="18" charset="0"/>
              </a:rPr>
              <a:t>hypogonadism </a:t>
            </a:r>
            <a:r>
              <a:rPr lang="en" sz="1600" dirty="0">
                <a:latin typeface="Palatino Linotype" pitchFamily="18" charset="0"/>
              </a:rPr>
              <a:t>and </a:t>
            </a:r>
            <a:r>
              <a:rPr lang="en" sz="1600" err="1">
                <a:latin typeface="Palatino Linotype" pitchFamily="18" charset="0"/>
              </a:rPr>
              <a:t>infertility</a:t>
            </a:r>
            <a:r>
              <a:rPr lang="en" sz="1600">
                <a:latin typeface="Palatino Linotype" pitchFamily="18" charset="0"/>
              </a:rPr>
              <a:t> </a:t>
            </a:r>
            <a:r>
              <a:rPr lang="en" sz="1600" dirty="0">
                <a:latin typeface="Palatino Linotype" pitchFamily="18" charset="0"/>
              </a:rPr>
              <a:t>   </a:t>
            </a:r>
          </a:p>
          <a:p>
            <a:pPr>
              <a:lnSpc>
                <a:spcPct val="170000"/>
              </a:lnSpc>
            </a:pPr>
            <a:r>
              <a:rPr lang="en" sz="1600" dirty="0">
                <a:latin typeface="Palatino Linotype" pitchFamily="18" charset="0"/>
              </a:rPr>
              <a:t>       </a:t>
            </a:r>
            <a:r>
              <a:rPr lang="en" sz="1600">
                <a:latin typeface="Palatino Linotype" pitchFamily="18" charset="0"/>
              </a:rPr>
              <a:t>in </a:t>
            </a:r>
            <a:r>
              <a:rPr lang="en" sz="1600" dirty="0">
                <a:latin typeface="Palatino Linotype" pitchFamily="18" charset="0"/>
              </a:rPr>
              <a:t>m </a:t>
            </a:r>
            <a:r>
              <a:rPr lang="en" sz="1600">
                <a:latin typeface="Palatino Linotype" pitchFamily="18" charset="0"/>
              </a:rPr>
              <a:t>uskars</a:t>
            </a:r>
            <a:endParaRPr lang="x-none" sz="1600" dirty="0">
              <a:latin typeface="Palatino Linotype" pitchFamily="18" charset="0"/>
            </a:endParaRPr>
          </a:p>
          <a:p>
            <a:endParaRPr lang="en-US" dirty="0"/>
          </a:p>
        </p:txBody>
      </p:sp>
    </p:spTree>
    <p:extLst>
      <p:ext uri="{BB962C8B-B14F-4D97-AF65-F5344CB8AC3E}">
        <p14:creationId xmlns="" xmlns:p14="http://schemas.microsoft.com/office/powerpoint/2010/main" val="250532215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334962"/>
          </a:xfrm>
        </p:spPr>
        <p:txBody>
          <a:bodyPr>
            <a:normAutofit fontScale="90000"/>
          </a:bodyPr>
          <a:lstStyle/>
          <a:p>
            <a:r>
              <a:rPr lang="en" sz="3200" b="1" dirty="0">
                <a:latin typeface="Palatino Linotype" pitchFamily="18" charset="0"/>
              </a:rPr>
              <a:t>Physical findings</a:t>
            </a:r>
            <a:endParaRPr lang="en-US" sz="3200" b="1" dirty="0">
              <a:latin typeface="Palatino Linotype" pitchFamily="18" charset="0"/>
            </a:endParaRPr>
          </a:p>
        </p:txBody>
      </p:sp>
      <p:sp>
        <p:nvSpPr>
          <p:cNvPr id="3" name="Content Placeholder 2"/>
          <p:cNvSpPr>
            <a:spLocks noGrp="1"/>
          </p:cNvSpPr>
          <p:nvPr>
            <p:ph idx="1"/>
          </p:nvPr>
        </p:nvSpPr>
        <p:spPr>
          <a:xfrm>
            <a:off x="152400" y="990600"/>
            <a:ext cx="8534400" cy="5562600"/>
          </a:xfrm>
        </p:spPr>
        <p:txBody>
          <a:bodyPr>
            <a:normAutofit/>
          </a:bodyPr>
          <a:lstStyle/>
          <a:p>
            <a:pPr>
              <a:lnSpc>
                <a:spcPct val="150000"/>
              </a:lnSpc>
            </a:pPr>
            <a:r>
              <a:rPr lang="en" sz="1600" dirty="0">
                <a:latin typeface="Palatino Linotype" pitchFamily="18" charset="0"/>
              </a:rPr>
              <a:t>Malnutrition, loss of fat and muscle tissue, general weakness and malaise</a:t>
            </a:r>
          </a:p>
          <a:p>
            <a:pPr>
              <a:lnSpc>
                <a:spcPct val="150000"/>
              </a:lnSpc>
            </a:pPr>
            <a:r>
              <a:rPr lang="en" sz="1600" dirty="0">
                <a:latin typeface="Palatino Linotype" pitchFamily="18" charset="0"/>
              </a:rPr>
              <a:t>Loss of water and electrolytes can lead to </a:t>
            </a:r>
            <a:r>
              <a:rPr lang="en" sz="1600" dirty="0" err="1">
                <a:latin typeface="Palatino Linotype" pitchFamily="18" charset="0"/>
              </a:rPr>
              <a:t>hypotension</a:t>
            </a:r>
            <a:endParaRPr lang="x-none" sz="1600" dirty="0">
              <a:latin typeface="Palatino Linotype" pitchFamily="18" charset="0"/>
            </a:endParaRPr>
          </a:p>
          <a:p>
            <a:pPr>
              <a:lnSpc>
                <a:spcPct val="150000"/>
              </a:lnSpc>
            </a:pPr>
            <a:r>
              <a:rPr lang="en" sz="1600" dirty="0">
                <a:latin typeface="Palatino Linotype" pitchFamily="18" charset="0"/>
              </a:rPr>
              <a:t>Hypoproteinemia can lead to edema and </a:t>
            </a:r>
            <a:r>
              <a:rPr lang="en" sz="1600" dirty="0" err="1">
                <a:latin typeface="Palatino Linotype" pitchFamily="18" charset="0"/>
              </a:rPr>
              <a:t>ascites</a:t>
            </a:r>
            <a:endParaRPr lang="x-none" sz="1600" dirty="0">
              <a:latin typeface="Palatino Linotype" pitchFamily="18" charset="0"/>
            </a:endParaRPr>
          </a:p>
          <a:p>
            <a:pPr>
              <a:lnSpc>
                <a:spcPct val="150000"/>
              </a:lnSpc>
            </a:pPr>
            <a:r>
              <a:rPr lang="en" sz="1600" dirty="0">
                <a:latin typeface="Palatino Linotype" pitchFamily="18" charset="0"/>
              </a:rPr>
              <a:t>By examining the oral cavity, you can find sores around the lips</a:t>
            </a:r>
          </a:p>
          <a:p>
            <a:pPr>
              <a:lnSpc>
                <a:spcPct val="150000"/>
              </a:lnSpc>
            </a:pPr>
            <a:r>
              <a:rPr lang="en" sz="1600" dirty="0">
                <a:latin typeface="Palatino Linotype" pitchFamily="18" charset="0"/>
              </a:rPr>
              <a:t>Abdominal </a:t>
            </a:r>
            <a:r>
              <a:rPr lang="en" sz="1600" dirty="0" err="1">
                <a:latin typeface="Palatino Linotype" pitchFamily="18" charset="0"/>
              </a:rPr>
              <a:t>distension</a:t>
            </a:r>
          </a:p>
          <a:p>
            <a:pPr>
              <a:lnSpc>
                <a:spcPct val="150000"/>
              </a:lnSpc>
            </a:pPr>
            <a:endParaRPr lang="x-none" sz="1600" dirty="0">
              <a:latin typeface="Palatino Linotype" pitchFamily="18" charset="0"/>
            </a:endParaRPr>
          </a:p>
          <a:p>
            <a:pPr marL="514350" indent="-514350">
              <a:lnSpc>
                <a:spcPct val="150000"/>
              </a:lnSpc>
              <a:buNone/>
            </a:pPr>
            <a:r>
              <a:rPr lang="en" sz="1600" b="1" u="sng" dirty="0">
                <a:latin typeface="Palatino Linotype" pitchFamily="18" charset="0"/>
              </a:rPr>
              <a:t>Lab analysis</a:t>
            </a:r>
          </a:p>
          <a:p>
            <a:pPr marL="514350" indent="-514350">
              <a:lnSpc>
                <a:spcPct val="150000"/>
              </a:lnSpc>
            </a:pPr>
            <a:r>
              <a:rPr lang="en" sz="1600" dirty="0">
                <a:latin typeface="Palatino Linotype" pitchFamily="18" charset="0"/>
              </a:rPr>
              <a:t>Anemia can be </a:t>
            </a:r>
            <a:r>
              <a:rPr lang="en" sz="1600" dirty="0" err="1">
                <a:latin typeface="Palatino Linotype" pitchFamily="18" charset="0"/>
              </a:rPr>
              <a:t>microcytic </a:t>
            </a:r>
            <a:r>
              <a:rPr lang="en" sz="1600" dirty="0">
                <a:latin typeface="Palatino Linotype" pitchFamily="18" charset="0"/>
              </a:rPr>
              <a:t>or </a:t>
            </a:r>
            <a:r>
              <a:rPr lang="en" sz="1600" dirty="0" err="1">
                <a:latin typeface="Palatino Linotype" pitchFamily="18" charset="0"/>
              </a:rPr>
              <a:t>macrocytic</a:t>
            </a:r>
            <a:endParaRPr lang="x-none" sz="1600" dirty="0">
              <a:latin typeface="Palatino Linotype" pitchFamily="18" charset="0"/>
            </a:endParaRPr>
          </a:p>
          <a:p>
            <a:pPr marL="514350" indent="-514350">
              <a:lnSpc>
                <a:spcPct val="150000"/>
              </a:lnSpc>
            </a:pPr>
            <a:r>
              <a:rPr lang="en" sz="1600" dirty="0">
                <a:latin typeface="Palatino Linotype" pitchFamily="18" charset="0"/>
              </a:rPr>
              <a:t>A prolonged </a:t>
            </a:r>
            <a:r>
              <a:rPr lang="en" sz="1600" dirty="0" err="1">
                <a:latin typeface="Palatino Linotype" pitchFamily="18" charset="0"/>
              </a:rPr>
              <a:t>prothrombin </a:t>
            </a:r>
            <a:r>
              <a:rPr lang="en" sz="1600" dirty="0">
                <a:latin typeface="Palatino Linotype" pitchFamily="18" charset="0"/>
              </a:rPr>
              <a:t>time indicates vitamin K deficiency</a:t>
            </a:r>
          </a:p>
          <a:p>
            <a:pPr marL="514350" indent="-514350">
              <a:lnSpc>
                <a:spcPct val="150000"/>
              </a:lnSpc>
            </a:pPr>
            <a:r>
              <a:rPr lang="en" sz="1600" dirty="0">
                <a:latin typeface="Palatino Linotype" pitchFamily="18" charset="0"/>
              </a:rPr>
              <a:t>Reduced Na and K values</a:t>
            </a:r>
          </a:p>
          <a:p>
            <a:pPr marL="514350" indent="-514350">
              <a:lnSpc>
                <a:spcPct val="150000"/>
              </a:lnSpc>
            </a:pPr>
            <a:r>
              <a:rPr lang="en" sz="1600" dirty="0" err="1">
                <a:latin typeface="Palatino Linotype" pitchFamily="18" charset="0"/>
              </a:rPr>
              <a:t>Hypoalbuminemia</a:t>
            </a:r>
            <a:endParaRPr lang="x-none" sz="1600" dirty="0">
              <a:latin typeface="Palatino Linotype" pitchFamily="18" charset="0"/>
            </a:endParaRPr>
          </a:p>
          <a:p>
            <a:pPr marL="514350" indent="-514350">
              <a:lnSpc>
                <a:spcPct val="150000"/>
              </a:lnSpc>
            </a:pPr>
            <a:r>
              <a:rPr lang="en" sz="1600" dirty="0">
                <a:latin typeface="Palatino Linotype" pitchFamily="18" charset="0"/>
              </a:rPr>
              <a:t>Elevated values </a:t>
            </a:r>
            <a:r>
              <a:rPr lang="en" sz="1600" dirty="0" err="1">
                <a:latin typeface="Palatino Linotype" pitchFamily="18" charset="0"/>
              </a:rPr>
              <a:t>of transaminases</a:t>
            </a:r>
            <a:endParaRPr lang="en-US" sz="1600" dirty="0">
              <a:latin typeface="Palatino Linotype" pitchFamily="18" charset="0"/>
            </a:endParaRPr>
          </a:p>
          <a:p>
            <a:pPr>
              <a:lnSpc>
                <a:spcPct val="150000"/>
              </a:lnSpc>
            </a:pPr>
            <a:endParaRPr lang="x-none" sz="1600" dirty="0">
              <a:latin typeface="Palatino Linotype" pitchFamily="18" charset="0"/>
            </a:endParaRPr>
          </a:p>
        </p:txBody>
      </p:sp>
    </p:spTree>
    <p:extLst>
      <p:ext uri="{BB962C8B-B14F-4D97-AF65-F5344CB8AC3E}">
        <p14:creationId xmlns="" xmlns:p14="http://schemas.microsoft.com/office/powerpoint/2010/main" val="37983676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228600"/>
          </a:xfrm>
        </p:spPr>
        <p:txBody>
          <a:bodyPr>
            <a:noAutofit/>
          </a:bodyPr>
          <a:lstStyle/>
          <a:p>
            <a:r>
              <a:rPr lang="en" sz="2400" b="1" dirty="0">
                <a:latin typeface="Palatino Linotype" pitchFamily="18" charset="0"/>
              </a:rPr>
              <a:t>Diagnosis</a:t>
            </a:r>
            <a:endParaRPr lang="en-US" sz="2400" b="1" dirty="0">
              <a:latin typeface="Palatino Linotype" pitchFamily="18" charset="0"/>
            </a:endParaRPr>
          </a:p>
        </p:txBody>
      </p:sp>
      <p:sp>
        <p:nvSpPr>
          <p:cNvPr id="3" name="Content Placeholder 2"/>
          <p:cNvSpPr>
            <a:spLocks noGrp="1"/>
          </p:cNvSpPr>
          <p:nvPr>
            <p:ph idx="1"/>
          </p:nvPr>
        </p:nvSpPr>
        <p:spPr>
          <a:xfrm>
            <a:off x="0" y="0"/>
            <a:ext cx="8991600" cy="6553200"/>
          </a:xfrm>
        </p:spPr>
        <p:txBody>
          <a:bodyPr>
            <a:noAutofit/>
          </a:bodyPr>
          <a:lstStyle/>
          <a:p>
            <a:pPr>
              <a:lnSpc>
                <a:spcPct val="150000"/>
              </a:lnSpc>
              <a:buNone/>
            </a:pPr>
            <a:r>
              <a:rPr lang="en" sz="1400" dirty="0">
                <a:latin typeface="Palatino Linotype" pitchFamily="18" charset="0"/>
              </a:rPr>
              <a:t>      </a:t>
            </a:r>
            <a:r>
              <a:rPr lang="en" sz="1400" b="1" u="sng" dirty="0">
                <a:latin typeface="Palatino Linotype" pitchFamily="18" charset="0"/>
              </a:rPr>
              <a:t>Absorption tests</a:t>
            </a:r>
          </a:p>
          <a:p>
            <a:pPr>
              <a:lnSpc>
                <a:spcPct val="150000"/>
              </a:lnSpc>
              <a:spcBef>
                <a:spcPts val="0"/>
              </a:spcBef>
            </a:pPr>
            <a:r>
              <a:rPr lang="en" sz="1400" dirty="0">
                <a:latin typeface="Palatino Linotype" pitchFamily="18" charset="0"/>
              </a:rPr>
              <a:t>Xylose loading test</a:t>
            </a:r>
          </a:p>
          <a:p>
            <a:pPr>
              <a:lnSpc>
                <a:spcPct val="150000"/>
              </a:lnSpc>
              <a:spcBef>
                <a:spcPts val="0"/>
              </a:spcBef>
            </a:pPr>
            <a:r>
              <a:rPr lang="en" sz="1400" dirty="0">
                <a:latin typeface="Palatino Linotype" pitchFamily="18" charset="0"/>
              </a:rPr>
              <a:t>Monosaccharide and disaccharide simultaneous loading test</a:t>
            </a:r>
          </a:p>
          <a:p>
            <a:pPr>
              <a:lnSpc>
                <a:spcPct val="150000"/>
              </a:lnSpc>
              <a:spcBef>
                <a:spcPts val="0"/>
              </a:spcBef>
            </a:pPr>
            <a:r>
              <a:rPr lang="en" sz="1400" dirty="0">
                <a:latin typeface="Palatino Linotype" pitchFamily="18" charset="0"/>
              </a:rPr>
              <a:t>Lactose loading test</a:t>
            </a:r>
            <a:endParaRPr lang="x-none" sz="1400" dirty="0">
              <a:latin typeface="Palatino Linotype" pitchFamily="18" charset="0"/>
            </a:endParaRPr>
          </a:p>
          <a:p>
            <a:pPr>
              <a:lnSpc>
                <a:spcPct val="150000"/>
              </a:lnSpc>
              <a:spcBef>
                <a:spcPts val="0"/>
              </a:spcBef>
              <a:buNone/>
            </a:pPr>
            <a:r>
              <a:rPr lang="en" sz="1400" b="1" dirty="0">
                <a:latin typeface="Palatino Linotype" pitchFamily="18" charset="0"/>
              </a:rPr>
              <a:t>Determination of serum antibody concentration</a:t>
            </a:r>
          </a:p>
          <a:p>
            <a:pPr>
              <a:lnSpc>
                <a:spcPct val="150000"/>
              </a:lnSpc>
              <a:spcBef>
                <a:spcPts val="0"/>
              </a:spcBef>
            </a:pPr>
            <a:r>
              <a:rPr lang="en" sz="1400" dirty="0">
                <a:latin typeface="Palatino Linotype" pitchFamily="18" charset="0"/>
              </a:rPr>
              <a:t>IgA and IgG </a:t>
            </a:r>
            <a:r>
              <a:rPr lang="en" sz="1400" b="1" dirty="0">
                <a:latin typeface="Palatino Linotype" pitchFamily="18" charset="0"/>
              </a:rPr>
              <a:t>antigliadin antibodies</a:t>
            </a:r>
          </a:p>
          <a:p>
            <a:pPr>
              <a:lnSpc>
                <a:spcPct val="150000"/>
              </a:lnSpc>
              <a:spcBef>
                <a:spcPts val="0"/>
              </a:spcBef>
            </a:pPr>
            <a:r>
              <a:rPr lang="en" sz="1400" b="1" dirty="0">
                <a:latin typeface="Palatino Linotype" pitchFamily="18" charset="0"/>
              </a:rPr>
              <a:t>Endomysial antibodies</a:t>
            </a:r>
          </a:p>
          <a:p>
            <a:pPr>
              <a:lnSpc>
                <a:spcPct val="150000"/>
              </a:lnSpc>
              <a:spcBef>
                <a:spcPts val="0"/>
              </a:spcBef>
            </a:pPr>
            <a:r>
              <a:rPr lang="en" sz="1400" b="1" dirty="0">
                <a:latin typeface="Palatino Linotype" pitchFamily="18" charset="0"/>
              </a:rPr>
              <a:t>Antibodies to tissue transglutaminase</a:t>
            </a:r>
          </a:p>
          <a:p>
            <a:pPr>
              <a:lnSpc>
                <a:spcPct val="150000"/>
              </a:lnSpc>
              <a:spcBef>
                <a:spcPts val="0"/>
              </a:spcBef>
              <a:buFont typeface="Wingdings" pitchFamily="2" charset="2"/>
              <a:buChar char="ü"/>
            </a:pPr>
            <a:r>
              <a:rPr lang="en" sz="1400" dirty="0">
                <a:latin typeface="Palatino Linotype" pitchFamily="18" charset="0"/>
              </a:rPr>
              <a:t>      IgG antibodies can also be found in other diseases of the small intestine, for example Crohn's diseases</a:t>
            </a:r>
          </a:p>
          <a:p>
            <a:pPr>
              <a:lnSpc>
                <a:spcPct val="150000"/>
              </a:lnSpc>
              <a:spcBef>
                <a:spcPts val="0"/>
              </a:spcBef>
              <a:buFont typeface="Wingdings" pitchFamily="2" charset="2"/>
              <a:buChar char="ü"/>
            </a:pPr>
            <a:r>
              <a:rPr lang="en" sz="1400" dirty="0">
                <a:latin typeface="Palatino Linotype" pitchFamily="18" charset="0"/>
              </a:rPr>
              <a:t>Endomysial antibodies and antibodies to tissue transglutaminase have high specificity </a:t>
            </a:r>
            <a:endParaRPr lang="x-none" sz="1400" dirty="0">
              <a:latin typeface="Palatino Linotype" pitchFamily="18" charset="0"/>
            </a:endParaRPr>
          </a:p>
          <a:p>
            <a:pPr>
              <a:lnSpc>
                <a:spcPct val="150000"/>
              </a:lnSpc>
              <a:spcBef>
                <a:spcPts val="0"/>
              </a:spcBef>
              <a:buNone/>
            </a:pPr>
            <a:r>
              <a:rPr lang="en" sz="1400" b="1" dirty="0">
                <a:latin typeface="Palatino Linotype" pitchFamily="18" charset="0"/>
              </a:rPr>
              <a:t>       </a:t>
            </a:r>
            <a:r>
              <a:rPr lang="en" sz="1400" dirty="0"/>
              <a:t> </a:t>
            </a:r>
            <a:r>
              <a:rPr lang="en" sz="1400" b="1" dirty="0">
                <a:latin typeface="Palatino Linotype" pitchFamily="18" charset="0"/>
              </a:rPr>
              <a:t>Radiological findings</a:t>
            </a:r>
          </a:p>
          <a:p>
            <a:pPr>
              <a:lnSpc>
                <a:spcPct val="150000"/>
              </a:lnSpc>
              <a:spcBef>
                <a:spcPts val="0"/>
              </a:spcBef>
            </a:pPr>
            <a:r>
              <a:rPr lang="en" sz="1400" dirty="0">
                <a:latin typeface="Palatino Linotype" pitchFamily="18" charset="0"/>
              </a:rPr>
              <a:t>In the part of the small intestine that is affected by atrophic change, the barium contrast abnormally accumulates in the form of flocs, the intestine is dilated, and the intestinal mucosa loses its velvety appearance.</a:t>
            </a:r>
          </a:p>
          <a:p>
            <a:pPr>
              <a:lnSpc>
                <a:spcPct val="150000"/>
              </a:lnSpc>
              <a:buNone/>
            </a:pPr>
            <a:r>
              <a:rPr lang="en" sz="1400" b="1" dirty="0">
                <a:latin typeface="Palatino Linotype" pitchFamily="18" charset="0"/>
              </a:rPr>
              <a:t>        </a:t>
            </a:r>
            <a:r>
              <a:rPr lang="en" sz="1400" b="1" u="sng" dirty="0">
                <a:latin typeface="Palatino Linotype" pitchFamily="18" charset="0"/>
              </a:rPr>
              <a:t>Biopsy of the mucosa of the small intestine</a:t>
            </a:r>
          </a:p>
          <a:p>
            <a:pPr>
              <a:lnSpc>
                <a:spcPct val="150000"/>
              </a:lnSpc>
            </a:pPr>
            <a:r>
              <a:rPr lang="en" sz="1400" dirty="0">
                <a:latin typeface="Palatino Linotype" pitchFamily="18" charset="0"/>
              </a:rPr>
              <a:t>Although invasive, it is still an irreplaceable method , in winter two to three samples are taken from the distal part of the duodenum or the initial part of the jejunum , from the mucosa of the proximal duodenum is not suitable for pathohistological analysis due to the presence of Bruner's glands , and the height of the intestinal villi, the depth of the crypts, thickness of the mucosa, number of intraepithelial lymphocytes and infiltrate in the lamina propria</a:t>
            </a:r>
            <a:endParaRPr lang="en-US" sz="1400" b="1" u="sng" dirty="0">
              <a:latin typeface="Palatino Linotype" pitchFamily="18" charset="0"/>
            </a:endParaRPr>
          </a:p>
          <a:p>
            <a:pPr>
              <a:lnSpc>
                <a:spcPct val="150000"/>
              </a:lnSpc>
            </a:pPr>
            <a:endParaRPr lang="x-none" sz="1400" dirty="0">
              <a:latin typeface="Palatino Linotype" pitchFamily="18" charset="0"/>
            </a:endParaRPr>
          </a:p>
          <a:p>
            <a:pPr>
              <a:lnSpc>
                <a:spcPct val="150000"/>
              </a:lnSpc>
              <a:buNone/>
            </a:pPr>
            <a:r>
              <a:rPr lang="en" sz="1400" u="sng" dirty="0">
                <a:latin typeface="Palatino Linotype" pitchFamily="18" charset="0"/>
              </a:rPr>
              <a:t>      </a:t>
            </a:r>
            <a:endParaRPr lang="x-none" sz="1400" dirty="0">
              <a:latin typeface="Palatino Linotype" pitchFamily="18" charset="0"/>
            </a:endParaRPr>
          </a:p>
          <a:p>
            <a:pPr>
              <a:lnSpc>
                <a:spcPct val="150000"/>
              </a:lnSpc>
              <a:buNone/>
            </a:pPr>
            <a:endParaRPr lang="x-none" sz="1400" dirty="0">
              <a:latin typeface="Palatino Linotype" pitchFamily="18" charset="0"/>
            </a:endParaRPr>
          </a:p>
          <a:p>
            <a:pPr>
              <a:lnSpc>
                <a:spcPct val="150000"/>
              </a:lnSpc>
              <a:buNone/>
            </a:pPr>
            <a:r>
              <a:rPr lang="en" sz="1400" dirty="0">
                <a:latin typeface="Palatino Linotype" pitchFamily="18" charset="0"/>
              </a:rPr>
              <a:t>       </a:t>
            </a:r>
            <a:endParaRPr lang="en-US" sz="1400" dirty="0">
              <a:latin typeface="Palatino Linotype" pitchFamily="18" charset="0"/>
            </a:endParaRPr>
          </a:p>
        </p:txBody>
      </p:sp>
    </p:spTree>
    <p:extLst>
      <p:ext uri="{BB962C8B-B14F-4D97-AF65-F5344CB8AC3E}">
        <p14:creationId xmlns="" xmlns:p14="http://schemas.microsoft.com/office/powerpoint/2010/main" val="12775509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334962"/>
          </a:xfrm>
        </p:spPr>
        <p:txBody>
          <a:bodyPr>
            <a:normAutofit fontScale="90000"/>
          </a:bodyPr>
          <a:lstStyle/>
          <a:p>
            <a:r>
              <a:rPr lang="en" sz="3200" b="1" dirty="0">
                <a:latin typeface="Palatino Linotype" pitchFamily="18" charset="0"/>
              </a:rPr>
              <a:t>Complications</a:t>
            </a:r>
            <a:endParaRPr lang="en-US" sz="3200" b="1" dirty="0">
              <a:latin typeface="Palatino Linotype" pitchFamily="18" charset="0"/>
            </a:endParaRPr>
          </a:p>
        </p:txBody>
      </p:sp>
      <p:sp>
        <p:nvSpPr>
          <p:cNvPr id="3" name="Content Placeholder 2"/>
          <p:cNvSpPr>
            <a:spLocks noGrp="1"/>
          </p:cNvSpPr>
          <p:nvPr>
            <p:ph idx="1"/>
          </p:nvPr>
        </p:nvSpPr>
        <p:spPr>
          <a:xfrm>
            <a:off x="381000" y="762000"/>
            <a:ext cx="8229600" cy="5791200"/>
          </a:xfrm>
        </p:spPr>
        <p:txBody>
          <a:bodyPr>
            <a:normAutofit/>
          </a:bodyPr>
          <a:lstStyle/>
          <a:p>
            <a:pPr marL="514350" indent="-514350">
              <a:lnSpc>
                <a:spcPct val="150000"/>
              </a:lnSpc>
              <a:buFont typeface="+mj-lt"/>
              <a:buAutoNum type="arabicPeriod"/>
            </a:pPr>
            <a:r>
              <a:rPr lang="en" sz="1600" b="1" dirty="0">
                <a:latin typeface="Palatino Linotype" pitchFamily="18" charset="0"/>
              </a:rPr>
              <a:t>Non-malignant complications </a:t>
            </a:r>
            <a:r>
              <a:rPr lang="en" sz="1600" dirty="0">
                <a:latin typeface="Palatino Linotype" pitchFamily="18" charset="0"/>
              </a:rPr>
              <a:t>:</a:t>
            </a:r>
            <a:endParaRPr lang="x-none" sz="1600" dirty="0">
              <a:latin typeface="Palatino Linotype" pitchFamily="18" charset="0"/>
            </a:endParaRPr>
          </a:p>
          <a:p>
            <a:pPr marL="514350" indent="-514350">
              <a:lnSpc>
                <a:spcPct val="150000"/>
              </a:lnSpc>
            </a:pPr>
            <a:r>
              <a:rPr lang="en" sz="1600" dirty="0">
                <a:latin typeface="Palatino Linotype" pitchFamily="18" charset="0"/>
              </a:rPr>
              <a:t>Ulcerative jejunoileitis</a:t>
            </a:r>
          </a:p>
          <a:p>
            <a:pPr marL="514350" indent="-514350">
              <a:lnSpc>
                <a:spcPct val="150000"/>
              </a:lnSpc>
            </a:pPr>
            <a:r>
              <a:rPr lang="en" sz="1600" dirty="0">
                <a:latin typeface="Palatino Linotype" pitchFamily="18" charset="0"/>
              </a:rPr>
              <a:t>Collagen celiac disease</a:t>
            </a:r>
          </a:p>
          <a:p>
            <a:pPr marL="514350" indent="-514350">
              <a:lnSpc>
                <a:spcPct val="150000"/>
              </a:lnSpc>
              <a:buAutoNum type="arabicPeriod" startAt="2"/>
            </a:pPr>
            <a:r>
              <a:rPr lang="en" sz="1600" b="1" dirty="0">
                <a:latin typeface="Palatino Linotype" pitchFamily="18" charset="0"/>
              </a:rPr>
              <a:t>Malignant complications :</a:t>
            </a:r>
          </a:p>
          <a:p>
            <a:pPr marL="514350" indent="-514350">
              <a:lnSpc>
                <a:spcPct val="150000"/>
              </a:lnSpc>
            </a:pPr>
            <a:r>
              <a:rPr lang="en" sz="1600" dirty="0">
                <a:latin typeface="Palatino Linotype" pitchFamily="18" charset="0"/>
              </a:rPr>
              <a:t>Non </a:t>
            </a:r>
            <a:r>
              <a:rPr lang="en" sz="1600" dirty="0" err="1">
                <a:latin typeface="Palatino Linotype" pitchFamily="18" charset="0"/>
              </a:rPr>
              <a:t>Hodgkinov</a:t>
            </a:r>
            <a:r>
              <a:rPr lang="en" sz="1600" dirty="0">
                <a:latin typeface="Palatino Linotype" pitchFamily="18" charset="0"/>
              </a:rPr>
              <a:t> lymphoma of the small intestine</a:t>
            </a:r>
          </a:p>
          <a:p>
            <a:pPr marL="514350" indent="-514350">
              <a:lnSpc>
                <a:spcPct val="150000"/>
              </a:lnSpc>
            </a:pPr>
            <a:r>
              <a:rPr lang="en" sz="1600" dirty="0">
                <a:latin typeface="Palatino Linotype" pitchFamily="18" charset="0"/>
              </a:rPr>
              <a:t>Esophageal cancer</a:t>
            </a:r>
          </a:p>
          <a:p>
            <a:pPr marL="514350" indent="-514350">
              <a:lnSpc>
                <a:spcPct val="150000"/>
              </a:lnSpc>
            </a:pPr>
            <a:r>
              <a:rPr lang="en" sz="1600" dirty="0">
                <a:latin typeface="Palatino Linotype" pitchFamily="18" charset="0"/>
              </a:rPr>
              <a:t>Cancer of the pharynx</a:t>
            </a:r>
          </a:p>
          <a:p>
            <a:pPr marL="514350" indent="-514350">
              <a:lnSpc>
                <a:spcPct val="150000"/>
              </a:lnSpc>
            </a:pPr>
            <a:r>
              <a:rPr lang="en" sz="1600" dirty="0">
                <a:latin typeface="Palatino Linotype" pitchFamily="18" charset="0"/>
              </a:rPr>
              <a:t>Adenocarcinoma of the small intestine</a:t>
            </a:r>
          </a:p>
          <a:p>
            <a:pPr marL="514350" indent="-514350">
              <a:lnSpc>
                <a:spcPct val="150000"/>
              </a:lnSpc>
              <a:buNone/>
            </a:pPr>
            <a:r>
              <a:rPr lang="en" sz="1600" dirty="0">
                <a:latin typeface="Palatino Linotype" pitchFamily="18" charset="0"/>
              </a:rPr>
              <a:t>Malignant lymphoma of the small intestine is thought to arise from cytotoxic </a:t>
            </a:r>
            <a:r>
              <a:rPr lang="en" sz="1600">
                <a:latin typeface="Palatino Linotype" pitchFamily="18" charset="0"/>
              </a:rPr>
              <a:t>T</a:t>
            </a:r>
            <a:endParaRPr lang="x-none" sz="1600" dirty="0">
              <a:latin typeface="Palatino Linotype" pitchFamily="18" charset="0"/>
            </a:endParaRPr>
          </a:p>
          <a:p>
            <a:pPr marL="514350" indent="-514350">
              <a:lnSpc>
                <a:spcPct val="150000"/>
              </a:lnSpc>
              <a:buNone/>
            </a:pPr>
            <a:r>
              <a:rPr lang="en" sz="1600" dirty="0">
                <a:latin typeface="Palatino Linotype" pitchFamily="18" charset="0"/>
              </a:rPr>
              <a:t>         </a:t>
            </a:r>
            <a:r>
              <a:rPr lang="en" sz="1600">
                <a:latin typeface="Palatino Linotype" pitchFamily="18" charset="0"/>
              </a:rPr>
              <a:t>mucosal lymphocytes</a:t>
            </a:r>
            <a:endParaRPr lang="x-none" sz="1600" dirty="0">
              <a:latin typeface="Palatino Linotype" pitchFamily="18" charset="0"/>
            </a:endParaRPr>
          </a:p>
          <a:p>
            <a:pPr marL="514350" indent="-514350">
              <a:lnSpc>
                <a:spcPct val="150000"/>
              </a:lnSpc>
              <a:buNone/>
            </a:pPr>
            <a:r>
              <a:rPr lang="en" sz="1600" dirty="0">
                <a:latin typeface="Palatino Linotype" pitchFamily="18" charset="0"/>
              </a:rPr>
              <a:t>         </a:t>
            </a:r>
            <a:r>
              <a:rPr lang="en" sz="1600">
                <a:latin typeface="Palatino Linotype" pitchFamily="18" charset="0"/>
              </a:rPr>
              <a:t>Due to </a:t>
            </a:r>
            <a:r>
              <a:rPr lang="en" sz="1600" dirty="0">
                <a:latin typeface="Palatino Linotype" pitchFamily="18" charset="0"/>
              </a:rPr>
              <a:t>chronic inflammation, clonal proliferation occurs and they move </a:t>
            </a:r>
            <a:r>
              <a:rPr lang="en" sz="1600">
                <a:latin typeface="Palatino Linotype" pitchFamily="18" charset="0"/>
              </a:rPr>
              <a:t>into</a:t>
            </a:r>
            <a:endParaRPr lang="x-none" sz="1600" dirty="0">
              <a:latin typeface="Palatino Linotype" pitchFamily="18" charset="0"/>
            </a:endParaRPr>
          </a:p>
          <a:p>
            <a:pPr marL="514350" indent="-514350">
              <a:lnSpc>
                <a:spcPct val="150000"/>
              </a:lnSpc>
              <a:buNone/>
            </a:pPr>
            <a:r>
              <a:rPr lang="en" sz="1600" dirty="0">
                <a:latin typeface="Palatino Linotype" pitchFamily="18" charset="0"/>
              </a:rPr>
              <a:t>         </a:t>
            </a:r>
            <a:r>
              <a:rPr lang="en" sz="1600">
                <a:latin typeface="Palatino Linotype" pitchFamily="18" charset="0"/>
              </a:rPr>
              <a:t>low-malignant </a:t>
            </a:r>
            <a:r>
              <a:rPr lang="en" sz="1600" dirty="0">
                <a:latin typeface="Palatino Linotype" pitchFamily="18" charset="0"/>
              </a:rPr>
              <a:t>, and then into highly malignant lymphoma known as </a:t>
            </a:r>
            <a:r>
              <a:rPr lang="en" sz="1600" dirty="0" err="1">
                <a:latin typeface="Palatino Linotype" pitchFamily="18" charset="0"/>
              </a:rPr>
              <a:t>an acronym</a:t>
            </a:r>
            <a:endParaRPr lang="en-US" sz="1600" dirty="0">
              <a:latin typeface="Palatino Linotype" pitchFamily="18" charset="0"/>
            </a:endParaRPr>
          </a:p>
        </p:txBody>
      </p:sp>
      <p:sp>
        <p:nvSpPr>
          <p:cNvPr id="4" name="TextBox 3"/>
          <p:cNvSpPr txBox="1"/>
          <p:nvPr/>
        </p:nvSpPr>
        <p:spPr>
          <a:xfrm>
            <a:off x="5943600" y="762000"/>
            <a:ext cx="3200400" cy="1942776"/>
          </a:xfrm>
          <a:prstGeom prst="rect">
            <a:avLst/>
          </a:prstGeom>
          <a:noFill/>
        </p:spPr>
        <p:txBody>
          <a:bodyPr wrap="square" rtlCol="0">
            <a:spAutoFit/>
          </a:bodyPr>
          <a:lstStyle/>
          <a:p>
            <a:pPr>
              <a:lnSpc>
                <a:spcPct val="150000"/>
              </a:lnSpc>
            </a:pPr>
            <a:r>
              <a:rPr lang="en" sz="1600" b="1">
                <a:latin typeface="Palatino Linotype" pitchFamily="18" charset="0"/>
              </a:rPr>
              <a:t>Associated or associated diseases</a:t>
            </a:r>
            <a:endParaRPr lang="x-none" sz="1600" b="1" dirty="0">
              <a:latin typeface="Palatino Linotype" pitchFamily="18" charset="0"/>
            </a:endParaRPr>
          </a:p>
          <a:p>
            <a:pPr>
              <a:lnSpc>
                <a:spcPct val="150000"/>
              </a:lnSpc>
            </a:pPr>
            <a:r>
              <a:rPr lang="en" sz="1600" dirty="0" err="1">
                <a:latin typeface="Palatino Linotype" pitchFamily="18" charset="0"/>
              </a:rPr>
              <a:t>Diabetes </a:t>
            </a:r>
            <a:r>
              <a:rPr lang="en" sz="1600" dirty="0">
                <a:latin typeface="Palatino Linotype" pitchFamily="18" charset="0"/>
              </a:rPr>
              <a:t>mellitus </a:t>
            </a:r>
            <a:r>
              <a:rPr lang="en" sz="1600">
                <a:latin typeface="Palatino Linotype" pitchFamily="18" charset="0"/>
              </a:rPr>
              <a:t>type </a:t>
            </a:r>
            <a:r>
              <a:rPr lang="en" sz="1600" dirty="0">
                <a:latin typeface="Palatino Linotype" pitchFamily="18" charset="0"/>
              </a:rPr>
              <a:t>I</a:t>
            </a:r>
          </a:p>
          <a:p>
            <a:pPr>
              <a:lnSpc>
                <a:spcPct val="150000"/>
              </a:lnSpc>
            </a:pPr>
            <a:r>
              <a:rPr lang="en" sz="1600">
                <a:latin typeface="Palatino Linotype" pitchFamily="18" charset="0"/>
              </a:rPr>
              <a:t>Autoimmune thyroiditis</a:t>
            </a:r>
            <a:endParaRPr lang="en-US" sz="1600" dirty="0">
              <a:latin typeface="Palatino Linotype" pitchFamily="18" charset="0"/>
            </a:endParaRPr>
          </a:p>
          <a:p>
            <a:pPr>
              <a:lnSpc>
                <a:spcPct val="150000"/>
              </a:lnSpc>
            </a:pPr>
            <a:r>
              <a:rPr lang="en" sz="1600" dirty="0" err="1">
                <a:latin typeface="Palatino Linotype" pitchFamily="18" charset="0"/>
              </a:rPr>
              <a:t>Sjogrenov</a:t>
            </a:r>
            <a:r>
              <a:rPr lang="en" sz="1600" dirty="0">
                <a:latin typeface="Palatino Linotype" pitchFamily="18" charset="0"/>
              </a:rPr>
              <a:t> </a:t>
            </a:r>
            <a:r>
              <a:rPr lang="en" sz="1600">
                <a:latin typeface="Palatino Linotype" pitchFamily="18" charset="0"/>
              </a:rPr>
              <a:t>syndro </a:t>
            </a:r>
            <a:r>
              <a:rPr lang="en">
                <a:latin typeface="Palatino Linotype" pitchFamily="18" charset="0"/>
              </a:rPr>
              <a:t>m</a:t>
            </a:r>
            <a:endParaRPr lang="en-US" dirty="0">
              <a:latin typeface="Palatino Linotype" pitchFamily="18" charset="0"/>
            </a:endParaRPr>
          </a:p>
        </p:txBody>
      </p:sp>
    </p:spTree>
    <p:extLst>
      <p:ext uri="{BB962C8B-B14F-4D97-AF65-F5344CB8AC3E}">
        <p14:creationId xmlns="" xmlns:p14="http://schemas.microsoft.com/office/powerpoint/2010/main" val="62736286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7362"/>
          </a:xfrm>
        </p:spPr>
        <p:txBody>
          <a:bodyPr>
            <a:normAutofit fontScale="90000"/>
          </a:bodyPr>
          <a:lstStyle/>
          <a:p>
            <a:r>
              <a:rPr lang="en" sz="3200" b="1" dirty="0">
                <a:latin typeface="Palatino Linotype" pitchFamily="18" charset="0"/>
              </a:rPr>
              <a:t>Rap you _</a:t>
            </a:r>
          </a:p>
        </p:txBody>
      </p:sp>
      <p:sp>
        <p:nvSpPr>
          <p:cNvPr id="3" name="Content Placeholder 2"/>
          <p:cNvSpPr>
            <a:spLocks noGrp="1"/>
          </p:cNvSpPr>
          <p:nvPr>
            <p:ph idx="1"/>
          </p:nvPr>
        </p:nvSpPr>
        <p:spPr>
          <a:xfrm>
            <a:off x="228600" y="1143000"/>
            <a:ext cx="8229600" cy="5562600"/>
          </a:xfrm>
        </p:spPr>
        <p:txBody>
          <a:bodyPr>
            <a:normAutofit/>
          </a:bodyPr>
          <a:lstStyle/>
          <a:p>
            <a:pPr>
              <a:lnSpc>
                <a:spcPct val="150000"/>
              </a:lnSpc>
            </a:pPr>
            <a:r>
              <a:rPr lang="en" sz="1600" dirty="0">
                <a:latin typeface="Palatino Linotype" pitchFamily="18" charset="0"/>
              </a:rPr>
              <a:t>Celiac disease is a lifelong disease and occurs only in the presence of gluten in food and the only therapy would be a </a:t>
            </a:r>
            <a:r>
              <a:rPr lang="en" sz="1600" dirty="0" err="1">
                <a:latin typeface="Palatino Linotype" pitchFamily="18" charset="0"/>
              </a:rPr>
              <a:t>gluten- free </a:t>
            </a:r>
            <a:r>
              <a:rPr lang="en" sz="1600" dirty="0">
                <a:latin typeface="Palatino Linotype" pitchFamily="18" charset="0"/>
              </a:rPr>
              <a:t>diet</a:t>
            </a:r>
          </a:p>
          <a:p>
            <a:pPr>
              <a:lnSpc>
                <a:spcPct val="150000"/>
              </a:lnSpc>
            </a:pPr>
            <a:r>
              <a:rPr lang="en" sz="1600" dirty="0">
                <a:latin typeface="Palatino Linotype" pitchFamily="18" charset="0"/>
              </a:rPr>
              <a:t>Some patients in the acute phase of the disease due to secondary lactase deficiency cannot tolerate milk sugar, and thus dairy products, but this is a temporary disorder</a:t>
            </a:r>
          </a:p>
          <a:p>
            <a:pPr>
              <a:lnSpc>
                <a:spcPct val="150000"/>
              </a:lnSpc>
            </a:pPr>
            <a:r>
              <a:rPr lang="en" sz="1600" dirty="0">
                <a:latin typeface="Palatino Linotype" pitchFamily="18" charset="0"/>
              </a:rPr>
              <a:t>This means avoiding products containing wheat, rye and barley</a:t>
            </a:r>
          </a:p>
          <a:p>
            <a:pPr>
              <a:lnSpc>
                <a:spcPct val="150000"/>
              </a:lnSpc>
            </a:pPr>
            <a:r>
              <a:rPr lang="en" sz="1600" dirty="0">
                <a:latin typeface="Palatino Linotype" pitchFamily="18" charset="0"/>
              </a:rPr>
              <a:t>Distilled alcoholic beverages obtained from wheat products ( whiskey ) and beer containing barley should be avoided</a:t>
            </a:r>
          </a:p>
          <a:p>
            <a:pPr>
              <a:lnSpc>
                <a:spcPct val="150000"/>
              </a:lnSpc>
            </a:pPr>
            <a:r>
              <a:rPr lang="en" sz="1600" dirty="0">
                <a:latin typeface="Palatino Linotype" pitchFamily="18" charset="0"/>
              </a:rPr>
              <a:t>Corn and rice, like all other foods, can be used in the diet</a:t>
            </a:r>
          </a:p>
          <a:p>
            <a:pPr>
              <a:lnSpc>
                <a:spcPct val="150000"/>
              </a:lnSpc>
            </a:pPr>
            <a:r>
              <a:rPr lang="en" sz="1600" dirty="0">
                <a:latin typeface="Palatino Linotype" pitchFamily="18" charset="0"/>
              </a:rPr>
              <a:t>Patients with a classic clinical picture of malabsorption require additional therapy with iron , folic acid, vitamin K , D and vitamins of the V group</a:t>
            </a:r>
          </a:p>
          <a:p>
            <a:pPr>
              <a:lnSpc>
                <a:spcPct val="150000"/>
              </a:lnSpc>
            </a:pPr>
            <a:r>
              <a:rPr lang="en" sz="1600" dirty="0" err="1">
                <a:latin typeface="Palatino Linotype" pitchFamily="18" charset="0"/>
              </a:rPr>
              <a:t>gluten- </a:t>
            </a:r>
            <a:r>
              <a:rPr lang="en" sz="1600" dirty="0">
                <a:latin typeface="Palatino Linotype" pitchFamily="18" charset="0"/>
              </a:rPr>
              <a:t>free diet is started in time is excellent</a:t>
            </a:r>
            <a:endParaRPr lang="en-US" sz="1600" dirty="0">
              <a:latin typeface="Palatino Linotype" pitchFamily="18" charset="0"/>
            </a:endParaRPr>
          </a:p>
        </p:txBody>
      </p:sp>
      <p:pic>
        <p:nvPicPr>
          <p:cNvPr id="4" name="Picture 3" descr="http://dns1.sfatulmedicului.ro/external/uploads/upload/boala_celiaca_100_75.jpg"/>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6400800" y="152400"/>
            <a:ext cx="1600200" cy="1066800"/>
          </a:xfrm>
          <a:prstGeom prst="rect">
            <a:avLst/>
          </a:prstGeom>
          <a:noFill/>
          <a:ln>
            <a:noFill/>
          </a:ln>
        </p:spPr>
      </p:pic>
    </p:spTree>
    <p:extLst>
      <p:ext uri="{BB962C8B-B14F-4D97-AF65-F5344CB8AC3E}">
        <p14:creationId xmlns="" xmlns:p14="http://schemas.microsoft.com/office/powerpoint/2010/main" val="33908146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743200"/>
            <a:ext cx="7772400" cy="1470025"/>
          </a:xfrm>
        </p:spPr>
        <p:txBody>
          <a:bodyPr>
            <a:normAutofit/>
          </a:bodyPr>
          <a:lstStyle/>
          <a:p>
            <a:r>
              <a:rPr lang="x-none" b="1" dirty="0">
                <a:latin typeface="Palatino Linotype" pitchFamily="18" charset="0"/>
              </a:rPr>
              <a:t/>
            </a:r>
            <a:br>
              <a:rPr lang="x-none" b="1" dirty="0">
                <a:latin typeface="Palatino Linotype" pitchFamily="18" charset="0"/>
              </a:rPr>
            </a:br>
            <a:r>
              <a:rPr lang="en" b="1" dirty="0" smtClean="0">
                <a:latin typeface="Palatino Linotype" pitchFamily="18" charset="0"/>
                <a:cs typeface="Arial" pitchFamily="34" charset="0"/>
              </a:rPr>
              <a:t>Malabsorption syndrome</a:t>
            </a:r>
            <a:endParaRPr lang="x-none" b="1" dirty="0">
              <a:latin typeface="Palatino Linotype" pitchFamily="18" charset="0"/>
            </a:endParaRPr>
          </a:p>
        </p:txBody>
      </p:sp>
      <p:pic>
        <p:nvPicPr>
          <p:cNvPr id="4" name="Picture 2"/>
          <p:cNvPicPr>
            <a:picLocks noChangeAspect="1" noChangeArrowheads="1"/>
          </p:cNvPicPr>
          <p:nvPr/>
        </p:nvPicPr>
        <p:blipFill>
          <a:blip r:embed="rId2" cstate="print"/>
          <a:srcRect/>
          <a:stretch>
            <a:fillRect/>
          </a:stretch>
        </p:blipFill>
        <p:spPr bwMode="auto">
          <a:xfrm>
            <a:off x="874479" y="152400"/>
            <a:ext cx="6949440" cy="1447800"/>
          </a:xfrm>
          <a:prstGeom prst="rect">
            <a:avLst/>
          </a:prstGeom>
          <a:noFill/>
          <a:ln w="9525">
            <a:noFill/>
            <a:miter lim="800000"/>
            <a:headEnd/>
            <a:tailEnd/>
          </a:ln>
        </p:spPr>
      </p:pic>
    </p:spTree>
    <p:extLst>
      <p:ext uri="{BB962C8B-B14F-4D97-AF65-F5344CB8AC3E}">
        <p14:creationId xmlns="" xmlns:p14="http://schemas.microsoft.com/office/powerpoint/2010/main" val="62911195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a:bodyPr>
          <a:lstStyle/>
          <a:p>
            <a:r>
              <a:rPr lang="en" sz="3200" b="1" dirty="0">
                <a:latin typeface="Palatino Linotype" pitchFamily="18" charset="0"/>
              </a:rPr>
              <a:t>Tropical sprue</a:t>
            </a:r>
            <a:endParaRPr lang="en-US" sz="3200" b="1" dirty="0">
              <a:latin typeface="Palatino Linotype" pitchFamily="18" charset="0"/>
            </a:endParaRPr>
          </a:p>
        </p:txBody>
      </p:sp>
      <p:sp>
        <p:nvSpPr>
          <p:cNvPr id="3" name="Content Placeholder 2"/>
          <p:cNvSpPr>
            <a:spLocks noGrp="1"/>
          </p:cNvSpPr>
          <p:nvPr>
            <p:ph idx="1"/>
          </p:nvPr>
        </p:nvSpPr>
        <p:spPr>
          <a:xfrm>
            <a:off x="228600" y="838200"/>
            <a:ext cx="8229600" cy="5867400"/>
          </a:xfrm>
        </p:spPr>
        <p:txBody>
          <a:bodyPr>
            <a:normAutofit fontScale="92500" lnSpcReduction="10000"/>
          </a:bodyPr>
          <a:lstStyle/>
          <a:p>
            <a:pPr>
              <a:lnSpc>
                <a:spcPct val="150000"/>
              </a:lnSpc>
            </a:pPr>
            <a:r>
              <a:rPr lang="en" sz="1600" dirty="0">
                <a:latin typeface="Palatino Linotype" pitchFamily="18" charset="0"/>
              </a:rPr>
              <a:t>It is a chronic enteropathy that occurs endemically in tropical areas ( Caribbean, India, Asia ).</a:t>
            </a:r>
            <a:endParaRPr lang="x-none" sz="1600" dirty="0">
              <a:latin typeface="Palatino Linotype" pitchFamily="18" charset="0"/>
            </a:endParaRPr>
          </a:p>
          <a:p>
            <a:pPr>
              <a:lnSpc>
                <a:spcPct val="150000"/>
              </a:lnSpc>
            </a:pPr>
            <a:r>
              <a:rPr lang="en" sz="1600" dirty="0">
                <a:latin typeface="Palatino Linotype" pitchFamily="18" charset="0"/>
              </a:rPr>
              <a:t>Clinically, it manifests as malabsorption syndrome, and is treated with folic acid and </a:t>
            </a:r>
            <a:r>
              <a:rPr lang="en" sz="1600" dirty="0" err="1">
                <a:latin typeface="Palatino Linotype" pitchFamily="18" charset="0"/>
              </a:rPr>
              <a:t>tetracyclines</a:t>
            </a:r>
            <a:endParaRPr lang="x-none" sz="1600" dirty="0">
              <a:latin typeface="Palatino Linotype" pitchFamily="18" charset="0"/>
            </a:endParaRPr>
          </a:p>
          <a:p>
            <a:pPr>
              <a:lnSpc>
                <a:spcPct val="150000"/>
              </a:lnSpc>
            </a:pPr>
            <a:r>
              <a:rPr lang="en" sz="1600" dirty="0">
                <a:latin typeface="Palatino Linotype" pitchFamily="18" charset="0"/>
              </a:rPr>
              <a:t>It occurs in individual cases, more often in adults than in children</a:t>
            </a:r>
          </a:p>
          <a:p>
            <a:pPr>
              <a:lnSpc>
                <a:spcPct val="150000"/>
              </a:lnSpc>
            </a:pPr>
            <a:r>
              <a:rPr lang="en" sz="1600" dirty="0">
                <a:latin typeface="Palatino Linotype" pitchFamily="18" charset="0"/>
              </a:rPr>
              <a:t>The etiology is unknown, but most authors believe that it is an infectious disease ( </a:t>
            </a:r>
            <a:r>
              <a:rPr lang="en" sz="1600" dirty="0" err="1">
                <a:latin typeface="Palatino Linotype" pitchFamily="18" charset="0"/>
              </a:rPr>
              <a:t>Klebsiella </a:t>
            </a:r>
            <a:r>
              <a:rPr lang="en" sz="1600" dirty="0">
                <a:latin typeface="Palatino Linotype" pitchFamily="18" charset="0"/>
              </a:rPr>
              <a:t>was isolated from the small intestine of the patient </a:t>
            </a:r>
            <a:r>
              <a:rPr lang="en" sz="1600" dirty="0" err="1">
                <a:latin typeface="Palatino Linotype" pitchFamily="18" charset="0"/>
              </a:rPr>
              <a:t>pneumoniae </a:t>
            </a:r>
            <a:r>
              <a:rPr lang="en" sz="1600" dirty="0">
                <a:latin typeface="Palatino Linotype" pitchFamily="18" charset="0"/>
              </a:rPr>
              <a:t>, </a:t>
            </a:r>
            <a:r>
              <a:rPr lang="en" sz="1600" dirty="0" err="1">
                <a:latin typeface="Palatino Linotype" pitchFamily="18" charset="0"/>
              </a:rPr>
              <a:t>Escherichia </a:t>
            </a:r>
            <a:r>
              <a:rPr lang="en" sz="1600" dirty="0">
                <a:latin typeface="Palatino Linotype" pitchFamily="18" charset="0"/>
              </a:rPr>
              <a:t>coli and </a:t>
            </a:r>
            <a:r>
              <a:rPr lang="en" sz="1600" dirty="0" err="1">
                <a:latin typeface="Palatino Linotype" pitchFamily="18" charset="0"/>
              </a:rPr>
              <a:t>Enterobacter </a:t>
            </a:r>
            <a:r>
              <a:rPr lang="en" sz="1600" dirty="0">
                <a:latin typeface="Palatino Linotype" pitchFamily="18" charset="0"/>
              </a:rPr>
              <a:t>cloacae</a:t>
            </a:r>
            <a:endParaRPr lang="x-none" sz="1600" dirty="0">
              <a:latin typeface="Palatino Linotype" pitchFamily="18" charset="0"/>
            </a:endParaRPr>
          </a:p>
          <a:p>
            <a:pPr>
              <a:lnSpc>
                <a:spcPct val="150000"/>
              </a:lnSpc>
            </a:pPr>
            <a:r>
              <a:rPr lang="en" sz="1600" dirty="0">
                <a:latin typeface="Palatino Linotype" pitchFamily="18" charset="0"/>
              </a:rPr>
              <a:t>When the bacteria are eradicated, the morphological changes of the mucosa pass, and the symptoms </a:t>
            </a:r>
            <a:r>
              <a:rPr lang="en" sz="1600">
                <a:latin typeface="Palatino Linotype" pitchFamily="18" charset="0"/>
              </a:rPr>
              <a:t>disappear</a:t>
            </a:r>
            <a:endParaRPr lang="x-none" sz="1600" dirty="0">
              <a:latin typeface="Palatino Linotype" pitchFamily="18" charset="0"/>
            </a:endParaRPr>
          </a:p>
          <a:p>
            <a:pPr>
              <a:lnSpc>
                <a:spcPct val="150000"/>
              </a:lnSpc>
            </a:pPr>
            <a:r>
              <a:rPr lang="en" sz="1600">
                <a:latin typeface="Palatino Linotype" pitchFamily="18" charset="0"/>
              </a:rPr>
              <a:t>The clinical picture is dominated by watery diarrhea without admixture of blood, general weakness and malaise, elevated body temperature. After a few days, acute symptoms turn into chronic diarrhea accompanied by abdominal pain and weight loss. Over time, malabsorption symptoms appear, especially glossitis and megaloblastic anemia due to folic acid and vitamin V12 deficiency.</a:t>
            </a:r>
          </a:p>
          <a:p>
            <a:pPr>
              <a:lnSpc>
                <a:spcPct val="150000"/>
              </a:lnSpc>
            </a:pPr>
            <a:r>
              <a:rPr lang="en" sz="1600">
                <a:latin typeface="Palatino Linotype" pitchFamily="18" charset="0"/>
              </a:rPr>
              <a:t>The flattened appearance of the mucosa, i.e. atrophy of the mucosa, typical of celiac disease, is rarely seen in this disease</a:t>
            </a:r>
          </a:p>
          <a:p>
            <a:pPr>
              <a:lnSpc>
                <a:spcPct val="150000"/>
              </a:lnSpc>
            </a:pPr>
            <a:endParaRPr lang="en-US" sz="1600" dirty="0">
              <a:latin typeface="Palatino Linotype" pitchFamily="18" charset="0"/>
            </a:endParaRPr>
          </a:p>
        </p:txBody>
      </p:sp>
    </p:spTree>
    <p:extLst>
      <p:ext uri="{BB962C8B-B14F-4D97-AF65-F5344CB8AC3E}">
        <p14:creationId xmlns="" xmlns:p14="http://schemas.microsoft.com/office/powerpoint/2010/main" val="241546886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 sz="3600" b="1" dirty="0" err="1">
                <a:latin typeface="Palatino Linotype" pitchFamily="18" charset="0"/>
              </a:rPr>
              <a:t>Whipple's </a:t>
            </a:r>
            <a:r>
              <a:rPr lang="en" sz="3600" b="1" dirty="0">
                <a:latin typeface="Palatino Linotype" pitchFamily="18" charset="0"/>
              </a:rPr>
              <a:t>disease </a:t>
            </a:r>
            <a:r>
              <a:rPr lang="x-none" sz="3600" b="1" dirty="0">
                <a:latin typeface="Palatino Linotype" pitchFamily="18" charset="0"/>
              </a:rPr>
              <a:t/>
            </a:r>
            <a:br>
              <a:rPr lang="x-none" sz="3600" b="1" dirty="0">
                <a:latin typeface="Palatino Linotype" pitchFamily="18" charset="0"/>
              </a:rPr>
            </a:br>
            <a:endParaRPr lang="en-US" sz="3600" b="1" dirty="0">
              <a:latin typeface="Palatino Linotype" pitchFamily="18" charset="0"/>
            </a:endParaRPr>
          </a:p>
        </p:txBody>
      </p:sp>
      <p:pic>
        <p:nvPicPr>
          <p:cNvPr id="4" name="Picture 2"/>
          <p:cNvPicPr>
            <a:picLocks noChangeAspect="1" noChangeArrowheads="1"/>
          </p:cNvPicPr>
          <p:nvPr/>
        </p:nvPicPr>
        <p:blipFill>
          <a:blip r:embed="rId2" cstate="print"/>
          <a:srcRect/>
          <a:stretch>
            <a:fillRect/>
          </a:stretch>
        </p:blipFill>
        <p:spPr bwMode="auto">
          <a:xfrm>
            <a:off x="874479" y="152400"/>
            <a:ext cx="6949440" cy="1447800"/>
          </a:xfrm>
          <a:prstGeom prst="rect">
            <a:avLst/>
          </a:prstGeom>
          <a:noFill/>
          <a:ln w="9525">
            <a:noFill/>
            <a:miter lim="800000"/>
            <a:headEnd/>
            <a:tailEnd/>
          </a:ln>
        </p:spPr>
      </p:pic>
      <p:sp>
        <p:nvSpPr>
          <p:cNvPr id="5" name="Subtitle 4"/>
          <p:cNvSpPr>
            <a:spLocks noGrp="1"/>
          </p:cNvSpPr>
          <p:nvPr>
            <p:ph type="subTitle" idx="1"/>
          </p:nvPr>
        </p:nvSpPr>
        <p:spPr/>
        <p:txBody>
          <a:bodyPr/>
          <a:lstStyle/>
          <a:p>
            <a:endParaRPr lang="en-US"/>
          </a:p>
        </p:txBody>
      </p:sp>
    </p:spTree>
    <p:extLst>
      <p:ext uri="{BB962C8B-B14F-4D97-AF65-F5344CB8AC3E}">
        <p14:creationId xmlns="" xmlns:p14="http://schemas.microsoft.com/office/powerpoint/2010/main" val="340921947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 sz="3200" b="1" dirty="0">
                <a:latin typeface="Palatino Linotype" pitchFamily="18" charset="0"/>
              </a:rPr>
              <a:t>Definition</a:t>
            </a:r>
            <a:endParaRPr lang="en-US" sz="3200" b="1" dirty="0">
              <a:latin typeface="Palatino Linotype" pitchFamily="18" charset="0"/>
            </a:endParaRPr>
          </a:p>
        </p:txBody>
      </p:sp>
      <p:sp>
        <p:nvSpPr>
          <p:cNvPr id="3" name="Content Placeholder 2"/>
          <p:cNvSpPr>
            <a:spLocks noGrp="1"/>
          </p:cNvSpPr>
          <p:nvPr>
            <p:ph idx="1"/>
          </p:nvPr>
        </p:nvSpPr>
        <p:spPr/>
        <p:txBody>
          <a:bodyPr>
            <a:normAutofit/>
          </a:bodyPr>
          <a:lstStyle/>
          <a:p>
            <a:pPr>
              <a:lnSpc>
                <a:spcPct val="150000"/>
              </a:lnSpc>
            </a:pPr>
            <a:r>
              <a:rPr lang="en" sz="1800" dirty="0">
                <a:latin typeface="Palatino Linotype" pitchFamily="18" charset="0"/>
              </a:rPr>
              <a:t>A chronic systemic disease that can affect any organ</a:t>
            </a:r>
          </a:p>
          <a:p>
            <a:pPr>
              <a:lnSpc>
                <a:spcPct val="150000"/>
              </a:lnSpc>
            </a:pPr>
            <a:r>
              <a:rPr lang="en" sz="1800" dirty="0">
                <a:latin typeface="Palatino Linotype" pitchFamily="18" charset="0"/>
              </a:rPr>
              <a:t>The causative agent is </a:t>
            </a:r>
            <a:r>
              <a:rPr lang="en" sz="1800" dirty="0" err="1">
                <a:latin typeface="Palatino Linotype" pitchFamily="18" charset="0"/>
              </a:rPr>
              <a:t>an actinomycete</a:t>
            </a:r>
            <a:r>
              <a:rPr lang="en" sz="1800" dirty="0">
                <a:latin typeface="Palatino Linotype" pitchFamily="18" charset="0"/>
              </a:rPr>
              <a:t> </a:t>
            </a:r>
            <a:r>
              <a:rPr lang="en" sz="1800" b="1" dirty="0" err="1">
                <a:latin typeface="Palatino Linotype" pitchFamily="18" charset="0"/>
              </a:rPr>
              <a:t>Tropheryma</a:t>
            </a:r>
            <a:r>
              <a:rPr lang="en" sz="1800" b="1" dirty="0">
                <a:latin typeface="Palatino Linotype" pitchFamily="18" charset="0"/>
              </a:rPr>
              <a:t> </a:t>
            </a:r>
            <a:r>
              <a:rPr lang="en" sz="1800" b="1" dirty="0" err="1">
                <a:latin typeface="Palatino Linotype" pitchFamily="18" charset="0"/>
              </a:rPr>
              <a:t>whippelii</a:t>
            </a:r>
            <a:endParaRPr lang="x-none" sz="1800" b="1" dirty="0">
              <a:latin typeface="Palatino Linotype" pitchFamily="18" charset="0"/>
            </a:endParaRPr>
          </a:p>
          <a:p>
            <a:pPr>
              <a:lnSpc>
                <a:spcPct val="150000"/>
              </a:lnSpc>
            </a:pPr>
            <a:r>
              <a:rPr lang="en" sz="1800" dirty="0">
                <a:latin typeface="Palatino Linotype" pitchFamily="18" charset="0"/>
              </a:rPr>
              <a:t>It often causes changes in the small intestine</a:t>
            </a:r>
          </a:p>
          <a:p>
            <a:pPr>
              <a:lnSpc>
                <a:spcPct val="150000"/>
              </a:lnSpc>
            </a:pPr>
            <a:r>
              <a:rPr lang="en" sz="1800" dirty="0">
                <a:latin typeface="Palatino Linotype" pitchFamily="18" charset="0"/>
              </a:rPr>
              <a:t>It is most often seen in middle-aged men</a:t>
            </a:r>
          </a:p>
          <a:p>
            <a:pPr>
              <a:lnSpc>
                <a:spcPct val="150000"/>
              </a:lnSpc>
            </a:pPr>
            <a:r>
              <a:rPr lang="en" sz="1800" dirty="0">
                <a:latin typeface="Palatino Linotype" pitchFamily="18" charset="0"/>
              </a:rPr>
              <a:t>Pathohistologically, in the affected tissue, we find large macrophages containing glycoprotein i </a:t>
            </a:r>
            <a:r>
              <a:rPr lang="en" sz="1800" dirty="0" err="1">
                <a:latin typeface="Palatino Linotype" pitchFamily="18" charset="0"/>
              </a:rPr>
              <a:t>Trophery</a:t>
            </a:r>
            <a:r>
              <a:rPr lang="en" sz="1800" dirty="0">
                <a:latin typeface="Palatino Linotype" pitchFamily="18" charset="0"/>
              </a:rPr>
              <a:t> </a:t>
            </a:r>
            <a:r>
              <a:rPr lang="en" sz="1800" dirty="0" err="1">
                <a:latin typeface="Palatino Linotype" pitchFamily="18" charset="0"/>
              </a:rPr>
              <a:t>whippelii </a:t>
            </a:r>
            <a:r>
              <a:rPr lang="en" sz="1800" dirty="0">
                <a:latin typeface="Palatino Linotype" pitchFamily="18" charset="0"/>
              </a:rPr>
              <a:t>( a small rod gram - positive microorganism ) and such a finding confirms the diagnosis</a:t>
            </a:r>
          </a:p>
          <a:p>
            <a:pPr>
              <a:lnSpc>
                <a:spcPct val="150000"/>
              </a:lnSpc>
            </a:pPr>
            <a:r>
              <a:rPr lang="en" sz="1800" dirty="0">
                <a:latin typeface="Palatino Linotype" pitchFamily="18" charset="0"/>
              </a:rPr>
              <a:t>In most patients, the small intestine is affected</a:t>
            </a:r>
          </a:p>
          <a:p>
            <a:pPr>
              <a:lnSpc>
                <a:spcPct val="150000"/>
              </a:lnSpc>
              <a:buNone/>
            </a:pPr>
            <a:r>
              <a:rPr lang="en" sz="1800" dirty="0">
                <a:latin typeface="Palatino Linotype" pitchFamily="18" charset="0"/>
              </a:rPr>
              <a:t> </a:t>
            </a:r>
            <a:endParaRPr lang="en-US" sz="1800" dirty="0">
              <a:latin typeface="Palatino Linotype" pitchFamily="18" charset="0"/>
            </a:endParaRPr>
          </a:p>
        </p:txBody>
      </p:sp>
    </p:spTree>
    <p:extLst>
      <p:ext uri="{BB962C8B-B14F-4D97-AF65-F5344CB8AC3E}">
        <p14:creationId xmlns="" xmlns:p14="http://schemas.microsoft.com/office/powerpoint/2010/main" val="299764411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fontScale="90000"/>
          </a:bodyPr>
          <a:lstStyle/>
          <a:p>
            <a:r>
              <a:rPr lang="en" sz="3200" b="1" dirty="0">
                <a:latin typeface="Palatino Linotype" pitchFamily="18" charset="0"/>
              </a:rPr>
              <a:t>Small intestine and systemic manifestations</a:t>
            </a:r>
            <a:endParaRPr lang="en-US" sz="3200" b="1" dirty="0">
              <a:latin typeface="Palatino Linotype" pitchFamily="18" charset="0"/>
            </a:endParaRPr>
          </a:p>
        </p:txBody>
      </p:sp>
      <p:sp>
        <p:nvSpPr>
          <p:cNvPr id="3" name="Content Placeholder 2"/>
          <p:cNvSpPr>
            <a:spLocks noGrp="1"/>
          </p:cNvSpPr>
          <p:nvPr>
            <p:ph idx="1"/>
          </p:nvPr>
        </p:nvSpPr>
        <p:spPr>
          <a:xfrm>
            <a:off x="76200" y="838200"/>
            <a:ext cx="8763000" cy="6019800"/>
          </a:xfrm>
        </p:spPr>
        <p:txBody>
          <a:bodyPr>
            <a:normAutofit/>
          </a:bodyPr>
          <a:lstStyle/>
          <a:p>
            <a:pPr marL="0" indent="0">
              <a:lnSpc>
                <a:spcPct val="150000"/>
              </a:lnSpc>
              <a:buNone/>
            </a:pPr>
            <a:r>
              <a:rPr lang="en" sz="1600" b="1" u="sng" dirty="0">
                <a:latin typeface="Palatino Linotype" pitchFamily="18" charset="0"/>
              </a:rPr>
              <a:t>Small intestine</a:t>
            </a:r>
          </a:p>
          <a:p>
            <a:pPr>
              <a:lnSpc>
                <a:spcPct val="150000"/>
              </a:lnSpc>
            </a:pPr>
            <a:r>
              <a:rPr lang="en" sz="1600" dirty="0">
                <a:latin typeface="Palatino Linotype" pitchFamily="18" charset="0"/>
              </a:rPr>
              <a:t>Macroscopically, the cells of the small intestine are thickened and </a:t>
            </a:r>
            <a:r>
              <a:rPr lang="en" sz="1600" dirty="0" err="1">
                <a:latin typeface="Palatino Linotype" pitchFamily="18" charset="0"/>
              </a:rPr>
              <a:t>edematous</a:t>
            </a:r>
            <a:endParaRPr lang="x-none" sz="1600" dirty="0">
              <a:latin typeface="Palatino Linotype" pitchFamily="18" charset="0"/>
            </a:endParaRPr>
          </a:p>
          <a:p>
            <a:pPr>
              <a:lnSpc>
                <a:spcPct val="150000"/>
              </a:lnSpc>
            </a:pPr>
            <a:r>
              <a:rPr lang="en" sz="1600" dirty="0">
                <a:latin typeface="Palatino Linotype" pitchFamily="18" charset="0"/>
              </a:rPr>
              <a:t>On microscopic examination, the changes vary from those where we find atrophy without clearly visible villi, to visible and expanded villi, to normal villi.</a:t>
            </a:r>
          </a:p>
          <a:p>
            <a:pPr>
              <a:lnSpc>
                <a:spcPct val="150000"/>
              </a:lnSpc>
            </a:pPr>
            <a:r>
              <a:rPr lang="en" sz="1600" dirty="0">
                <a:latin typeface="Palatino Linotype" pitchFamily="18" charset="0"/>
              </a:rPr>
              <a:t>Due to infiltration by macrophages, the lamina propria changes its appearance</a:t>
            </a:r>
          </a:p>
          <a:p>
            <a:pPr>
              <a:lnSpc>
                <a:spcPct val="150000"/>
              </a:lnSpc>
            </a:pPr>
            <a:r>
              <a:rPr lang="en" sz="1600" dirty="0">
                <a:latin typeface="Palatino Linotype" pitchFamily="18" charset="0"/>
              </a:rPr>
              <a:t>The number of cellular elements normally found in the lamina </a:t>
            </a:r>
            <a:r>
              <a:rPr lang="en" sz="1600" dirty="0" err="1">
                <a:latin typeface="Palatino Linotype" pitchFamily="18" charset="0"/>
              </a:rPr>
              <a:t>propria</a:t>
            </a:r>
            <a:r>
              <a:rPr lang="en" sz="1600" dirty="0">
                <a:latin typeface="Palatino Linotype" pitchFamily="18" charset="0"/>
              </a:rPr>
              <a:t> ( plasma cells, lymphocytes, eosinophils ) is reduced, because they are replaced by a large number </a:t>
            </a:r>
            <a:r>
              <a:rPr lang="en" sz="1600" dirty="0" err="1">
                <a:latin typeface="Palatino Linotype" pitchFamily="18" charset="0"/>
              </a:rPr>
              <a:t>of macrophages</a:t>
            </a:r>
            <a:endParaRPr lang="x-none" sz="1600" dirty="0">
              <a:latin typeface="Palatino Linotype" pitchFamily="18" charset="0"/>
            </a:endParaRPr>
          </a:p>
          <a:p>
            <a:pPr>
              <a:lnSpc>
                <a:spcPct val="150000"/>
              </a:lnSpc>
            </a:pPr>
            <a:r>
              <a:rPr lang="en" sz="1600">
                <a:latin typeface="Palatino Linotype" pitchFamily="18" charset="0"/>
              </a:rPr>
              <a:t>- </a:t>
            </a:r>
            <a:r>
              <a:rPr lang="en" sz="1600" dirty="0">
                <a:latin typeface="Palatino Linotype" pitchFamily="18" charset="0"/>
              </a:rPr>
              <a:t>like </a:t>
            </a:r>
            <a:r>
              <a:rPr lang="en" sz="1600">
                <a:latin typeface="Palatino Linotype" pitchFamily="18" charset="0"/>
              </a:rPr>
              <a:t>granulomas </a:t>
            </a:r>
            <a:r>
              <a:rPr lang="en" sz="1600" dirty="0">
                <a:latin typeface="Palatino Linotype" pitchFamily="18" charset="0"/>
              </a:rPr>
              <a:t>have been found in the small intestine, liver, lungs, and skin</a:t>
            </a:r>
          </a:p>
          <a:p>
            <a:pPr>
              <a:lnSpc>
                <a:spcPct val="150000"/>
              </a:lnSpc>
            </a:pPr>
            <a:r>
              <a:rPr lang="en" sz="1600" dirty="0">
                <a:latin typeface="Palatino Linotype" pitchFamily="18" charset="0"/>
              </a:rPr>
              <a:t>The mucosa of the large intestine is rarely affected</a:t>
            </a:r>
          </a:p>
          <a:p>
            <a:pPr marL="0" indent="0">
              <a:lnSpc>
                <a:spcPct val="150000"/>
              </a:lnSpc>
              <a:buNone/>
            </a:pPr>
            <a:r>
              <a:rPr lang="en" sz="1600" b="1" u="sng" dirty="0">
                <a:latin typeface="Palatino Linotype" pitchFamily="18" charset="0"/>
              </a:rPr>
              <a:t>Systemic manifestations</a:t>
            </a:r>
          </a:p>
          <a:p>
            <a:pPr>
              <a:lnSpc>
                <a:spcPct val="150000"/>
              </a:lnSpc>
            </a:pPr>
            <a:r>
              <a:rPr lang="en" sz="1600" dirty="0">
                <a:latin typeface="Palatino Linotype" pitchFamily="18" charset="0"/>
              </a:rPr>
              <a:t>The disease can affect the heart, lungs, spleen, arteries, endocrine glands, central nervous system, eyes, bones, skeletal and cardiac muscles, lymph glands, kidneys</a:t>
            </a:r>
          </a:p>
          <a:p>
            <a:pPr>
              <a:lnSpc>
                <a:spcPct val="150000"/>
              </a:lnSpc>
            </a:pPr>
            <a:r>
              <a:rPr lang="en" sz="1600" dirty="0" err="1">
                <a:latin typeface="Palatino Linotype" pitchFamily="18" charset="0"/>
              </a:rPr>
              <a:t>Endocardial </a:t>
            </a:r>
            <a:r>
              <a:rPr lang="en" sz="1600" dirty="0">
                <a:latin typeface="Palatino Linotype" pitchFamily="18" charset="0"/>
              </a:rPr>
              <a:t>infiltration leads to severe infective </a:t>
            </a:r>
            <a:r>
              <a:rPr lang="en" sz="1600" dirty="0" err="1">
                <a:latin typeface="Palatino Linotype" pitchFamily="18" charset="0"/>
              </a:rPr>
              <a:t>endocarditis</a:t>
            </a:r>
            <a:r>
              <a:rPr lang="en" sz="1600" dirty="0">
                <a:latin typeface="Palatino Linotype" pitchFamily="18" charset="0"/>
              </a:rPr>
              <a:t> </a:t>
            </a:r>
            <a:endParaRPr lang="en-US" sz="1600" dirty="0">
              <a:latin typeface="Palatino Linotype" pitchFamily="18" charset="0"/>
            </a:endParaRPr>
          </a:p>
          <a:p>
            <a:pPr>
              <a:lnSpc>
                <a:spcPct val="150000"/>
              </a:lnSpc>
            </a:pPr>
            <a:endParaRPr lang="en-US" sz="1600" dirty="0">
              <a:latin typeface="Palatino Linotype" pitchFamily="18" charset="0"/>
            </a:endParaRPr>
          </a:p>
        </p:txBody>
      </p:sp>
    </p:spTree>
    <p:extLst>
      <p:ext uri="{BB962C8B-B14F-4D97-AF65-F5344CB8AC3E}">
        <p14:creationId xmlns="" xmlns:p14="http://schemas.microsoft.com/office/powerpoint/2010/main" val="274748379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7362"/>
          </a:xfrm>
        </p:spPr>
        <p:txBody>
          <a:bodyPr>
            <a:normAutofit fontScale="90000"/>
          </a:bodyPr>
          <a:lstStyle/>
          <a:p>
            <a:r>
              <a:rPr lang="en" sz="3200" b="1" dirty="0">
                <a:latin typeface="Palatino Linotype" pitchFamily="18" charset="0"/>
              </a:rPr>
              <a:t>clinical picture</a:t>
            </a:r>
            <a:endParaRPr lang="en-US" sz="3200" b="1" dirty="0">
              <a:latin typeface="Palatino Linotype" pitchFamily="18" charset="0"/>
            </a:endParaRPr>
          </a:p>
        </p:txBody>
      </p:sp>
      <p:sp>
        <p:nvSpPr>
          <p:cNvPr id="3" name="Content Placeholder 2"/>
          <p:cNvSpPr>
            <a:spLocks noGrp="1"/>
          </p:cNvSpPr>
          <p:nvPr>
            <p:ph idx="1"/>
          </p:nvPr>
        </p:nvSpPr>
        <p:spPr>
          <a:xfrm>
            <a:off x="0" y="990600"/>
            <a:ext cx="8534400" cy="4525963"/>
          </a:xfrm>
        </p:spPr>
        <p:txBody>
          <a:bodyPr>
            <a:normAutofit/>
          </a:bodyPr>
          <a:lstStyle/>
          <a:p>
            <a:pPr>
              <a:lnSpc>
                <a:spcPct val="150000"/>
              </a:lnSpc>
              <a:buNone/>
            </a:pPr>
            <a:r>
              <a:rPr lang="en" sz="1600" dirty="0">
                <a:latin typeface="Palatino Linotype" pitchFamily="18" charset="0"/>
              </a:rPr>
              <a:t>      </a:t>
            </a:r>
            <a:r>
              <a:rPr lang="en" sz="1600" b="1" u="sng" dirty="0">
                <a:latin typeface="Palatino Linotype" pitchFamily="18" charset="0"/>
              </a:rPr>
              <a:t>Gastrointestinal symptoms</a:t>
            </a:r>
          </a:p>
          <a:p>
            <a:pPr>
              <a:lnSpc>
                <a:spcPct val="150000"/>
              </a:lnSpc>
            </a:pPr>
            <a:r>
              <a:rPr lang="en" sz="1600" dirty="0">
                <a:latin typeface="Palatino Linotype" pitchFamily="18" charset="0"/>
              </a:rPr>
              <a:t>Diarrhea, up to ten stools a day</a:t>
            </a:r>
          </a:p>
          <a:p>
            <a:pPr>
              <a:lnSpc>
                <a:spcPct val="150000"/>
              </a:lnSpc>
            </a:pPr>
            <a:r>
              <a:rPr lang="en" sz="1600" dirty="0">
                <a:latin typeface="Palatino Linotype" pitchFamily="18" charset="0"/>
              </a:rPr>
              <a:t>Steatorrhoea</a:t>
            </a:r>
          </a:p>
          <a:p>
            <a:pPr>
              <a:lnSpc>
                <a:spcPct val="150000"/>
              </a:lnSpc>
            </a:pPr>
            <a:r>
              <a:rPr lang="en" sz="1600" dirty="0">
                <a:latin typeface="Palatino Linotype" pitchFamily="18" charset="0"/>
              </a:rPr>
              <a:t>Intestinal bleeding, occult or melena</a:t>
            </a:r>
          </a:p>
          <a:p>
            <a:pPr>
              <a:lnSpc>
                <a:spcPct val="150000"/>
              </a:lnSpc>
            </a:pPr>
            <a:r>
              <a:rPr lang="en" sz="1600" dirty="0">
                <a:latin typeface="Palatino Linotype" pitchFamily="18" charset="0"/>
              </a:rPr>
              <a:t>Abdominal bloating</a:t>
            </a:r>
          </a:p>
          <a:p>
            <a:pPr>
              <a:lnSpc>
                <a:spcPct val="150000"/>
              </a:lnSpc>
            </a:pPr>
            <a:r>
              <a:rPr lang="en" sz="1600" dirty="0">
                <a:latin typeface="Palatino Linotype" pitchFamily="18" charset="0"/>
              </a:rPr>
              <a:t>Cramps</a:t>
            </a:r>
          </a:p>
          <a:p>
            <a:pPr>
              <a:lnSpc>
                <a:spcPct val="150000"/>
              </a:lnSpc>
            </a:pPr>
            <a:r>
              <a:rPr lang="en" sz="1600" dirty="0">
                <a:latin typeface="Palatino Linotype" pitchFamily="18" charset="0"/>
              </a:rPr>
              <a:t>Anorexia</a:t>
            </a:r>
          </a:p>
          <a:p>
            <a:pPr>
              <a:lnSpc>
                <a:spcPct val="150000"/>
              </a:lnSpc>
            </a:pPr>
            <a:r>
              <a:rPr lang="en" sz="1600" dirty="0">
                <a:latin typeface="Palatino Linotype" pitchFamily="18" charset="0"/>
              </a:rPr>
              <a:t>Fatigue, general weakness and malaise</a:t>
            </a:r>
          </a:p>
          <a:p>
            <a:pPr>
              <a:lnSpc>
                <a:spcPct val="150000"/>
              </a:lnSpc>
            </a:pPr>
            <a:r>
              <a:rPr lang="en" sz="1600" dirty="0">
                <a:latin typeface="Palatino Linotype" pitchFamily="18" charset="0"/>
              </a:rPr>
              <a:t>Loss of albumin</a:t>
            </a:r>
          </a:p>
          <a:p>
            <a:pPr>
              <a:lnSpc>
                <a:spcPct val="150000"/>
              </a:lnSpc>
            </a:pPr>
            <a:r>
              <a:rPr lang="en" sz="1600" dirty="0">
                <a:latin typeface="Palatino Linotype" pitchFamily="18" charset="0"/>
              </a:rPr>
              <a:t>Ascites and peripheral edema</a:t>
            </a:r>
          </a:p>
          <a:p>
            <a:endParaRPr lang="x-none" sz="1600" dirty="0"/>
          </a:p>
          <a:p>
            <a:endParaRPr lang="en-US" sz="1600" dirty="0"/>
          </a:p>
        </p:txBody>
      </p:sp>
      <p:sp>
        <p:nvSpPr>
          <p:cNvPr id="4" name="TextBox 3"/>
          <p:cNvSpPr txBox="1"/>
          <p:nvPr/>
        </p:nvSpPr>
        <p:spPr>
          <a:xfrm>
            <a:off x="5213122" y="762000"/>
            <a:ext cx="3539752" cy="5536003"/>
          </a:xfrm>
          <a:prstGeom prst="rect">
            <a:avLst/>
          </a:prstGeom>
          <a:noFill/>
        </p:spPr>
        <p:txBody>
          <a:bodyPr wrap="none" rtlCol="0">
            <a:spAutoFit/>
          </a:bodyPr>
          <a:lstStyle/>
          <a:p>
            <a:pPr>
              <a:lnSpc>
                <a:spcPct val="170000"/>
              </a:lnSpc>
              <a:buNone/>
            </a:pPr>
            <a:r>
              <a:rPr lang="en"/>
              <a:t> </a:t>
            </a:r>
            <a:r>
              <a:rPr lang="en" sz="1600" b="1" u="sng">
                <a:latin typeface="Palatino Linotype" pitchFamily="18" charset="0"/>
              </a:rPr>
              <a:t>Extraintestinal symptoms</a:t>
            </a:r>
          </a:p>
          <a:p>
            <a:pPr marL="285750" indent="-285750">
              <a:lnSpc>
                <a:spcPct val="170000"/>
              </a:lnSpc>
              <a:buFont typeface="Arial" pitchFamily="34" charset="0"/>
              <a:buChar char="•"/>
            </a:pPr>
            <a:r>
              <a:rPr lang="en" sz="1600">
                <a:latin typeface="Palatino Linotype" pitchFamily="18" charset="0"/>
              </a:rPr>
              <a:t>Increased body temperature</a:t>
            </a:r>
          </a:p>
          <a:p>
            <a:pPr marL="285750" indent="-285750">
              <a:lnSpc>
                <a:spcPct val="170000"/>
              </a:lnSpc>
              <a:buFont typeface="Arial" pitchFamily="34" charset="0"/>
              <a:buChar char="•"/>
            </a:pPr>
            <a:r>
              <a:rPr lang="en" sz="1600">
                <a:latin typeface="Palatino Linotype" pitchFamily="18" charset="0"/>
              </a:rPr>
              <a:t>Migratory arthritis</a:t>
            </a:r>
          </a:p>
          <a:p>
            <a:pPr marL="285750" indent="-285750">
              <a:lnSpc>
                <a:spcPct val="170000"/>
              </a:lnSpc>
              <a:buFont typeface="Arial" pitchFamily="34" charset="0"/>
              <a:buChar char="•"/>
            </a:pPr>
            <a:r>
              <a:rPr lang="en" sz="1600">
                <a:latin typeface="Palatino Linotype" pitchFamily="18" charset="0"/>
              </a:rPr>
              <a:t>Arthralgias</a:t>
            </a:r>
          </a:p>
          <a:p>
            <a:pPr marL="285750" indent="-285750">
              <a:lnSpc>
                <a:spcPct val="170000"/>
              </a:lnSpc>
              <a:buFont typeface="Arial" pitchFamily="34" charset="0"/>
              <a:buChar char="•"/>
            </a:pPr>
            <a:r>
              <a:rPr lang="en" sz="1600">
                <a:latin typeface="Palatino Linotype" pitchFamily="18" charset="0"/>
              </a:rPr>
              <a:t>Infective endocarditis</a:t>
            </a:r>
          </a:p>
          <a:p>
            <a:pPr marL="285750" indent="-285750">
              <a:lnSpc>
                <a:spcPct val="170000"/>
              </a:lnSpc>
              <a:buFont typeface="Arial" pitchFamily="34" charset="0"/>
              <a:buChar char="•"/>
            </a:pPr>
            <a:r>
              <a:rPr lang="en" sz="1600">
                <a:latin typeface="Palatino Linotype" pitchFamily="18" charset="0"/>
              </a:rPr>
              <a:t>Pulmonary hypertension</a:t>
            </a:r>
          </a:p>
          <a:p>
            <a:pPr marL="285750" indent="-285750">
              <a:lnSpc>
                <a:spcPct val="170000"/>
              </a:lnSpc>
              <a:buFont typeface="Arial" pitchFamily="34" charset="0"/>
              <a:buChar char="•"/>
            </a:pPr>
            <a:r>
              <a:rPr lang="en" sz="1600">
                <a:latin typeface="Palatino Linotype" pitchFamily="18" charset="0"/>
              </a:rPr>
              <a:t>Disorientation, dementia</a:t>
            </a:r>
          </a:p>
          <a:p>
            <a:pPr marL="285750" indent="-285750">
              <a:lnSpc>
                <a:spcPct val="170000"/>
              </a:lnSpc>
              <a:buFont typeface="Arial" pitchFamily="34" charset="0"/>
              <a:buChar char="•"/>
            </a:pPr>
            <a:r>
              <a:rPr lang="en" sz="1600">
                <a:latin typeface="Palatino Linotype" pitchFamily="18" charset="0"/>
              </a:rPr>
              <a:t>Insomnia</a:t>
            </a:r>
          </a:p>
          <a:p>
            <a:pPr marL="285750" indent="-285750">
              <a:lnSpc>
                <a:spcPct val="170000"/>
              </a:lnSpc>
              <a:buFont typeface="Arial" pitchFamily="34" charset="0"/>
              <a:buChar char="•"/>
            </a:pPr>
            <a:r>
              <a:rPr lang="en" sz="1600">
                <a:latin typeface="Palatino Linotype" pitchFamily="18" charset="0"/>
              </a:rPr>
              <a:t>Parkinsonism</a:t>
            </a:r>
          </a:p>
          <a:p>
            <a:pPr marL="285750" indent="-285750">
              <a:lnSpc>
                <a:spcPct val="170000"/>
              </a:lnSpc>
              <a:buFont typeface="Arial" pitchFamily="34" charset="0"/>
              <a:buChar char="•"/>
            </a:pPr>
            <a:r>
              <a:rPr lang="en" sz="1600">
                <a:latin typeface="Palatino Linotype" pitchFamily="18" charset="0"/>
              </a:rPr>
              <a:t>Convulsions</a:t>
            </a:r>
          </a:p>
          <a:p>
            <a:pPr marL="285750" indent="-285750">
              <a:lnSpc>
                <a:spcPct val="170000"/>
              </a:lnSpc>
              <a:buFont typeface="Arial" pitchFamily="34" charset="0"/>
              <a:buChar char="•"/>
            </a:pPr>
            <a:r>
              <a:rPr lang="en" sz="1600">
                <a:latin typeface="Palatino Linotype" pitchFamily="18" charset="0"/>
              </a:rPr>
              <a:t>Muscle weakness</a:t>
            </a:r>
          </a:p>
          <a:p>
            <a:pPr marL="285750" indent="-285750">
              <a:lnSpc>
                <a:spcPct val="170000"/>
              </a:lnSpc>
              <a:buFont typeface="Arial" pitchFamily="34" charset="0"/>
              <a:buChar char="•"/>
            </a:pPr>
            <a:r>
              <a:rPr lang="en" sz="1600">
                <a:latin typeface="Palatino Linotype" pitchFamily="18" charset="0"/>
              </a:rPr>
              <a:t>Visual disturbances</a:t>
            </a:r>
          </a:p>
          <a:p>
            <a:pPr marL="285750" indent="-285750">
              <a:lnSpc>
                <a:spcPct val="170000"/>
              </a:lnSpc>
              <a:buFont typeface="Arial" pitchFamily="34" charset="0"/>
              <a:buChar char="•"/>
            </a:pPr>
            <a:r>
              <a:rPr lang="en" sz="1600">
                <a:latin typeface="Palatino Linotype" pitchFamily="18" charset="0"/>
              </a:rPr>
              <a:t>Encephalitis</a:t>
            </a:r>
            <a:endParaRPr lang="x-none" sz="1600" dirty="0"/>
          </a:p>
        </p:txBody>
      </p:sp>
    </p:spTree>
    <p:extLst>
      <p:ext uri="{BB962C8B-B14F-4D97-AF65-F5344CB8AC3E}">
        <p14:creationId xmlns="" xmlns:p14="http://schemas.microsoft.com/office/powerpoint/2010/main" val="54212060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11162"/>
          </a:xfrm>
        </p:spPr>
        <p:txBody>
          <a:bodyPr>
            <a:normAutofit fontScale="90000"/>
          </a:bodyPr>
          <a:lstStyle/>
          <a:p>
            <a:r>
              <a:rPr lang="en" sz="3200" b="1" dirty="0">
                <a:latin typeface="Palatino Linotype" pitchFamily="18" charset="0"/>
              </a:rPr>
              <a:t>Physical findings</a:t>
            </a:r>
            <a:endParaRPr lang="en-US" sz="3200" b="1" dirty="0">
              <a:latin typeface="Palatino Linotype" pitchFamily="18" charset="0"/>
            </a:endParaRPr>
          </a:p>
        </p:txBody>
      </p:sp>
      <p:sp>
        <p:nvSpPr>
          <p:cNvPr id="3" name="Content Placeholder 2"/>
          <p:cNvSpPr>
            <a:spLocks noGrp="1"/>
          </p:cNvSpPr>
          <p:nvPr>
            <p:ph idx="1"/>
          </p:nvPr>
        </p:nvSpPr>
        <p:spPr>
          <a:xfrm>
            <a:off x="0" y="914400"/>
            <a:ext cx="9144000" cy="4525963"/>
          </a:xfrm>
        </p:spPr>
        <p:txBody>
          <a:bodyPr>
            <a:normAutofit/>
          </a:bodyPr>
          <a:lstStyle/>
          <a:p>
            <a:pPr>
              <a:lnSpc>
                <a:spcPct val="150000"/>
              </a:lnSpc>
            </a:pPr>
            <a:r>
              <a:rPr lang="en" sz="1600" dirty="0" err="1">
                <a:latin typeface="Palatino Linotype" pitchFamily="18" charset="0"/>
              </a:rPr>
              <a:t>Malnutrition </a:t>
            </a:r>
            <a:r>
              <a:rPr lang="en" sz="1600" dirty="0">
                <a:latin typeface="Palatino Linotype" pitchFamily="18" charset="0"/>
              </a:rPr>
              <a:t>with loss of fat and muscle tissue</a:t>
            </a:r>
          </a:p>
          <a:p>
            <a:pPr>
              <a:lnSpc>
                <a:spcPct val="150000"/>
              </a:lnSpc>
            </a:pPr>
            <a:r>
              <a:rPr lang="en" sz="1600" dirty="0">
                <a:latin typeface="Palatino Linotype" pitchFamily="18" charset="0"/>
              </a:rPr>
              <a:t>Peripheral edema</a:t>
            </a:r>
          </a:p>
          <a:p>
            <a:pPr>
              <a:lnSpc>
                <a:spcPct val="150000"/>
              </a:lnSpc>
            </a:pPr>
            <a:r>
              <a:rPr lang="en" sz="1600" dirty="0">
                <a:latin typeface="Palatino Linotype" pitchFamily="18" charset="0"/>
              </a:rPr>
              <a:t>Club fingers</a:t>
            </a:r>
          </a:p>
          <a:p>
            <a:pPr>
              <a:lnSpc>
                <a:spcPct val="150000"/>
              </a:lnSpc>
            </a:pPr>
            <a:r>
              <a:rPr lang="en" sz="1600" dirty="0">
                <a:latin typeface="Palatino Linotype" pitchFamily="18" charset="0"/>
              </a:rPr>
              <a:t>Purple</a:t>
            </a:r>
          </a:p>
          <a:p>
            <a:pPr>
              <a:lnSpc>
                <a:spcPct val="150000"/>
              </a:lnSpc>
            </a:pPr>
            <a:r>
              <a:rPr lang="en" sz="1600" dirty="0">
                <a:latin typeface="Palatino Linotype" pitchFamily="18" charset="0"/>
              </a:rPr>
              <a:t>Enlarged lymph nodes, hard, painfully insensitive and mobile</a:t>
            </a:r>
          </a:p>
          <a:p>
            <a:pPr>
              <a:lnSpc>
                <a:spcPct val="150000"/>
              </a:lnSpc>
            </a:pPr>
            <a:r>
              <a:rPr lang="en" sz="1600" dirty="0">
                <a:latin typeface="Palatino Linotype" pitchFamily="18" charset="0"/>
              </a:rPr>
              <a:t>Heart murmurs if valves are involved</a:t>
            </a:r>
          </a:p>
          <a:p>
            <a:pPr>
              <a:lnSpc>
                <a:spcPct val="150000"/>
              </a:lnSpc>
            </a:pPr>
            <a:r>
              <a:rPr lang="en" sz="1600" dirty="0">
                <a:latin typeface="Palatino Linotype" pitchFamily="18" charset="0"/>
              </a:rPr>
              <a:t>Abdomen distended and painful to palpation</a:t>
            </a:r>
          </a:p>
          <a:p>
            <a:pPr>
              <a:lnSpc>
                <a:spcPct val="150000"/>
              </a:lnSpc>
            </a:pPr>
            <a:r>
              <a:rPr lang="en" sz="1600" dirty="0">
                <a:latin typeface="Palatino Linotype" pitchFamily="18" charset="0"/>
              </a:rPr>
              <a:t>Ascites</a:t>
            </a:r>
          </a:p>
          <a:p>
            <a:pPr>
              <a:lnSpc>
                <a:spcPct val="150000"/>
              </a:lnSpc>
            </a:pPr>
            <a:r>
              <a:rPr lang="en" sz="1600" dirty="0">
                <a:latin typeface="Palatino Linotype" pitchFamily="18" charset="0"/>
              </a:rPr>
              <a:t>Neurological and eye symptoms ( </a:t>
            </a:r>
            <a:r>
              <a:rPr lang="en" sz="1600" dirty="0" err="1">
                <a:latin typeface="Palatino Linotype" pitchFamily="18" charset="0"/>
              </a:rPr>
              <a:t>ataxia </a:t>
            </a:r>
            <a:r>
              <a:rPr lang="en" sz="1600" dirty="0">
                <a:latin typeface="Palatino Linotype" pitchFamily="18" charset="0"/>
              </a:rPr>
              <a:t>, peripheral neuropathy, nystagmus )</a:t>
            </a:r>
          </a:p>
        </p:txBody>
      </p:sp>
    </p:spTree>
    <p:extLst>
      <p:ext uri="{BB962C8B-B14F-4D97-AF65-F5344CB8AC3E}">
        <p14:creationId xmlns="" xmlns:p14="http://schemas.microsoft.com/office/powerpoint/2010/main" val="406959325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http://images-mediawiki-sites.thefullwiki.org/02/1/3/7/08096582965886875.jpg"/>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76200" y="152400"/>
            <a:ext cx="2190750" cy="1457325"/>
          </a:xfrm>
          <a:prstGeom prst="rect">
            <a:avLst/>
          </a:prstGeom>
          <a:noFill/>
          <a:ln>
            <a:noFill/>
          </a:ln>
        </p:spPr>
      </p:pic>
      <p:pic>
        <p:nvPicPr>
          <p:cNvPr id="3" name="Picture 2" descr="http://cmr.asm.org/content/14/3/561/F1/graphic-1.large.jpg"/>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44378" y="1752600"/>
            <a:ext cx="2122571" cy="2581275"/>
          </a:xfrm>
          <a:prstGeom prst="rect">
            <a:avLst/>
          </a:prstGeom>
          <a:noFill/>
          <a:ln>
            <a:noFill/>
          </a:ln>
        </p:spPr>
      </p:pic>
      <p:pic>
        <p:nvPicPr>
          <p:cNvPr id="4" name="Picture 3" descr="http://granuloma.homestead.com/Whipple_S81-1340E.jpg"/>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152400" y="4535269"/>
            <a:ext cx="2114550" cy="2157412"/>
          </a:xfrm>
          <a:prstGeom prst="rect">
            <a:avLst/>
          </a:prstGeom>
          <a:noFill/>
          <a:ln>
            <a:noFill/>
          </a:ln>
        </p:spPr>
      </p:pic>
      <p:sp>
        <p:nvSpPr>
          <p:cNvPr id="6" name="TextBox 5"/>
          <p:cNvSpPr txBox="1"/>
          <p:nvPr/>
        </p:nvSpPr>
        <p:spPr>
          <a:xfrm>
            <a:off x="2971800" y="228600"/>
            <a:ext cx="5410199" cy="6324808"/>
          </a:xfrm>
          <a:prstGeom prst="rect">
            <a:avLst/>
          </a:prstGeom>
          <a:noFill/>
        </p:spPr>
        <p:txBody>
          <a:bodyPr wrap="square" rtlCol="0">
            <a:spAutoFit/>
          </a:bodyPr>
          <a:lstStyle/>
          <a:p>
            <a:pPr>
              <a:lnSpc>
                <a:spcPct val="150000"/>
              </a:lnSpc>
              <a:buNone/>
            </a:pPr>
            <a:r>
              <a:rPr lang="en" b="1" u="sng">
                <a:latin typeface="Palatino Linotype" pitchFamily="18" charset="0"/>
              </a:rPr>
              <a:t>Laboratory findings</a:t>
            </a:r>
          </a:p>
          <a:p>
            <a:pPr marL="285750" indent="-285750">
              <a:lnSpc>
                <a:spcPct val="150000"/>
              </a:lnSpc>
              <a:buFont typeface="Arial" pitchFamily="34" charset="0"/>
              <a:buChar char="•"/>
            </a:pPr>
            <a:r>
              <a:rPr lang="en">
                <a:latin typeface="Palatino Linotype" pitchFamily="18" charset="0"/>
              </a:rPr>
              <a:t>Steatorrhoea</a:t>
            </a:r>
          </a:p>
          <a:p>
            <a:pPr marL="285750" indent="-285750">
              <a:lnSpc>
                <a:spcPct val="150000"/>
              </a:lnSpc>
              <a:buFont typeface="Arial" pitchFamily="34" charset="0"/>
              <a:buChar char="•"/>
            </a:pPr>
            <a:r>
              <a:rPr lang="en">
                <a:latin typeface="Palatino Linotype" pitchFamily="18" charset="0"/>
              </a:rPr>
              <a:t>Hypo K, </a:t>
            </a:r>
            <a:r>
              <a:rPr lang="en" dirty="0">
                <a:latin typeface="Palatino Linotype" pitchFamily="18" charset="0"/>
              </a:rPr>
              <a:t>Ca </a:t>
            </a:r>
            <a:r>
              <a:rPr lang="en">
                <a:latin typeface="Palatino Linotype" pitchFamily="18" charset="0"/>
              </a:rPr>
              <a:t>, </a:t>
            </a:r>
            <a:r>
              <a:rPr lang="en" dirty="0">
                <a:latin typeface="Palatino Linotype" pitchFamily="18" charset="0"/>
              </a:rPr>
              <a:t>Mg</a:t>
            </a:r>
          </a:p>
          <a:p>
            <a:pPr marL="285750" indent="-285750">
              <a:lnSpc>
                <a:spcPct val="150000"/>
              </a:lnSpc>
              <a:buFont typeface="Arial" pitchFamily="34" charset="0"/>
              <a:buChar char="•"/>
            </a:pPr>
            <a:r>
              <a:rPr lang="en" dirty="0">
                <a:latin typeface="Palatino Linotype" pitchFamily="18" charset="0"/>
              </a:rPr>
              <a:t>And </a:t>
            </a:r>
            <a:r>
              <a:rPr lang="en">
                <a:latin typeface="Palatino Linotype" pitchFamily="18" charset="0"/>
              </a:rPr>
              <a:t>muteness due to lack of iron</a:t>
            </a:r>
          </a:p>
          <a:p>
            <a:pPr>
              <a:lnSpc>
                <a:spcPct val="150000"/>
              </a:lnSpc>
              <a:buNone/>
            </a:pPr>
            <a:r>
              <a:rPr lang="en">
                <a:latin typeface="Palatino Linotype" pitchFamily="18" charset="0"/>
              </a:rPr>
              <a:t>    </a:t>
            </a:r>
            <a:r>
              <a:rPr lang="en" b="1" u="sng">
                <a:latin typeface="Palatino Linotype" pitchFamily="18" charset="0"/>
              </a:rPr>
              <a:t>Radiological</a:t>
            </a:r>
            <a:r>
              <a:rPr lang="en" u="sng">
                <a:latin typeface="Palatino Linotype" pitchFamily="18" charset="0"/>
              </a:rPr>
              <a:t> </a:t>
            </a:r>
            <a:r>
              <a:rPr lang="en" b="1" u="sng">
                <a:latin typeface="Palatino Linotype" pitchFamily="18" charset="0"/>
              </a:rPr>
              <a:t>finding</a:t>
            </a:r>
          </a:p>
          <a:p>
            <a:pPr marL="285750" indent="-285750">
              <a:lnSpc>
                <a:spcPct val="150000"/>
              </a:lnSpc>
              <a:buFont typeface="Arial" pitchFamily="34" charset="0"/>
              <a:buChar char="•"/>
            </a:pPr>
            <a:r>
              <a:rPr lang="en">
                <a:latin typeface="Palatino Linotype" pitchFamily="18" charset="0"/>
              </a:rPr>
              <a:t>Thickening of the mucosa of the duodenum and proximal jejunum</a:t>
            </a:r>
          </a:p>
          <a:p>
            <a:pPr marL="285750" indent="-285750">
              <a:lnSpc>
                <a:spcPct val="150000"/>
              </a:lnSpc>
              <a:buFont typeface="Arial" pitchFamily="34" charset="0"/>
              <a:buChar char="•"/>
            </a:pPr>
            <a:r>
              <a:rPr lang="en">
                <a:latin typeface="Palatino Linotype" pitchFamily="18" charset="0"/>
              </a:rPr>
              <a:t>The standard diagnostic procedure is a biopsy of the mucosa of the duodenum or proximal jejunum. </a:t>
            </a:r>
            <a:r>
              <a:rPr lang="en" b="1" u="sng">
                <a:latin typeface="Palatino Linotype" pitchFamily="18" charset="0"/>
              </a:rPr>
              <a:t>A typical histological finding is the infiltration of the lamina propria of the small intestine </a:t>
            </a:r>
            <a:r>
              <a:rPr lang="en" b="1" u="sng" dirty="0">
                <a:latin typeface="Palatino Linotype" pitchFamily="18" charset="0"/>
              </a:rPr>
              <a:t>by PAS- </a:t>
            </a:r>
            <a:r>
              <a:rPr lang="en" b="1" u="sng">
                <a:latin typeface="Palatino Linotype" pitchFamily="18" charset="0"/>
              </a:rPr>
              <a:t>positive macrophages containing bacilli with lymphatic dilatation ( </a:t>
            </a:r>
            <a:r>
              <a:rPr lang="en" b="1" u="sng" dirty="0">
                <a:latin typeface="Palatino Linotype" pitchFamily="18" charset="0"/>
              </a:rPr>
              <a:t>" </a:t>
            </a:r>
            <a:r>
              <a:rPr lang="en" b="1" u="sng">
                <a:latin typeface="Palatino Linotype" pitchFamily="18" charset="0"/>
              </a:rPr>
              <a:t>foam cells </a:t>
            </a:r>
            <a:r>
              <a:rPr lang="en" b="1" u="sng" dirty="0">
                <a:latin typeface="Palatino Linotype" pitchFamily="18" charset="0"/>
              </a:rPr>
              <a:t>" </a:t>
            </a:r>
            <a:r>
              <a:rPr lang="en" b="1" u="sng">
                <a:latin typeface="Palatino Linotype" pitchFamily="18" charset="0"/>
              </a:rPr>
              <a:t>).</a:t>
            </a:r>
            <a:endParaRPr lang="en-US" b="1" u="sng" dirty="0">
              <a:latin typeface="Palatino Linotype" pitchFamily="18" charset="0"/>
            </a:endParaRPr>
          </a:p>
        </p:txBody>
      </p:sp>
    </p:spTree>
    <p:extLst>
      <p:ext uri="{BB962C8B-B14F-4D97-AF65-F5344CB8AC3E}">
        <p14:creationId xmlns="" xmlns:p14="http://schemas.microsoft.com/office/powerpoint/2010/main" val="424342321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76401"/>
            <a:ext cx="7772400" cy="1924050"/>
          </a:xfrm>
        </p:spPr>
        <p:txBody>
          <a:bodyPr>
            <a:noAutofit/>
          </a:bodyPr>
          <a:lstStyle/>
          <a:p>
            <a:r>
              <a:rPr lang="en" sz="3200" b="1" dirty="0">
                <a:latin typeface="Palatino Linotype" pitchFamily="18" charset="0"/>
              </a:rPr>
              <a:t>Gastroenteropathies with protein loss </a:t>
            </a:r>
            <a:r>
              <a:rPr lang="x-none" sz="3200" b="1" dirty="0">
                <a:latin typeface="Palatino Linotype" pitchFamily="18" charset="0"/>
              </a:rPr>
              <a:t/>
            </a:r>
            <a:br>
              <a:rPr lang="x-none" sz="3200" b="1" dirty="0">
                <a:latin typeface="Palatino Linotype" pitchFamily="18" charset="0"/>
              </a:rPr>
            </a:br>
            <a:endParaRPr lang="en-US" sz="3200" b="1" dirty="0">
              <a:latin typeface="Palatino Linotype" pitchFamily="18" charset="0"/>
            </a:endParaRPr>
          </a:p>
        </p:txBody>
      </p:sp>
      <p:pic>
        <p:nvPicPr>
          <p:cNvPr id="4" name="Picture 2"/>
          <p:cNvPicPr>
            <a:picLocks noChangeAspect="1" noChangeArrowheads="1"/>
          </p:cNvPicPr>
          <p:nvPr/>
        </p:nvPicPr>
        <p:blipFill>
          <a:blip r:embed="rId2" cstate="print"/>
          <a:srcRect/>
          <a:stretch>
            <a:fillRect/>
          </a:stretch>
        </p:blipFill>
        <p:spPr bwMode="auto">
          <a:xfrm>
            <a:off x="874479" y="152400"/>
            <a:ext cx="6949440" cy="1447800"/>
          </a:xfrm>
          <a:prstGeom prst="rect">
            <a:avLst/>
          </a:prstGeom>
          <a:noFill/>
          <a:ln w="9525">
            <a:noFill/>
            <a:miter lim="800000"/>
            <a:headEnd/>
            <a:tailEnd/>
          </a:ln>
        </p:spPr>
      </p:pic>
      <p:sp>
        <p:nvSpPr>
          <p:cNvPr id="5" name="Subtitle 4"/>
          <p:cNvSpPr>
            <a:spLocks noGrp="1"/>
          </p:cNvSpPr>
          <p:nvPr>
            <p:ph type="subTitle" idx="1"/>
          </p:nvPr>
        </p:nvSpPr>
        <p:spPr/>
        <p:txBody>
          <a:bodyPr/>
          <a:lstStyle/>
          <a:p>
            <a:endParaRPr lang="en-US"/>
          </a:p>
        </p:txBody>
      </p:sp>
    </p:spTree>
    <p:extLst>
      <p:ext uri="{BB962C8B-B14F-4D97-AF65-F5344CB8AC3E}">
        <p14:creationId xmlns="" xmlns:p14="http://schemas.microsoft.com/office/powerpoint/2010/main" val="176729963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fontScale="90000"/>
          </a:bodyPr>
          <a:lstStyle/>
          <a:p>
            <a:r>
              <a:rPr lang="en" sz="3200" b="1" dirty="0">
                <a:latin typeface="Palatino Linotype" pitchFamily="18" charset="0"/>
              </a:rPr>
              <a:t>Definition</a:t>
            </a:r>
            <a:endParaRPr lang="en-US" sz="3200" b="1" dirty="0">
              <a:latin typeface="Palatino Linotype" pitchFamily="18" charset="0"/>
            </a:endParaRPr>
          </a:p>
        </p:txBody>
      </p:sp>
      <p:sp>
        <p:nvSpPr>
          <p:cNvPr id="3" name="Content Placeholder 2"/>
          <p:cNvSpPr>
            <a:spLocks noGrp="1"/>
          </p:cNvSpPr>
          <p:nvPr>
            <p:ph idx="1"/>
          </p:nvPr>
        </p:nvSpPr>
        <p:spPr>
          <a:xfrm>
            <a:off x="76200" y="1143000"/>
            <a:ext cx="8915400" cy="4525963"/>
          </a:xfrm>
        </p:spPr>
        <p:txBody>
          <a:bodyPr>
            <a:normAutofit/>
          </a:bodyPr>
          <a:lstStyle/>
          <a:p>
            <a:pPr marL="457200" indent="-457200">
              <a:lnSpc>
                <a:spcPct val="150000"/>
              </a:lnSpc>
              <a:buFont typeface="+mj-lt"/>
              <a:buAutoNum type="arabicPeriod"/>
            </a:pPr>
            <a:r>
              <a:rPr lang="en" sz="1600" dirty="0">
                <a:latin typeface="Palatino Linotype" pitchFamily="18" charset="0"/>
              </a:rPr>
              <a:t>It is a group of diseases characterized by the loss of serum proteins in the gastrointestinal tract</a:t>
            </a:r>
          </a:p>
          <a:p>
            <a:pPr marL="457200" indent="-457200">
              <a:lnSpc>
                <a:spcPct val="150000"/>
              </a:lnSpc>
              <a:buFont typeface="+mj-lt"/>
              <a:buAutoNum type="arabicPeriod"/>
            </a:pPr>
            <a:r>
              <a:rPr lang="en" sz="1600" dirty="0">
                <a:latin typeface="Palatino Linotype" pitchFamily="18" charset="0"/>
              </a:rPr>
              <a:t>Hypoalbuminemia is the dominant clinical and laboratory manifestation of protein loss in these diseases</a:t>
            </a:r>
          </a:p>
          <a:p>
            <a:pPr marL="457200" indent="-457200">
              <a:lnSpc>
                <a:spcPct val="150000"/>
              </a:lnSpc>
              <a:buFont typeface="+mj-lt"/>
              <a:buAutoNum type="arabicPeriod"/>
            </a:pPr>
            <a:r>
              <a:rPr lang="en" sz="1600" dirty="0">
                <a:latin typeface="Palatino Linotype" pitchFamily="18" charset="0"/>
              </a:rPr>
              <a:t>Hypoalbuminemia in patients without liver disease, without albuminuria and with a normal intake of protein in food indicates a loss of protein through the mucosa of the gastrointestinal tract.</a:t>
            </a:r>
          </a:p>
          <a:p>
            <a:pPr>
              <a:lnSpc>
                <a:spcPct val="150000"/>
              </a:lnSpc>
              <a:buFont typeface="+mj-lt"/>
              <a:buAutoNum type="arabicPeriod"/>
            </a:pPr>
            <a:r>
              <a:rPr lang="en" sz="1600" dirty="0">
                <a:latin typeface="Palatino Linotype" pitchFamily="18" charset="0"/>
              </a:rPr>
              <a:t>In these patients, the total amount of albumin in the circulation is lower, and </a:t>
            </a:r>
            <a:r>
              <a:rPr lang="en" sz="1600" dirty="0" err="1">
                <a:latin typeface="Palatino Linotype" pitchFamily="18" charset="0"/>
              </a:rPr>
              <a:t>the half-life is lower</a:t>
            </a:r>
            <a:r>
              <a:rPr lang="en" sz="1600" dirty="0">
                <a:latin typeface="Palatino Linotype" pitchFamily="18" charset="0"/>
              </a:rPr>
              <a:t>       </a:t>
            </a:r>
          </a:p>
          <a:p>
            <a:pPr marL="0" indent="0">
              <a:lnSpc>
                <a:spcPct val="150000"/>
              </a:lnSpc>
              <a:buNone/>
            </a:pPr>
            <a:r>
              <a:rPr lang="en" sz="1600" dirty="0">
                <a:latin typeface="Palatino Linotype" pitchFamily="18" charset="0"/>
              </a:rPr>
              <a:t>significantly shortened</a:t>
            </a:r>
          </a:p>
          <a:p>
            <a:pPr marL="0" indent="0">
              <a:lnSpc>
                <a:spcPct val="150000"/>
              </a:lnSpc>
              <a:buNone/>
            </a:pPr>
            <a:r>
              <a:rPr lang="en" sz="1600" dirty="0">
                <a:latin typeface="Palatino Linotype" pitchFamily="18" charset="0"/>
              </a:rPr>
              <a:t>5. At the same time, albumin synthesis is unchanged or increased</a:t>
            </a:r>
          </a:p>
          <a:p>
            <a:pPr marL="457200" indent="-457200">
              <a:lnSpc>
                <a:spcPct val="150000"/>
              </a:lnSpc>
              <a:buFont typeface="+mj-lt"/>
              <a:buAutoNum type="arabicPeriod"/>
            </a:pPr>
            <a:endParaRPr lang="en-US" sz="1600" dirty="0">
              <a:latin typeface="Palatino Linotype" pitchFamily="18" charset="0"/>
            </a:endParaRPr>
          </a:p>
          <a:p>
            <a:pPr marL="457200" indent="-457200">
              <a:lnSpc>
                <a:spcPct val="150000"/>
              </a:lnSpc>
              <a:buFont typeface="+mj-lt"/>
              <a:buAutoNum type="arabicPeriod"/>
            </a:pPr>
            <a:endParaRPr lang="x-none" sz="1600" dirty="0">
              <a:latin typeface="Palatino Linotype" pitchFamily="18" charset="0"/>
            </a:endParaRPr>
          </a:p>
          <a:p>
            <a:endParaRPr lang="en-US" sz="2400" dirty="0"/>
          </a:p>
        </p:txBody>
      </p:sp>
    </p:spTree>
    <p:extLst>
      <p:ext uri="{BB962C8B-B14F-4D97-AF65-F5344CB8AC3E}">
        <p14:creationId xmlns="" xmlns:p14="http://schemas.microsoft.com/office/powerpoint/2010/main" val="295399084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7362"/>
          </a:xfrm>
        </p:spPr>
        <p:txBody>
          <a:bodyPr>
            <a:normAutofit fontScale="90000"/>
          </a:bodyPr>
          <a:lstStyle/>
          <a:p>
            <a:r>
              <a:rPr lang="en" sz="3200" b="1" dirty="0">
                <a:latin typeface="Palatino Linotype" pitchFamily="18" charset="0"/>
              </a:rPr>
              <a:t>Etiology</a:t>
            </a:r>
            <a:endParaRPr lang="en-US" sz="3200" b="1" dirty="0">
              <a:latin typeface="Palatino Linotype" pitchFamily="18" charset="0"/>
            </a:endParaRPr>
          </a:p>
        </p:txBody>
      </p:sp>
      <p:sp>
        <p:nvSpPr>
          <p:cNvPr id="3" name="Content Placeholder 2"/>
          <p:cNvSpPr>
            <a:spLocks noGrp="1"/>
          </p:cNvSpPr>
          <p:nvPr>
            <p:ph idx="1"/>
          </p:nvPr>
        </p:nvSpPr>
        <p:spPr>
          <a:xfrm>
            <a:off x="0" y="914400"/>
            <a:ext cx="9067800" cy="5715000"/>
          </a:xfrm>
        </p:spPr>
        <p:txBody>
          <a:bodyPr>
            <a:normAutofit/>
          </a:bodyPr>
          <a:lstStyle/>
          <a:p>
            <a:pPr marL="457200" indent="-457200">
              <a:lnSpc>
                <a:spcPct val="150000"/>
              </a:lnSpc>
              <a:buFont typeface="+mj-lt"/>
              <a:buAutoNum type="arabicPeriod"/>
            </a:pPr>
            <a:r>
              <a:rPr lang="en" sz="1600" b="1" u="sng" dirty="0">
                <a:latin typeface="Palatino Linotype" pitchFamily="18" charset="0"/>
              </a:rPr>
              <a:t>Diseases in which the permeability of the mucosa is increased as a result of </a:t>
            </a:r>
            <a:r>
              <a:rPr lang="en" sz="1600" b="1" u="sng" dirty="0" err="1">
                <a:latin typeface="Palatino Linotype" pitchFamily="18" charset="0"/>
              </a:rPr>
              <a:t>mucosal </a:t>
            </a:r>
            <a:r>
              <a:rPr lang="en" sz="1600" b="1" u="sng" dirty="0">
                <a:latin typeface="Palatino Linotype" pitchFamily="18" charset="0"/>
              </a:rPr>
              <a:t>cell damage or their greater loss, but without erosions or ulcerations :</a:t>
            </a:r>
          </a:p>
          <a:p>
            <a:pPr marL="457200" indent="-457200">
              <a:lnSpc>
                <a:spcPct val="150000"/>
              </a:lnSpc>
            </a:pPr>
            <a:r>
              <a:rPr lang="en" sz="1600" dirty="0">
                <a:latin typeface="Palatino Linotype" pitchFamily="18" charset="0"/>
              </a:rPr>
              <a:t>Allergic gastritis</a:t>
            </a:r>
          </a:p>
          <a:p>
            <a:pPr marL="457200" indent="-457200">
              <a:lnSpc>
                <a:spcPct val="150000"/>
              </a:lnSpc>
            </a:pPr>
            <a:r>
              <a:rPr lang="en" sz="1600" dirty="0">
                <a:latin typeface="Palatino Linotype" pitchFamily="18" charset="0"/>
              </a:rPr>
              <a:t>Gluten enteropathy</a:t>
            </a:r>
          </a:p>
          <a:p>
            <a:pPr marL="457200" indent="-457200">
              <a:lnSpc>
                <a:spcPct val="150000"/>
              </a:lnSpc>
            </a:pPr>
            <a:r>
              <a:rPr lang="en" sz="1600" dirty="0">
                <a:latin typeface="Palatino Linotype" pitchFamily="18" charset="0"/>
              </a:rPr>
              <a:t>Eosinophilic gastroenteritis</a:t>
            </a:r>
          </a:p>
          <a:p>
            <a:pPr marL="457200" indent="-457200">
              <a:lnSpc>
                <a:spcPct val="150000"/>
              </a:lnSpc>
            </a:pPr>
            <a:r>
              <a:rPr lang="en" sz="1600" dirty="0">
                <a:latin typeface="Palatino Linotype" pitchFamily="18" charset="0"/>
              </a:rPr>
              <a:t>Menetrier's disease</a:t>
            </a:r>
          </a:p>
          <a:p>
            <a:pPr marL="457200" indent="-457200">
              <a:lnSpc>
                <a:spcPct val="150000"/>
              </a:lnSpc>
            </a:pPr>
            <a:r>
              <a:rPr lang="en" sz="1600" dirty="0">
                <a:latin typeface="Palatino Linotype" pitchFamily="18" charset="0"/>
              </a:rPr>
              <a:t>Hypertrophic secretory gastropathy</a:t>
            </a:r>
          </a:p>
          <a:p>
            <a:pPr marL="457200" indent="-457200">
              <a:lnSpc>
                <a:spcPct val="150000"/>
              </a:lnSpc>
            </a:pPr>
            <a:r>
              <a:rPr lang="en" sz="1600" dirty="0">
                <a:latin typeface="Palatino Linotype" pitchFamily="18" charset="0"/>
              </a:rPr>
              <a:t>Tropical sprue</a:t>
            </a:r>
          </a:p>
          <a:p>
            <a:pPr marL="457200" indent="-457200">
              <a:lnSpc>
                <a:spcPct val="150000"/>
              </a:lnSpc>
            </a:pPr>
            <a:r>
              <a:rPr lang="en" sz="1600" dirty="0">
                <a:latin typeface="Palatino Linotype" pitchFamily="18" charset="0"/>
              </a:rPr>
              <a:t>Whipple's disease</a:t>
            </a:r>
          </a:p>
          <a:p>
            <a:pPr marL="457200" indent="-457200">
              <a:lnSpc>
                <a:spcPct val="150000"/>
              </a:lnSpc>
            </a:pPr>
            <a:r>
              <a:rPr lang="en" sz="1600" dirty="0">
                <a:latin typeface="Palatino Linotype" pitchFamily="18" charset="0"/>
              </a:rPr>
              <a:t>Stomach ulcers</a:t>
            </a:r>
          </a:p>
          <a:p>
            <a:pPr marL="457200" indent="-457200">
              <a:lnSpc>
                <a:spcPct val="150000"/>
              </a:lnSpc>
            </a:pPr>
            <a:r>
              <a:rPr lang="en" sz="1600" dirty="0">
                <a:latin typeface="Palatino Linotype" pitchFamily="18" charset="0"/>
              </a:rPr>
              <a:t>Crohn's disease</a:t>
            </a:r>
          </a:p>
          <a:p>
            <a:pPr marL="457200" indent="-457200">
              <a:lnSpc>
                <a:spcPct val="150000"/>
              </a:lnSpc>
            </a:pPr>
            <a:r>
              <a:rPr lang="en" sz="1600" dirty="0">
                <a:latin typeface="Palatino Linotype" pitchFamily="18" charset="0"/>
              </a:rPr>
              <a:t>Erosive gastritis</a:t>
            </a:r>
          </a:p>
          <a:p>
            <a:pPr marL="457200" indent="-457200">
              <a:lnSpc>
                <a:spcPct val="150000"/>
              </a:lnSpc>
            </a:pPr>
            <a:r>
              <a:rPr lang="en" sz="1600" dirty="0">
                <a:latin typeface="Palatino Linotype" pitchFamily="18" charset="0"/>
              </a:rPr>
              <a:t>Cancer of the esophagus, stomach and colon</a:t>
            </a:r>
            <a:endParaRPr lang="en-US" sz="1600" dirty="0">
              <a:latin typeface="Palatino Linotype" pitchFamily="18" charset="0"/>
            </a:endParaRPr>
          </a:p>
        </p:txBody>
      </p:sp>
    </p:spTree>
    <p:extLst>
      <p:ext uri="{BB962C8B-B14F-4D97-AF65-F5344CB8AC3E}">
        <p14:creationId xmlns="" xmlns:p14="http://schemas.microsoft.com/office/powerpoint/2010/main" val="8088898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a:bodyPr>
          <a:lstStyle/>
          <a:p>
            <a:r>
              <a:rPr lang="en" sz="2400" b="1" dirty="0">
                <a:latin typeface="Palatino Linotype" pitchFamily="18" charset="0"/>
                <a:cs typeface="Arial" pitchFamily="34" charset="0"/>
              </a:rPr>
              <a:t>Malabsorption syndrome</a:t>
            </a:r>
            <a:endParaRPr lang="en-US" sz="2400" b="1" dirty="0">
              <a:latin typeface="Palatino Linotype" pitchFamily="18" charset="0"/>
            </a:endParaRPr>
          </a:p>
        </p:txBody>
      </p:sp>
      <p:sp>
        <p:nvSpPr>
          <p:cNvPr id="4" name="Content Placeholder 4"/>
          <p:cNvSpPr>
            <a:spLocks noGrp="1"/>
          </p:cNvSpPr>
          <p:nvPr>
            <p:ph idx="1"/>
          </p:nvPr>
        </p:nvSpPr>
        <p:spPr>
          <a:xfrm>
            <a:off x="76200" y="914400"/>
            <a:ext cx="4267200" cy="5410200"/>
          </a:xfrm>
          <a:ln>
            <a:noFill/>
          </a:ln>
        </p:spPr>
        <p:txBody>
          <a:bodyPr>
            <a:noAutofit/>
          </a:bodyPr>
          <a:lstStyle/>
          <a:p>
            <a:pPr>
              <a:buNone/>
            </a:pPr>
            <a:r>
              <a:rPr lang="en" sz="1400" b="1" dirty="0">
                <a:latin typeface="Palatino Linotype" pitchFamily="18" charset="0"/>
                <a:cs typeface="Arial" pitchFamily="34" charset="0"/>
              </a:rPr>
              <a:t>Fat absorption disorder</a:t>
            </a:r>
          </a:p>
          <a:p>
            <a:pPr>
              <a:buNone/>
            </a:pPr>
            <a:r>
              <a:rPr lang="en" sz="1400" b="1" dirty="0">
                <a:latin typeface="Palatino Linotype" pitchFamily="18" charset="0"/>
                <a:cs typeface="Arial" pitchFamily="34" charset="0"/>
              </a:rPr>
              <a:t>Pancreatic causes</a:t>
            </a:r>
          </a:p>
          <a:p>
            <a:r>
              <a:rPr lang="en" sz="1400" dirty="0">
                <a:latin typeface="Palatino Linotype" pitchFamily="18" charset="0"/>
                <a:cs typeface="Arial" pitchFamily="34" charset="0"/>
              </a:rPr>
              <a:t>congenital lipase deficiency</a:t>
            </a:r>
          </a:p>
          <a:p>
            <a:r>
              <a:rPr lang="en" sz="1400" dirty="0">
                <a:latin typeface="Palatino Linotype" pitchFamily="18" charset="0"/>
                <a:cs typeface="Arial" pitchFamily="34" charset="0"/>
              </a:rPr>
              <a:t>pancreatic insufficiency</a:t>
            </a:r>
            <a:endParaRPr lang="en-US" sz="1400" dirty="0">
              <a:latin typeface="Palatino Linotype" pitchFamily="18" charset="0"/>
              <a:cs typeface="Arial" pitchFamily="34" charset="0"/>
            </a:endParaRPr>
          </a:p>
          <a:p>
            <a:r>
              <a:rPr lang="en" sz="1400" dirty="0">
                <a:latin typeface="Palatino Linotype" pitchFamily="18" charset="0"/>
                <a:cs typeface="Arial" pitchFamily="34" charset="0"/>
              </a:rPr>
              <a:t>chronic pancreatitis</a:t>
            </a:r>
            <a:endParaRPr lang="en-US" sz="1400" dirty="0">
              <a:latin typeface="Palatino Linotype" pitchFamily="18" charset="0"/>
              <a:cs typeface="Arial" pitchFamily="34" charset="0"/>
            </a:endParaRPr>
          </a:p>
          <a:p>
            <a:r>
              <a:rPr lang="en" sz="1400" dirty="0">
                <a:latin typeface="Palatino Linotype" pitchFamily="18" charset="0"/>
                <a:cs typeface="Arial" pitchFamily="34" charset="0"/>
              </a:rPr>
              <a:t>cystic fibrosis</a:t>
            </a:r>
            <a:endParaRPr lang="en-US" sz="1400" dirty="0">
              <a:latin typeface="Palatino Linotype" pitchFamily="18" charset="0"/>
              <a:cs typeface="Arial" pitchFamily="34" charset="0"/>
            </a:endParaRPr>
          </a:p>
          <a:p>
            <a:pPr>
              <a:buNone/>
            </a:pPr>
            <a:r>
              <a:rPr lang="en" sz="1400" b="1" dirty="0">
                <a:latin typeface="Palatino Linotype" pitchFamily="18" charset="0"/>
                <a:cs typeface="Arial" pitchFamily="34" charset="0"/>
              </a:rPr>
              <a:t>Biliary causes</a:t>
            </a:r>
          </a:p>
          <a:p>
            <a:r>
              <a:rPr lang="en" sz="1400" dirty="0">
                <a:latin typeface="Palatino Linotype" pitchFamily="18" charset="0"/>
                <a:cs typeface="Arial" pitchFamily="34" charset="0"/>
              </a:rPr>
              <a:t>↓ bile salt synthesis-liver insufficiency</a:t>
            </a:r>
          </a:p>
          <a:p>
            <a:r>
              <a:rPr lang="en" sz="1400" dirty="0">
                <a:latin typeface="Palatino Linotype" pitchFamily="18" charset="0"/>
                <a:cs typeface="Arial" pitchFamily="34" charset="0"/>
              </a:rPr>
              <a:t>↓ delivery and conjugation of bile salts</a:t>
            </a:r>
          </a:p>
          <a:p>
            <a:pPr>
              <a:buNone/>
            </a:pPr>
            <a:r>
              <a:rPr lang="en" sz="1400" dirty="0">
                <a:latin typeface="Palatino Linotype" pitchFamily="18" charset="0"/>
                <a:cs typeface="Arial" pitchFamily="34" charset="0"/>
              </a:rPr>
              <a:t>-obstruction of bile ducts, cholestasis</a:t>
            </a:r>
          </a:p>
          <a:p>
            <a:r>
              <a:rPr lang="en" sz="1400" dirty="0">
                <a:latin typeface="Palatino Linotype" pitchFamily="18" charset="0"/>
                <a:cs typeface="Arial" pitchFamily="34" charset="0"/>
              </a:rPr>
              <a:t>increased loss of bile salts</a:t>
            </a:r>
          </a:p>
          <a:p>
            <a:pPr>
              <a:buNone/>
            </a:pPr>
            <a:r>
              <a:rPr lang="en" sz="1400" dirty="0">
                <a:latin typeface="Palatino Linotype" pitchFamily="18" charset="0"/>
                <a:cs typeface="Arial" pitchFamily="34" charset="0"/>
              </a:rPr>
              <a:t>- resection or diseases of the terminal ileum</a:t>
            </a:r>
          </a:p>
          <a:p>
            <a:pPr>
              <a:buNone/>
            </a:pPr>
            <a:r>
              <a:rPr lang="en" sz="1400" b="1" dirty="0">
                <a:latin typeface="Palatino Linotype" pitchFamily="18" charset="0"/>
                <a:cs typeface="Arial" pitchFamily="34" charset="0"/>
              </a:rPr>
              <a:t>A disorder in the small intestine</a:t>
            </a:r>
          </a:p>
          <a:p>
            <a:r>
              <a:rPr lang="en" sz="1400" dirty="0">
                <a:latin typeface="Palatino Linotype" pitchFamily="18" charset="0"/>
                <a:cs typeface="Arial" pitchFamily="34" charset="0"/>
              </a:rPr>
              <a:t>expedited transit</a:t>
            </a:r>
          </a:p>
          <a:p>
            <a:r>
              <a:rPr lang="en" sz="1400" dirty="0">
                <a:latin typeface="Palatino Linotype" pitchFamily="18" charset="0"/>
                <a:cs typeface="Arial" pitchFamily="34" charset="0"/>
              </a:rPr>
              <a:t>PH changes in the duodenum</a:t>
            </a:r>
          </a:p>
          <a:p>
            <a:r>
              <a:rPr lang="en" sz="1400" dirty="0">
                <a:latin typeface="Palatino Linotype" pitchFamily="18" charset="0"/>
                <a:cs typeface="Arial" pitchFamily="34" charset="0"/>
              </a:rPr>
              <a:t>disease of the lymphatic vessels of the small intestine</a:t>
            </a:r>
          </a:p>
          <a:p>
            <a:pPr>
              <a:buNone/>
            </a:pPr>
            <a:r>
              <a:rPr lang="en" sz="1400" b="1" dirty="0">
                <a:latin typeface="Palatino Linotype" pitchFamily="18" charset="0"/>
                <a:cs typeface="Arial" pitchFamily="34" charset="0"/>
              </a:rPr>
              <a:t>Combined cause</a:t>
            </a:r>
          </a:p>
          <a:p>
            <a:r>
              <a:rPr lang="en" sz="1400" dirty="0">
                <a:latin typeface="Palatino Linotype" pitchFamily="18" charset="0"/>
                <a:cs typeface="Arial" pitchFamily="34" charset="0"/>
              </a:rPr>
              <a:t>Crohn's disease</a:t>
            </a:r>
          </a:p>
          <a:p>
            <a:r>
              <a:rPr lang="en" sz="1400" dirty="0">
                <a:latin typeface="Palatino Linotype" pitchFamily="18" charset="0"/>
                <a:cs typeface="Arial" pitchFamily="34" charset="0"/>
              </a:rPr>
              <a:t>Celiac disease</a:t>
            </a:r>
            <a:endParaRPr lang="sr-Cyrl-CS" sz="1400" b="1" dirty="0">
              <a:latin typeface="Palatino Linotype" pitchFamily="18" charset="0"/>
              <a:cs typeface="Arial" pitchFamily="34" charset="0"/>
            </a:endParaRPr>
          </a:p>
          <a:p>
            <a:endParaRPr lang="sr-Cyrl-CS" sz="1400" dirty="0">
              <a:latin typeface="Arial" pitchFamily="34" charset="0"/>
              <a:cs typeface="Arial" pitchFamily="34" charset="0"/>
            </a:endParaRPr>
          </a:p>
          <a:p>
            <a:endParaRPr lang="sr-Cyrl-CS" sz="1000" dirty="0"/>
          </a:p>
          <a:p>
            <a:endParaRPr lang="en-US" sz="1000" dirty="0"/>
          </a:p>
        </p:txBody>
      </p:sp>
      <p:sp>
        <p:nvSpPr>
          <p:cNvPr id="5" name="Content Placeholder 4"/>
          <p:cNvSpPr txBox="1">
            <a:spLocks/>
          </p:cNvSpPr>
          <p:nvPr/>
        </p:nvSpPr>
        <p:spPr>
          <a:xfrm>
            <a:off x="4495800" y="914400"/>
            <a:ext cx="4572000" cy="5943600"/>
          </a:xfrm>
          <a:prstGeom prst="rect">
            <a:avLst/>
          </a:prstGeom>
          <a:ln>
            <a:noFill/>
          </a:ln>
        </p:spPr>
        <p:txBody>
          <a:bodyPr vert="horz" lIns="91440" tIns="45720" rIns="91440" bIns="45720" rtlCol="0">
            <a:no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 sz="1400" b="1" i="0" u="none" strike="noStrike" kern="1200" cap="none" spc="0" normalizeH="0" baseline="0" noProof="0" dirty="0">
                <a:ln>
                  <a:noFill/>
                </a:ln>
                <a:effectLst/>
                <a:uLnTx/>
                <a:uFillTx/>
                <a:latin typeface="Palatino Linotype" pitchFamily="18" charset="0"/>
                <a:cs typeface="Arial" pitchFamily="34" charset="0"/>
              </a:rPr>
              <a:t>Carbohydrate absorption disorder</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 sz="1400" b="1" i="0" u="none" strike="noStrike" kern="1200" cap="none" spc="0" normalizeH="0" baseline="0" noProof="0" dirty="0">
                <a:ln>
                  <a:noFill/>
                </a:ln>
                <a:effectLst/>
                <a:uLnTx/>
                <a:uFillTx/>
                <a:latin typeface="Palatino Linotype" pitchFamily="18" charset="0"/>
                <a:cs typeface="Arial" pitchFamily="34" charset="0"/>
              </a:rPr>
              <a:t>Damage or dysfunction of the mucosa of the small intestine</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 sz="1400" b="0" i="0" u="none" strike="noStrike" kern="1200" cap="none" spc="0" normalizeH="0" baseline="0" noProof="0" dirty="0" err="1">
                <a:ln>
                  <a:noFill/>
                </a:ln>
                <a:effectLst/>
                <a:uLnTx/>
                <a:uFillTx/>
                <a:latin typeface="Palatino Linotype" pitchFamily="18" charset="0"/>
                <a:cs typeface="Arial" pitchFamily="34" charset="0"/>
              </a:rPr>
              <a:t>Celiac disease</a:t>
            </a:r>
            <a:r>
              <a:rPr kumimoji="0" lang="en" sz="1400" b="0" i="0" u="none" strike="noStrike" kern="1200" cap="none" spc="0" normalizeH="0" baseline="0" noProof="0" dirty="0">
                <a:ln>
                  <a:noFill/>
                </a:ln>
                <a:effectLst/>
                <a:uLnTx/>
                <a:uFillTx/>
                <a:latin typeface="Palatino Linotype" pitchFamily="18" charset="0"/>
                <a:cs typeface="Arial" pitchFamily="34" charset="0"/>
              </a:rPr>
              <a:t>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 sz="1400" b="0" i="0" u="none" strike="noStrike" kern="1200" cap="none" spc="0" normalizeH="0" baseline="0" noProof="0" dirty="0">
                <a:ln>
                  <a:noFill/>
                </a:ln>
                <a:effectLst/>
                <a:uLnTx/>
                <a:uFillTx/>
                <a:latin typeface="Palatino Linotype" pitchFamily="18" charset="0"/>
                <a:cs typeface="Arial" pitchFamily="34" charset="0"/>
              </a:rPr>
              <a:t>Tropical sprue</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 sz="1400" b="0" i="0" u="none" strike="noStrike" kern="1200" cap="none" spc="0" normalizeH="0" baseline="0" noProof="0" dirty="0">
                <a:ln>
                  <a:noFill/>
                </a:ln>
                <a:effectLst/>
                <a:uLnTx/>
                <a:uFillTx/>
                <a:latin typeface="Palatino Linotype" pitchFamily="18" charset="0"/>
                <a:cs typeface="Arial" pitchFamily="34" charset="0"/>
              </a:rPr>
              <a:t>acute gastroenteritis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 sz="1400" b="1" i="0" u="none" strike="noStrike" kern="1200" cap="none" spc="0" normalizeH="0" baseline="0" noProof="0" dirty="0">
                <a:ln>
                  <a:noFill/>
                </a:ln>
                <a:effectLst/>
                <a:uLnTx/>
                <a:uFillTx/>
                <a:latin typeface="Palatino Linotype" pitchFamily="18" charset="0"/>
                <a:cs typeface="Arial" pitchFamily="34" charset="0"/>
              </a:rPr>
              <a:t>Oligosucrase deficiency</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 sz="1400" b="0" i="0" u="none" strike="noStrike" kern="1200" cap="none" spc="0" normalizeH="0" baseline="0" noProof="0" dirty="0">
                <a:ln>
                  <a:noFill/>
                </a:ln>
                <a:effectLst/>
                <a:uLnTx/>
                <a:uFillTx/>
                <a:latin typeface="Palatino Linotype" pitchFamily="18" charset="0"/>
                <a:cs typeface="Arial" pitchFamily="34" charset="0"/>
              </a:rPr>
              <a:t>Congenital lactase deficiency</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 sz="1400" b="0" i="0" u="none" strike="noStrike" kern="1200" cap="none" spc="0" normalizeH="0" baseline="0" noProof="0" dirty="0">
                <a:ln>
                  <a:noFill/>
                </a:ln>
                <a:effectLst/>
                <a:uLnTx/>
                <a:uFillTx/>
                <a:latin typeface="Palatino Linotype" pitchFamily="18" charset="0"/>
                <a:cs typeface="Arial" pitchFamily="34" charset="0"/>
              </a:rPr>
              <a:t>Hypolactasia</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 sz="1400" b="0" i="0" u="none" strike="noStrike" kern="1200" cap="none" spc="0" normalizeH="0" baseline="0" noProof="0" dirty="0">
                <a:ln>
                  <a:noFill/>
                </a:ln>
                <a:effectLst/>
                <a:uLnTx/>
                <a:uFillTx/>
                <a:latin typeface="Palatino Linotype" pitchFamily="18" charset="0"/>
                <a:cs typeface="Arial" pitchFamily="34" charset="0"/>
              </a:rPr>
              <a:t>The remainder of the sucrase</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 sz="1400" b="1" i="0" u="none" strike="noStrike" kern="1200" cap="none" spc="0" normalizeH="0" baseline="0" noProof="0" dirty="0">
                <a:ln>
                  <a:noFill/>
                </a:ln>
                <a:effectLst/>
                <a:uLnTx/>
                <a:uFillTx/>
                <a:latin typeface="Palatino Linotype" pitchFamily="18" charset="0"/>
                <a:cs typeface="Arial" pitchFamily="34" charset="0"/>
              </a:rPr>
              <a:t>Absorption disorder of proteins and amino acids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 sz="1400" b="1" i="0" u="none" strike="noStrike" kern="1200" cap="none" spc="0" normalizeH="0" baseline="0" noProof="0" dirty="0">
                <a:ln>
                  <a:noFill/>
                </a:ln>
                <a:effectLst/>
                <a:uLnTx/>
                <a:uFillTx/>
                <a:latin typeface="Palatino Linotype" pitchFamily="18" charset="0"/>
                <a:cs typeface="Arial" pitchFamily="34" charset="0"/>
              </a:rPr>
              <a:t>Pancreatic causes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 sz="1400" b="0" i="0" u="none" strike="noStrike" kern="1200" cap="none" spc="0" normalizeH="0" baseline="0" noProof="0" dirty="0">
                <a:ln>
                  <a:noFill/>
                </a:ln>
                <a:effectLst/>
                <a:uLnTx/>
                <a:uFillTx/>
                <a:latin typeface="Palatino Linotype" pitchFamily="18" charset="0"/>
                <a:cs typeface="Arial" pitchFamily="34" charset="0"/>
              </a:rPr>
              <a:t>pancreatic insufficiency</a:t>
            </a:r>
            <a:endParaRPr kumimoji="0" lang="en-US" sz="1400" b="0" i="0" u="none" strike="noStrike" kern="1200" cap="none" spc="0" normalizeH="0" baseline="0" noProof="0" dirty="0">
              <a:ln>
                <a:noFill/>
              </a:ln>
              <a:effectLst/>
              <a:uLnTx/>
              <a:uFillTx/>
              <a:latin typeface="Palatino Linotype" pitchFamily="18" charset="0"/>
              <a:cs typeface="Arial" pitchFamily="34" charset="0"/>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 sz="1400" b="0" i="0" u="none" strike="noStrike" kern="1200" cap="none" spc="0" normalizeH="0" baseline="0" noProof="0" dirty="0">
                <a:ln>
                  <a:noFill/>
                </a:ln>
                <a:effectLst/>
                <a:uLnTx/>
                <a:uFillTx/>
                <a:latin typeface="Palatino Linotype" pitchFamily="18" charset="0"/>
                <a:cs typeface="Arial" pitchFamily="34" charset="0"/>
              </a:rPr>
              <a:t>chronic pancreatitis</a:t>
            </a:r>
            <a:endParaRPr kumimoji="0" lang="en-US" sz="1400" b="0" i="0" u="none" strike="noStrike" kern="1200" cap="none" spc="0" normalizeH="0" baseline="0" noProof="0" dirty="0">
              <a:ln>
                <a:noFill/>
              </a:ln>
              <a:effectLst/>
              <a:uLnTx/>
              <a:uFillTx/>
              <a:latin typeface="Palatino Linotype" pitchFamily="18" charset="0"/>
              <a:cs typeface="Arial" pitchFamily="34" charset="0"/>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 sz="1400" b="0" i="0" u="none" strike="noStrike" kern="1200" cap="none" spc="0" normalizeH="0" baseline="0" noProof="0" dirty="0">
                <a:ln>
                  <a:noFill/>
                </a:ln>
                <a:effectLst/>
                <a:uLnTx/>
                <a:uFillTx/>
                <a:latin typeface="Palatino Linotype" pitchFamily="18" charset="0"/>
                <a:cs typeface="Arial" pitchFamily="34" charset="0"/>
              </a:rPr>
              <a:t>cystic fibrosis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 sz="1400" b="0" i="0" u="none" strike="noStrike" kern="1200" cap="none" spc="0" normalizeH="0" baseline="0" noProof="0" dirty="0">
                <a:ln>
                  <a:noFill/>
                </a:ln>
                <a:effectLst/>
                <a:uLnTx/>
                <a:uFillTx/>
                <a:latin typeface="Palatino Linotype" pitchFamily="18" charset="0"/>
                <a:cs typeface="Arial" pitchFamily="34" charset="0"/>
              </a:rPr>
              <a:t>pancreatic duct obstruction</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 sz="1400" b="1" i="0" u="none" strike="noStrike" kern="1200" cap="none" spc="0" normalizeH="0" baseline="0" noProof="0" dirty="0">
                <a:ln>
                  <a:noFill/>
                </a:ln>
                <a:effectLst/>
                <a:uLnTx/>
                <a:uFillTx/>
                <a:latin typeface="Palatino Linotype" pitchFamily="18" charset="0"/>
                <a:cs typeface="Arial" pitchFamily="34" charset="0"/>
              </a:rPr>
              <a:t>A disorder in the small intestine</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 sz="1400" b="0" i="0" u="none" strike="noStrike" kern="1200" cap="none" spc="0" normalizeH="0" baseline="0" noProof="0" dirty="0">
                <a:ln>
                  <a:noFill/>
                </a:ln>
                <a:effectLst/>
                <a:uLnTx/>
                <a:uFillTx/>
                <a:latin typeface="Palatino Linotype" pitchFamily="18" charset="0"/>
                <a:cs typeface="Arial" pitchFamily="34" charset="0"/>
              </a:rPr>
              <a:t>decrease in the number of mucosal cells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 sz="1400" b="0" i="0" u="none" strike="noStrike" kern="1200" cap="none" spc="0" normalizeH="0" baseline="0" noProof="0" dirty="0">
                <a:ln>
                  <a:noFill/>
                </a:ln>
                <a:effectLst/>
                <a:uLnTx/>
                <a:uFillTx/>
                <a:latin typeface="Palatino Linotype" pitchFamily="18" charset="0"/>
                <a:cs typeface="Arial" pitchFamily="34" charset="0"/>
              </a:rPr>
              <a:t>surgical resection decreases total and specific absorption</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 sz="1400" b="0" i="0" u="none" strike="noStrike" kern="1200" cap="none" spc="0" normalizeH="0" baseline="0" noProof="0" dirty="0">
                <a:ln>
                  <a:noFill/>
                </a:ln>
                <a:effectLst/>
                <a:uLnTx/>
                <a:uFillTx/>
                <a:latin typeface="Palatino Linotype" pitchFamily="18" charset="0"/>
                <a:cs typeface="Arial" pitchFamily="34" charset="0"/>
              </a:rPr>
              <a:t>protein loss through damaged intestinal mucosa</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 sz="1400" b="0" i="0" u="none" strike="noStrike" kern="1200" cap="none" spc="0" normalizeH="0" baseline="0" noProof="0" dirty="0">
                <a:ln>
                  <a:noFill/>
                </a:ln>
                <a:effectLst/>
                <a:uLnTx/>
                <a:uFillTx/>
                <a:latin typeface="Palatino Linotype" pitchFamily="18" charset="0"/>
                <a:cs typeface="Arial" pitchFamily="34" charset="0"/>
              </a:rPr>
              <a:t>protein-losing enteropathies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1400" b="0" i="0" u="none" strike="noStrike" kern="1200" cap="none" spc="0" normalizeH="0" baseline="0" noProof="0" dirty="0">
              <a:ln>
                <a:noFill/>
              </a:ln>
              <a:solidFill>
                <a:schemeClr val="tx1"/>
              </a:solidFill>
              <a:effectLst/>
              <a:uLnTx/>
              <a:uFillTx/>
              <a:latin typeface="Arial" pitchFamily="34" charset="0"/>
              <a:ea typeface="+mn-ea"/>
              <a:cs typeface="Arial" pitchFamily="34" charset="0"/>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sr-Cyrl-CS" sz="1400" b="0" i="0" u="none" strike="noStrike" kern="1200" cap="none" spc="0" normalizeH="0" baseline="0" noProof="0" dirty="0">
              <a:ln>
                <a:noFill/>
              </a:ln>
              <a:solidFill>
                <a:schemeClr val="tx1"/>
              </a:solidFill>
              <a:effectLst/>
              <a:uLnTx/>
              <a:uFillTx/>
              <a:latin typeface="Arial" pitchFamily="34" charset="0"/>
              <a:ea typeface="+mn-ea"/>
              <a:cs typeface="Arial" pitchFamily="34" charset="0"/>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sr-Cyrl-CS" sz="1400" b="0" i="0" u="none" strike="noStrike" kern="1200" cap="none" spc="0" normalizeH="0" baseline="0" noProof="0" dirty="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1400" b="0" i="0" u="none" strike="noStrike" kern="1200" cap="none" spc="0" normalizeH="0" baseline="0" noProof="0" dirty="0">
              <a:ln>
                <a:noFill/>
              </a:ln>
              <a:solidFill>
                <a:schemeClr val="tx1"/>
              </a:solidFill>
              <a:effectLst/>
              <a:uLnTx/>
              <a:uFillTx/>
              <a:latin typeface="+mn-lt"/>
              <a:ea typeface="+mn-ea"/>
              <a:cs typeface="+mn-cs"/>
            </a:endParaRPr>
          </a:p>
        </p:txBody>
      </p:sp>
    </p:spTree>
    <p:extLst>
      <p:ext uri="{BB962C8B-B14F-4D97-AF65-F5344CB8AC3E}">
        <p14:creationId xmlns="" xmlns:p14="http://schemas.microsoft.com/office/powerpoint/2010/main" val="55915835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fontScale="90000"/>
          </a:bodyPr>
          <a:lstStyle/>
          <a:p>
            <a:r>
              <a:rPr lang="en" sz="3200" b="1" dirty="0">
                <a:latin typeface="Palatino Linotype" pitchFamily="18" charset="0"/>
              </a:rPr>
              <a:t>Etiology</a:t>
            </a:r>
            <a:endParaRPr lang="en-US" sz="3200" b="1" dirty="0">
              <a:latin typeface="Palatino Linotype" pitchFamily="18" charset="0"/>
            </a:endParaRPr>
          </a:p>
        </p:txBody>
      </p:sp>
      <p:sp>
        <p:nvSpPr>
          <p:cNvPr id="3" name="Content Placeholder 2"/>
          <p:cNvSpPr>
            <a:spLocks noGrp="1"/>
          </p:cNvSpPr>
          <p:nvPr>
            <p:ph idx="1"/>
          </p:nvPr>
        </p:nvSpPr>
        <p:spPr>
          <a:xfrm>
            <a:off x="457200" y="838200"/>
            <a:ext cx="8229600" cy="5287963"/>
          </a:xfrm>
        </p:spPr>
        <p:txBody>
          <a:bodyPr>
            <a:normAutofit/>
          </a:bodyPr>
          <a:lstStyle/>
          <a:p>
            <a:pPr marL="457200" indent="-457200">
              <a:lnSpc>
                <a:spcPct val="150000"/>
              </a:lnSpc>
              <a:buNone/>
            </a:pPr>
            <a:r>
              <a:rPr lang="en" sz="2400" dirty="0"/>
              <a:t> </a:t>
            </a:r>
            <a:r>
              <a:rPr lang="en" sz="1600" b="1" u="sng" dirty="0">
                <a:latin typeface="Palatino Linotype" pitchFamily="18" charset="0"/>
              </a:rPr>
              <a:t>2. Diseases in which we find erosions and / or ulcerations :</a:t>
            </a:r>
          </a:p>
          <a:p>
            <a:pPr marL="457200" indent="-457200">
              <a:lnSpc>
                <a:spcPct val="150000"/>
              </a:lnSpc>
            </a:pPr>
            <a:r>
              <a:rPr lang="en" sz="1600" dirty="0">
                <a:latin typeface="Palatino Linotype" pitchFamily="18" charset="0"/>
              </a:rPr>
              <a:t>Idiopathic ulcerative jejunoileitis</a:t>
            </a:r>
          </a:p>
          <a:p>
            <a:pPr marL="457200" indent="-457200">
              <a:lnSpc>
                <a:spcPct val="150000"/>
              </a:lnSpc>
            </a:pPr>
            <a:r>
              <a:rPr lang="en" sz="1600" dirty="0">
                <a:latin typeface="Palatino Linotype" pitchFamily="18" charset="0"/>
              </a:rPr>
              <a:t>Lymphomas</a:t>
            </a:r>
          </a:p>
          <a:p>
            <a:pPr marL="457200" indent="-457200">
              <a:lnSpc>
                <a:spcPct val="150000"/>
              </a:lnSpc>
            </a:pPr>
            <a:r>
              <a:rPr lang="en" sz="1600" dirty="0" err="1">
                <a:latin typeface="Palatino Linotype" pitchFamily="18" charset="0"/>
              </a:rPr>
              <a:t>Ulcerative </a:t>
            </a:r>
            <a:r>
              <a:rPr lang="en" sz="1600" dirty="0">
                <a:latin typeface="Palatino Linotype" pitchFamily="18" charset="0"/>
              </a:rPr>
              <a:t>colitis</a:t>
            </a:r>
          </a:p>
          <a:p>
            <a:pPr marL="457200" indent="-457200">
              <a:lnSpc>
                <a:spcPct val="150000"/>
              </a:lnSpc>
            </a:pPr>
            <a:endParaRPr lang="x-none" sz="1600" dirty="0">
              <a:latin typeface="Palatino Linotype" pitchFamily="18" charset="0"/>
            </a:endParaRPr>
          </a:p>
          <a:p>
            <a:pPr>
              <a:lnSpc>
                <a:spcPct val="150000"/>
              </a:lnSpc>
              <a:buNone/>
            </a:pPr>
            <a:r>
              <a:rPr lang="en" sz="1600" b="1" u="sng" dirty="0">
                <a:latin typeface="Palatino Linotype" pitchFamily="18" charset="0"/>
              </a:rPr>
              <a:t>3. Diseases that cause obstruction of lymphatic channels :</a:t>
            </a:r>
          </a:p>
          <a:p>
            <a:pPr>
              <a:lnSpc>
                <a:spcPct val="150000"/>
              </a:lnSpc>
            </a:pPr>
            <a:r>
              <a:rPr lang="en" sz="1600" dirty="0" err="1">
                <a:latin typeface="Palatino Linotype" pitchFamily="18" charset="0"/>
              </a:rPr>
              <a:t>Constrictive</a:t>
            </a:r>
            <a:r>
              <a:rPr lang="en" sz="1600" dirty="0">
                <a:latin typeface="Palatino Linotype" pitchFamily="18" charset="0"/>
              </a:rPr>
              <a:t> </a:t>
            </a:r>
            <a:r>
              <a:rPr lang="en" sz="1600" dirty="0" err="1">
                <a:latin typeface="Palatino Linotype" pitchFamily="18" charset="0"/>
              </a:rPr>
              <a:t>pericarditis </a:t>
            </a:r>
            <a:r>
              <a:rPr lang="en" sz="1600" dirty="0">
                <a:latin typeface="Palatino Linotype" pitchFamily="18" charset="0"/>
              </a:rPr>
              <a:t>and other </a:t>
            </a:r>
            <a:r>
              <a:rPr lang="en" sz="1600" dirty="0" err="1">
                <a:latin typeface="Palatino Linotype" pitchFamily="18" charset="0"/>
              </a:rPr>
              <a:t>cardiovascular </a:t>
            </a:r>
            <a:r>
              <a:rPr lang="en" sz="1600" dirty="0">
                <a:latin typeface="Palatino Linotype" pitchFamily="18" charset="0"/>
              </a:rPr>
              <a:t>diseases</a:t>
            </a:r>
          </a:p>
          <a:p>
            <a:pPr>
              <a:lnSpc>
                <a:spcPct val="150000"/>
              </a:lnSpc>
            </a:pPr>
            <a:r>
              <a:rPr lang="en" sz="1600" dirty="0" err="1">
                <a:latin typeface="Palatino Linotype" pitchFamily="18" charset="0"/>
              </a:rPr>
              <a:t>Crohn's </a:t>
            </a:r>
            <a:r>
              <a:rPr lang="en" sz="1600" dirty="0">
                <a:latin typeface="Palatino Linotype" pitchFamily="18" charset="0"/>
              </a:rPr>
              <a:t>disease</a:t>
            </a:r>
          </a:p>
          <a:p>
            <a:pPr>
              <a:lnSpc>
                <a:spcPct val="150000"/>
              </a:lnSpc>
            </a:pPr>
            <a:r>
              <a:rPr lang="en" sz="1600" dirty="0">
                <a:latin typeface="Palatino Linotype" pitchFamily="18" charset="0"/>
              </a:rPr>
              <a:t>Intestinal </a:t>
            </a:r>
            <a:r>
              <a:rPr lang="en" sz="1600" dirty="0" err="1">
                <a:latin typeface="Palatino Linotype" pitchFamily="18" charset="0"/>
              </a:rPr>
              <a:t>lymphangiectasias</a:t>
            </a:r>
            <a:endParaRPr lang="x-none" sz="1600" dirty="0">
              <a:latin typeface="Palatino Linotype" pitchFamily="18" charset="0"/>
            </a:endParaRPr>
          </a:p>
          <a:p>
            <a:pPr>
              <a:lnSpc>
                <a:spcPct val="150000"/>
              </a:lnSpc>
            </a:pPr>
            <a:r>
              <a:rPr lang="en" sz="1600" dirty="0" err="1">
                <a:latin typeface="Palatino Linotype" pitchFamily="18" charset="0"/>
              </a:rPr>
              <a:t>Lymphomas</a:t>
            </a:r>
            <a:r>
              <a:rPr lang="en" sz="1600" dirty="0">
                <a:latin typeface="Palatino Linotype" pitchFamily="18" charset="0"/>
              </a:rPr>
              <a:t> </a:t>
            </a:r>
          </a:p>
          <a:p>
            <a:pPr>
              <a:lnSpc>
                <a:spcPct val="150000"/>
              </a:lnSpc>
            </a:pPr>
            <a:r>
              <a:rPr lang="en" sz="1600" dirty="0" err="1">
                <a:latin typeface="Palatino Linotype" pitchFamily="18" charset="0"/>
              </a:rPr>
              <a:t>Wiple's </a:t>
            </a:r>
            <a:r>
              <a:rPr lang="en" sz="1600" dirty="0">
                <a:latin typeface="Palatino Linotype" pitchFamily="18" charset="0"/>
              </a:rPr>
              <a:t>disease</a:t>
            </a:r>
            <a:endParaRPr lang="en-US" sz="1600" dirty="0">
              <a:latin typeface="Palatino Linotype" pitchFamily="18" charset="0"/>
            </a:endParaRPr>
          </a:p>
          <a:p>
            <a:pPr marL="0" indent="0">
              <a:lnSpc>
                <a:spcPct val="150000"/>
              </a:lnSpc>
              <a:buNone/>
            </a:pPr>
            <a:endParaRPr lang="x-none" sz="1600" dirty="0">
              <a:latin typeface="Palatino Linotype" pitchFamily="18" charset="0"/>
            </a:endParaRPr>
          </a:p>
        </p:txBody>
      </p:sp>
    </p:spTree>
    <p:extLst>
      <p:ext uri="{BB962C8B-B14F-4D97-AF65-F5344CB8AC3E}">
        <p14:creationId xmlns="" xmlns:p14="http://schemas.microsoft.com/office/powerpoint/2010/main" val="261827458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067800" cy="1477962"/>
          </a:xfrm>
        </p:spPr>
        <p:txBody>
          <a:bodyPr>
            <a:noAutofit/>
          </a:bodyPr>
          <a:lstStyle/>
          <a:p>
            <a:r>
              <a:rPr lang="en" sz="3200" b="1" dirty="0">
                <a:latin typeface="Palatino Linotype" pitchFamily="18" charset="0"/>
              </a:rPr>
              <a:t>Loss of plasma proteins through the gastrointestinal tract in healthy subjects</a:t>
            </a:r>
            <a:endParaRPr lang="en-US" sz="3200" b="1" dirty="0">
              <a:latin typeface="Palatino Linotype" pitchFamily="18" charset="0"/>
            </a:endParaRPr>
          </a:p>
        </p:txBody>
      </p:sp>
      <p:sp>
        <p:nvSpPr>
          <p:cNvPr id="3" name="Content Placeholder 2"/>
          <p:cNvSpPr>
            <a:spLocks noGrp="1"/>
          </p:cNvSpPr>
          <p:nvPr>
            <p:ph idx="1"/>
          </p:nvPr>
        </p:nvSpPr>
        <p:spPr>
          <a:xfrm>
            <a:off x="304800" y="2324017"/>
            <a:ext cx="8229600" cy="3924384"/>
          </a:xfrm>
        </p:spPr>
        <p:txBody>
          <a:bodyPr>
            <a:normAutofit/>
          </a:bodyPr>
          <a:lstStyle/>
          <a:p>
            <a:pPr>
              <a:lnSpc>
                <a:spcPct val="150000"/>
              </a:lnSpc>
            </a:pPr>
            <a:r>
              <a:rPr lang="en" sz="1800" dirty="0">
                <a:latin typeface="Palatino Linotype" pitchFamily="18" charset="0"/>
              </a:rPr>
              <a:t>The intestine participates in the catabolism of large serum proteins, but these processes are not sufficiently elucidated</a:t>
            </a:r>
          </a:p>
          <a:p>
            <a:pPr>
              <a:lnSpc>
                <a:spcPct val="150000"/>
              </a:lnSpc>
            </a:pPr>
            <a:r>
              <a:rPr lang="en" sz="1800" dirty="0">
                <a:latin typeface="Palatino Linotype" pitchFamily="18" charset="0"/>
              </a:rPr>
              <a:t>About 10% of albumin and gammaglobulin in healthy subjects is lost through the intestines</a:t>
            </a:r>
            <a:endParaRPr lang="en-US" sz="1800" dirty="0">
              <a:latin typeface="Palatino Linotype" pitchFamily="18" charset="0"/>
            </a:endParaRPr>
          </a:p>
        </p:txBody>
      </p:sp>
    </p:spTree>
    <p:extLst>
      <p:ext uri="{BB962C8B-B14F-4D97-AF65-F5344CB8AC3E}">
        <p14:creationId xmlns="" xmlns:p14="http://schemas.microsoft.com/office/powerpoint/2010/main" val="168631390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8991600" cy="563562"/>
          </a:xfrm>
        </p:spPr>
        <p:txBody>
          <a:bodyPr>
            <a:normAutofit fontScale="90000"/>
          </a:bodyPr>
          <a:lstStyle/>
          <a:p>
            <a:r>
              <a:rPr lang="en" sz="3200" b="1" dirty="0">
                <a:latin typeface="Palatino Linotype" pitchFamily="18" charset="0"/>
              </a:rPr>
              <a:t>Increased loss of plasma proteins</a:t>
            </a:r>
            <a:endParaRPr lang="en-US" sz="3200" b="1" dirty="0">
              <a:latin typeface="Palatino Linotype" pitchFamily="18" charset="0"/>
            </a:endParaRPr>
          </a:p>
        </p:txBody>
      </p:sp>
      <p:sp>
        <p:nvSpPr>
          <p:cNvPr id="3" name="Content Placeholder 2"/>
          <p:cNvSpPr>
            <a:spLocks noGrp="1"/>
          </p:cNvSpPr>
          <p:nvPr>
            <p:ph idx="1"/>
          </p:nvPr>
        </p:nvSpPr>
        <p:spPr>
          <a:xfrm>
            <a:off x="304800" y="762000"/>
            <a:ext cx="8229600" cy="5943600"/>
          </a:xfrm>
        </p:spPr>
        <p:txBody>
          <a:bodyPr>
            <a:normAutofit fontScale="92500" lnSpcReduction="20000"/>
          </a:bodyPr>
          <a:lstStyle/>
          <a:p>
            <a:pPr>
              <a:lnSpc>
                <a:spcPct val="170000"/>
              </a:lnSpc>
            </a:pPr>
            <a:r>
              <a:rPr lang="en" sz="1700" dirty="0">
                <a:latin typeface="Palatino Linotype" pitchFamily="18" charset="0"/>
              </a:rPr>
              <a:t>Proteins that enter the intestine are quickly broken down into amino acids, and the degree of reabsorption and reuse is very high.</a:t>
            </a:r>
          </a:p>
          <a:p>
            <a:pPr>
              <a:lnSpc>
                <a:spcPct val="170000"/>
              </a:lnSpc>
            </a:pPr>
            <a:r>
              <a:rPr lang="en" sz="1700" dirty="0">
                <a:latin typeface="Palatino Linotype" pitchFamily="18" charset="0"/>
              </a:rPr>
              <a:t>When the loss of proteins in the gastrointestinal tract is increased and exceeds the possibilities of synthesis, hypoproteinemia occurs, and the function of albumin synthesis in the liver is normal or increased.</a:t>
            </a:r>
          </a:p>
          <a:p>
            <a:pPr>
              <a:lnSpc>
                <a:spcPct val="170000"/>
              </a:lnSpc>
            </a:pPr>
            <a:r>
              <a:rPr lang="en" sz="1700" dirty="0">
                <a:latin typeface="Palatino Linotype" pitchFamily="18" charset="0"/>
              </a:rPr>
              <a:t>When the disease manifests itself, protein concentrations decrease until a new equilibrium is established at the lower limit, in which the amounts of daily catabolized proteins are equal to their synthesis.</a:t>
            </a:r>
          </a:p>
          <a:p>
            <a:pPr>
              <a:lnSpc>
                <a:spcPct val="170000"/>
              </a:lnSpc>
            </a:pPr>
            <a:r>
              <a:rPr lang="en" sz="1700" dirty="0">
                <a:latin typeface="Palatino Linotype" pitchFamily="18" charset="0"/>
              </a:rPr>
              <a:t>The greatest decrease in concentration is observed in serum proteins with a long </a:t>
            </a:r>
            <a:r>
              <a:rPr lang="en" sz="1700" dirty="0" err="1">
                <a:latin typeface="Palatino Linotype" pitchFamily="18" charset="0"/>
              </a:rPr>
              <a:t>half-life </a:t>
            </a:r>
            <a:r>
              <a:rPr lang="en" sz="1700" dirty="0">
                <a:latin typeface="Palatino Linotype" pitchFamily="18" charset="0"/>
              </a:rPr>
              <a:t>and slow synthesis</a:t>
            </a:r>
          </a:p>
          <a:p>
            <a:pPr>
              <a:lnSpc>
                <a:spcPct val="170000"/>
              </a:lnSpc>
            </a:pPr>
            <a:r>
              <a:rPr lang="en" sz="1700" dirty="0">
                <a:latin typeface="Palatino Linotype" pitchFamily="18" charset="0"/>
              </a:rPr>
              <a:t>Proteins such as insulin and </a:t>
            </a:r>
            <a:r>
              <a:rPr lang="en" sz="1700" dirty="0" err="1">
                <a:latin typeface="Palatino Linotype" pitchFamily="18" charset="0"/>
              </a:rPr>
              <a:t>immunoglobulin </a:t>
            </a:r>
            <a:r>
              <a:rPr lang="en" sz="1700" dirty="0">
                <a:latin typeface="Palatino Linotype" pitchFamily="18" charset="0"/>
              </a:rPr>
              <a:t>E ( </a:t>
            </a:r>
            <a:r>
              <a:rPr lang="en" sz="1700" dirty="0" err="1">
                <a:latin typeface="Palatino Linotype" pitchFamily="18" charset="0"/>
              </a:rPr>
              <a:t>IgE </a:t>
            </a:r>
            <a:r>
              <a:rPr lang="en" sz="1700" dirty="0">
                <a:latin typeface="Palatino Linotype" pitchFamily="18" charset="0"/>
              </a:rPr>
              <a:t>) do not show a significant decrease in serum concentrations, and this is related to their short </a:t>
            </a:r>
            <a:r>
              <a:rPr lang="en" sz="1700" dirty="0" err="1">
                <a:latin typeface="Palatino Linotype" pitchFamily="18" charset="0"/>
              </a:rPr>
              <a:t>half-life </a:t>
            </a:r>
            <a:r>
              <a:rPr lang="en" sz="1700" dirty="0">
                <a:latin typeface="Palatino Linotype" pitchFamily="18" charset="0"/>
              </a:rPr>
              <a:t>. Unlike them IgA, </a:t>
            </a:r>
            <a:r>
              <a:rPr lang="en" sz="1700" dirty="0" err="1">
                <a:latin typeface="Palatino Linotype" pitchFamily="18" charset="0"/>
              </a:rPr>
              <a:t>IgG</a:t>
            </a:r>
            <a:r>
              <a:rPr lang="en" sz="1700" dirty="0">
                <a:latin typeface="Palatino Linotype" pitchFamily="18" charset="0"/>
              </a:rPr>
              <a:t> and </a:t>
            </a:r>
            <a:r>
              <a:rPr lang="en" sz="1700" dirty="0" err="1">
                <a:latin typeface="Palatino Linotype" pitchFamily="18" charset="0"/>
              </a:rPr>
              <a:t>IgM </a:t>
            </a:r>
            <a:r>
              <a:rPr lang="en" sz="1700" dirty="0">
                <a:latin typeface="Palatino Linotype" pitchFamily="18" charset="0"/>
              </a:rPr>
              <a:t>have a longer </a:t>
            </a:r>
            <a:r>
              <a:rPr lang="en" sz="1700" dirty="0" err="1">
                <a:latin typeface="Palatino Linotype" pitchFamily="18" charset="0"/>
              </a:rPr>
              <a:t>half-life </a:t>
            </a:r>
            <a:r>
              <a:rPr lang="en" sz="1700" dirty="0">
                <a:latin typeface="Palatino Linotype" pitchFamily="18" charset="0"/>
              </a:rPr>
              <a:t>and are slowly synthesized, so their loss is significant</a:t>
            </a:r>
          </a:p>
          <a:p>
            <a:pPr>
              <a:lnSpc>
                <a:spcPct val="170000"/>
              </a:lnSpc>
            </a:pPr>
            <a:r>
              <a:rPr lang="en" sz="1700" dirty="0" err="1">
                <a:latin typeface="Palatino Linotype" pitchFamily="18" charset="0"/>
              </a:rPr>
              <a:t>lipids </a:t>
            </a:r>
            <a:r>
              <a:rPr lang="en" sz="1700" dirty="0">
                <a:latin typeface="Palatino Linotype" pitchFamily="18" charset="0"/>
              </a:rPr>
              <a:t>is also often detected </a:t>
            </a:r>
            <a:endParaRPr lang="en-US" sz="1700" dirty="0">
              <a:latin typeface="Palatino Linotype" pitchFamily="18" charset="0"/>
            </a:endParaRPr>
          </a:p>
          <a:p>
            <a:pPr>
              <a:lnSpc>
                <a:spcPct val="150000"/>
              </a:lnSpc>
            </a:pPr>
            <a:endParaRPr lang="en-US" sz="1600" dirty="0">
              <a:latin typeface="Palatino Linotype" pitchFamily="18" charset="0"/>
            </a:endParaRPr>
          </a:p>
        </p:txBody>
      </p:sp>
    </p:spTree>
    <p:extLst>
      <p:ext uri="{BB962C8B-B14F-4D97-AF65-F5344CB8AC3E}">
        <p14:creationId xmlns="" xmlns:p14="http://schemas.microsoft.com/office/powerpoint/2010/main" val="349646394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067800" cy="411162"/>
          </a:xfrm>
        </p:spPr>
        <p:txBody>
          <a:bodyPr>
            <a:normAutofit fontScale="90000"/>
          </a:bodyPr>
          <a:lstStyle/>
          <a:p>
            <a:r>
              <a:rPr lang="en" sz="2400" b="1" dirty="0">
                <a:latin typeface="Palatino Linotype" pitchFamily="18" charset="0"/>
              </a:rPr>
              <a:t>Diseases that cause obstruction of lymphatic channels</a:t>
            </a:r>
            <a:endParaRPr lang="en-US" sz="2400" b="1" dirty="0">
              <a:latin typeface="Palatino Linotype" pitchFamily="18" charset="0"/>
            </a:endParaRPr>
          </a:p>
        </p:txBody>
      </p:sp>
      <p:sp>
        <p:nvSpPr>
          <p:cNvPr id="3" name="Content Placeholder 2"/>
          <p:cNvSpPr>
            <a:spLocks noGrp="1"/>
          </p:cNvSpPr>
          <p:nvPr>
            <p:ph idx="1"/>
          </p:nvPr>
        </p:nvSpPr>
        <p:spPr>
          <a:xfrm>
            <a:off x="228600" y="457200"/>
            <a:ext cx="8229600" cy="5791200"/>
          </a:xfrm>
        </p:spPr>
        <p:txBody>
          <a:bodyPr>
            <a:normAutofit lnSpcReduction="10000"/>
          </a:bodyPr>
          <a:lstStyle/>
          <a:p>
            <a:pPr>
              <a:lnSpc>
                <a:spcPct val="150000"/>
              </a:lnSpc>
              <a:buNone/>
            </a:pPr>
            <a:r>
              <a:rPr lang="en" dirty="0"/>
              <a:t>   </a:t>
            </a:r>
            <a:r>
              <a:rPr lang="en" sz="1600" b="1" u="sng" dirty="0">
                <a:latin typeface="Palatino Linotype" pitchFamily="18" charset="0"/>
              </a:rPr>
              <a:t>Intestinal </a:t>
            </a:r>
            <a:r>
              <a:rPr lang="en" sz="1600" b="1" u="sng" dirty="0" err="1">
                <a:latin typeface="Palatino Linotype" pitchFamily="18" charset="0"/>
              </a:rPr>
              <a:t>lymphangiectasias</a:t>
            </a:r>
            <a:endParaRPr lang="x-none" sz="1600" b="1" u="sng" dirty="0">
              <a:latin typeface="Palatino Linotype" pitchFamily="18" charset="0"/>
            </a:endParaRPr>
          </a:p>
          <a:p>
            <a:pPr>
              <a:lnSpc>
                <a:spcPct val="150000"/>
              </a:lnSpc>
            </a:pPr>
            <a:r>
              <a:rPr lang="en" sz="1600" dirty="0">
                <a:latin typeface="Palatino Linotype" pitchFamily="18" charset="0"/>
              </a:rPr>
              <a:t>It is a disease of the small intestine that causes a significant loss of proteins into the intestinal lumen</a:t>
            </a:r>
          </a:p>
          <a:p>
            <a:pPr>
              <a:lnSpc>
                <a:spcPct val="150000"/>
              </a:lnSpc>
            </a:pPr>
            <a:r>
              <a:rPr lang="en" sz="1600" dirty="0">
                <a:latin typeface="Palatino Linotype" pitchFamily="18" charset="0"/>
              </a:rPr>
              <a:t>It is characterized by diarrhea, generalized edema, hypoproteinemia, malabsorption and </a:t>
            </a:r>
            <a:r>
              <a:rPr lang="en" sz="1600" dirty="0" err="1">
                <a:latin typeface="Palatino Linotype" pitchFamily="18" charset="0"/>
              </a:rPr>
              <a:t>lymphopenia</a:t>
            </a:r>
            <a:endParaRPr lang="x-none" sz="1600" dirty="0">
              <a:latin typeface="Palatino Linotype" pitchFamily="18" charset="0"/>
            </a:endParaRPr>
          </a:p>
          <a:p>
            <a:pPr>
              <a:lnSpc>
                <a:spcPct val="150000"/>
              </a:lnSpc>
            </a:pPr>
            <a:r>
              <a:rPr lang="en" sz="1600" dirty="0">
                <a:latin typeface="Palatino Linotype" pitchFamily="18" charset="0"/>
              </a:rPr>
              <a:t>It is inherited in </a:t>
            </a:r>
            <a:r>
              <a:rPr lang="en" sz="1600" dirty="0" err="1">
                <a:latin typeface="Palatino Linotype" pitchFamily="18" charset="0"/>
              </a:rPr>
              <a:t>an autosomal </a:t>
            </a:r>
            <a:r>
              <a:rPr lang="en" sz="1600" dirty="0">
                <a:latin typeface="Palatino Linotype" pitchFamily="18" charset="0"/>
              </a:rPr>
              <a:t>dominant manner</a:t>
            </a:r>
          </a:p>
          <a:p>
            <a:pPr>
              <a:lnSpc>
                <a:spcPct val="150000"/>
              </a:lnSpc>
            </a:pPr>
            <a:r>
              <a:rPr lang="en" sz="1600" dirty="0">
                <a:latin typeface="Palatino Linotype" pitchFamily="18" charset="0"/>
              </a:rPr>
              <a:t>The clinical picture is dominated by diarrhea, steatorrhea and </a:t>
            </a:r>
            <a:r>
              <a:rPr lang="en" sz="1600" dirty="0" err="1">
                <a:latin typeface="Palatino Linotype" pitchFamily="18" charset="0"/>
              </a:rPr>
              <a:t>edema</a:t>
            </a:r>
            <a:endParaRPr lang="x-none" sz="1600" dirty="0">
              <a:latin typeface="Palatino Linotype" pitchFamily="18" charset="0"/>
            </a:endParaRPr>
          </a:p>
          <a:p>
            <a:pPr>
              <a:lnSpc>
                <a:spcPct val="150000"/>
              </a:lnSpc>
            </a:pPr>
            <a:r>
              <a:rPr lang="en" sz="1600" dirty="0">
                <a:latin typeface="Palatino Linotype" pitchFamily="18" charset="0"/>
              </a:rPr>
              <a:t>Chylous effusions occur, the most significant of which is </a:t>
            </a:r>
            <a:r>
              <a:rPr lang="en" sz="1600" dirty="0" err="1">
                <a:latin typeface="Palatino Linotype" pitchFamily="18" charset="0"/>
              </a:rPr>
              <a:t>ascites</a:t>
            </a:r>
            <a:endParaRPr lang="x-none" sz="1600" dirty="0">
              <a:latin typeface="Palatino Linotype" pitchFamily="18" charset="0"/>
            </a:endParaRPr>
          </a:p>
          <a:p>
            <a:pPr>
              <a:lnSpc>
                <a:spcPct val="150000"/>
              </a:lnSpc>
            </a:pPr>
            <a:r>
              <a:rPr lang="en" sz="1600" dirty="0">
                <a:latin typeface="Palatino Linotype" pitchFamily="18" charset="0"/>
              </a:rPr>
              <a:t>Radiologically, we find an increase in intestinal secretion and dilation of the lumen of the small intestine</a:t>
            </a:r>
          </a:p>
          <a:p>
            <a:pPr>
              <a:lnSpc>
                <a:spcPct val="150000"/>
              </a:lnSpc>
            </a:pPr>
            <a:r>
              <a:rPr lang="en" sz="1600" dirty="0" err="1">
                <a:latin typeface="Palatino Linotype" pitchFamily="18" charset="0"/>
              </a:rPr>
              <a:t>Endoscopically, </a:t>
            </a:r>
            <a:r>
              <a:rPr lang="en" sz="1600" dirty="0">
                <a:latin typeface="Palatino Linotype" pitchFamily="18" charset="0"/>
              </a:rPr>
              <a:t>we find whitish </a:t>
            </a:r>
            <a:r>
              <a:rPr lang="en" sz="1600" dirty="0" err="1">
                <a:latin typeface="Palatino Linotype" pitchFamily="18" charset="0"/>
              </a:rPr>
              <a:t>turbidity</a:t>
            </a:r>
            <a:r>
              <a:rPr lang="en" sz="1600" dirty="0">
                <a:latin typeface="Palatino Linotype" pitchFamily="18" charset="0"/>
              </a:rPr>
              <a:t> </a:t>
            </a:r>
            <a:r>
              <a:rPr lang="en" sz="1600" dirty="0" err="1">
                <a:latin typeface="Palatino Linotype" pitchFamily="18" charset="0"/>
              </a:rPr>
              <a:t>mucosa </a:t>
            </a:r>
            <a:r>
              <a:rPr lang="en" sz="1600" dirty="0">
                <a:latin typeface="Palatino Linotype" pitchFamily="18" charset="0"/>
              </a:rPr>
              <a:t>and villi, </a:t>
            </a:r>
            <a:r>
              <a:rPr lang="en" sz="1600" dirty="0" err="1">
                <a:latin typeface="Palatino Linotype" pitchFamily="18" charset="0"/>
              </a:rPr>
              <a:t>submucosal </a:t>
            </a:r>
            <a:r>
              <a:rPr lang="en" sz="1600" dirty="0">
                <a:latin typeface="Palatino Linotype" pitchFamily="18" charset="0"/>
              </a:rPr>
              <a:t>elevation </a:t>
            </a:r>
            <a:r>
              <a:rPr lang="en" sz="1600" dirty="0" err="1">
                <a:latin typeface="Palatino Linotype" pitchFamily="18" charset="0"/>
              </a:rPr>
              <a:t>of the mucosa </a:t>
            </a:r>
            <a:r>
              <a:rPr lang="en" sz="1600" dirty="0">
                <a:latin typeface="Palatino Linotype" pitchFamily="18" charset="0"/>
              </a:rPr>
              <a:t>with screening </a:t>
            </a:r>
            <a:r>
              <a:rPr lang="en" sz="1600" dirty="0" err="1">
                <a:latin typeface="Palatino Linotype" pitchFamily="18" charset="0"/>
              </a:rPr>
              <a:t>of dilated </a:t>
            </a:r>
            <a:r>
              <a:rPr lang="en" sz="1600" dirty="0">
                <a:latin typeface="Palatino Linotype" pitchFamily="18" charset="0"/>
              </a:rPr>
              <a:t>lymphatic ducts</a:t>
            </a:r>
          </a:p>
          <a:p>
            <a:pPr>
              <a:lnSpc>
                <a:spcPct val="150000"/>
              </a:lnSpc>
            </a:pPr>
            <a:r>
              <a:rPr lang="en" sz="1600" dirty="0">
                <a:latin typeface="Palatino Linotype" pitchFamily="18" charset="0"/>
              </a:rPr>
              <a:t>The final diagnosis is made on the basis of </a:t>
            </a:r>
            <a:r>
              <a:rPr lang="en" sz="1600" dirty="0" err="1">
                <a:latin typeface="Palatino Linotype" pitchFamily="18" charset="0"/>
              </a:rPr>
              <a:t>the pathohistological </a:t>
            </a:r>
            <a:r>
              <a:rPr lang="en" sz="1600" dirty="0">
                <a:latin typeface="Palatino Linotype" pitchFamily="18" charset="0"/>
              </a:rPr>
              <a:t>findings obtained by </a:t>
            </a:r>
            <a:r>
              <a:rPr lang="en" sz="1600" dirty="0" err="1">
                <a:latin typeface="Palatino Linotype" pitchFamily="18" charset="0"/>
              </a:rPr>
              <a:t>mucosal biopsy</a:t>
            </a:r>
            <a:r>
              <a:rPr lang="en" sz="1600" dirty="0">
                <a:latin typeface="Palatino Linotype" pitchFamily="18" charset="0"/>
              </a:rPr>
              <a:t> </a:t>
            </a:r>
            <a:r>
              <a:rPr lang="en" sz="1600" dirty="0" err="1">
                <a:latin typeface="Palatino Linotype" pitchFamily="18" charset="0"/>
              </a:rPr>
              <a:t>jejunum</a:t>
            </a:r>
            <a:endParaRPr lang="en-US" sz="1600" dirty="0">
              <a:latin typeface="Palatino Linotype" pitchFamily="18" charset="0"/>
            </a:endParaRPr>
          </a:p>
          <a:p>
            <a:pPr>
              <a:lnSpc>
                <a:spcPct val="150000"/>
              </a:lnSpc>
            </a:pPr>
            <a:endParaRPr lang="en-US" sz="1600" dirty="0">
              <a:latin typeface="Palatino Linotype" pitchFamily="18" charset="0"/>
            </a:endParaRPr>
          </a:p>
        </p:txBody>
      </p:sp>
    </p:spTree>
    <p:extLst>
      <p:ext uri="{BB962C8B-B14F-4D97-AF65-F5344CB8AC3E}">
        <p14:creationId xmlns="" xmlns:p14="http://schemas.microsoft.com/office/powerpoint/2010/main" val="269206292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067800" cy="639762"/>
          </a:xfrm>
        </p:spPr>
        <p:txBody>
          <a:bodyPr>
            <a:normAutofit/>
          </a:bodyPr>
          <a:lstStyle/>
          <a:p>
            <a:r>
              <a:rPr lang="en" sz="2800" b="1" dirty="0">
                <a:latin typeface="Palatino Linotype" pitchFamily="18" charset="0"/>
              </a:rPr>
              <a:t>Diseases that cause obstruction of lymphatic channels</a:t>
            </a:r>
            <a:endParaRPr lang="en-US" sz="2800" b="1" dirty="0">
              <a:latin typeface="Palatino Linotype" pitchFamily="18" charset="0"/>
            </a:endParaRPr>
          </a:p>
        </p:txBody>
      </p:sp>
      <p:sp>
        <p:nvSpPr>
          <p:cNvPr id="3" name="Content Placeholder 2"/>
          <p:cNvSpPr>
            <a:spLocks noGrp="1"/>
          </p:cNvSpPr>
          <p:nvPr>
            <p:ph idx="1"/>
          </p:nvPr>
        </p:nvSpPr>
        <p:spPr>
          <a:xfrm>
            <a:off x="457200" y="838200"/>
            <a:ext cx="8229600" cy="4525963"/>
          </a:xfrm>
        </p:spPr>
        <p:txBody>
          <a:bodyPr>
            <a:normAutofit fontScale="92500"/>
          </a:bodyPr>
          <a:lstStyle/>
          <a:p>
            <a:pPr>
              <a:lnSpc>
                <a:spcPct val="150000"/>
              </a:lnSpc>
              <a:buNone/>
            </a:pPr>
            <a:r>
              <a:rPr lang="en" sz="2400" b="1" dirty="0"/>
              <a:t>     </a:t>
            </a:r>
            <a:r>
              <a:rPr lang="en" sz="1600" b="1" u="sng" dirty="0">
                <a:latin typeface="Palatino Linotype" pitchFamily="18" charset="0"/>
              </a:rPr>
              <a:t>Intestinal </a:t>
            </a:r>
            <a:r>
              <a:rPr lang="en" sz="1600" b="1" u="sng" dirty="0" err="1">
                <a:latin typeface="Palatino Linotype" pitchFamily="18" charset="0"/>
              </a:rPr>
              <a:t>lymphangiectasias</a:t>
            </a:r>
            <a:endParaRPr lang="en-US" sz="1600" b="1" u="sng" dirty="0">
              <a:latin typeface="Palatino Linotype" pitchFamily="18" charset="0"/>
            </a:endParaRPr>
          </a:p>
          <a:p>
            <a:pPr>
              <a:lnSpc>
                <a:spcPct val="150000"/>
              </a:lnSpc>
            </a:pPr>
            <a:r>
              <a:rPr lang="en" sz="1600" dirty="0">
                <a:latin typeface="Palatino Linotype" pitchFamily="18" charset="0"/>
              </a:rPr>
              <a:t>Treatment :</a:t>
            </a:r>
          </a:p>
          <a:p>
            <a:pPr>
              <a:lnSpc>
                <a:spcPct val="150000"/>
              </a:lnSpc>
              <a:buNone/>
            </a:pPr>
            <a:r>
              <a:rPr lang="en" sz="1600" dirty="0">
                <a:latin typeface="Palatino Linotype" pitchFamily="18" charset="0"/>
              </a:rPr>
              <a:t>- a diet with reduced fat intake reduces lymphatic flow and leads to regression of complaints</a:t>
            </a:r>
          </a:p>
          <a:p>
            <a:pPr>
              <a:lnSpc>
                <a:spcPct val="150000"/>
              </a:lnSpc>
              <a:buNone/>
            </a:pPr>
            <a:r>
              <a:rPr lang="en" sz="1600" dirty="0">
                <a:latin typeface="Palatino Linotype" pitchFamily="18" charset="0"/>
              </a:rPr>
              <a:t>    - diuretics have a limiting effect</a:t>
            </a:r>
          </a:p>
          <a:p>
            <a:pPr>
              <a:lnSpc>
                <a:spcPct val="150000"/>
              </a:lnSpc>
              <a:buNone/>
            </a:pPr>
            <a:r>
              <a:rPr lang="en" sz="1600" dirty="0">
                <a:latin typeface="Palatino Linotype" pitchFamily="18" charset="0"/>
              </a:rPr>
              <a:t>   - elastic bandages for edema mobilization</a:t>
            </a:r>
          </a:p>
          <a:p>
            <a:pPr>
              <a:lnSpc>
                <a:spcPct val="150000"/>
              </a:lnSpc>
              <a:buNone/>
            </a:pPr>
            <a:r>
              <a:rPr lang="en" sz="1600" dirty="0">
                <a:latin typeface="Palatino Linotype" pitchFamily="18" charset="0"/>
              </a:rPr>
              <a:t>- human albumins in the most severe cases </a:t>
            </a:r>
            <a:endParaRPr lang="x-none" sz="1600" dirty="0">
              <a:latin typeface="Palatino Linotype" pitchFamily="18" charset="0"/>
            </a:endParaRPr>
          </a:p>
          <a:p>
            <a:pPr>
              <a:lnSpc>
                <a:spcPct val="150000"/>
              </a:lnSpc>
              <a:buNone/>
            </a:pPr>
            <a:r>
              <a:rPr lang="en" sz="1600" dirty="0">
                <a:latin typeface="Palatino Linotype" pitchFamily="18" charset="0"/>
              </a:rPr>
              <a:t>    - </a:t>
            </a:r>
            <a:r>
              <a:rPr lang="en" sz="1600" dirty="0" err="1">
                <a:latin typeface="Palatino Linotype" pitchFamily="18" charset="0"/>
              </a:rPr>
              <a:t>Octreotide</a:t>
            </a:r>
            <a:endParaRPr lang="x-none" sz="1600" dirty="0">
              <a:latin typeface="Palatino Linotype" pitchFamily="18" charset="0"/>
            </a:endParaRPr>
          </a:p>
          <a:p>
            <a:pPr>
              <a:lnSpc>
                <a:spcPct val="150000"/>
              </a:lnSpc>
              <a:buNone/>
            </a:pPr>
            <a:endParaRPr lang="x-none" sz="1600" dirty="0">
              <a:latin typeface="Palatino Linotype" pitchFamily="18" charset="0"/>
            </a:endParaRPr>
          </a:p>
          <a:p>
            <a:pPr>
              <a:lnSpc>
                <a:spcPct val="150000"/>
              </a:lnSpc>
              <a:buNone/>
            </a:pPr>
            <a:r>
              <a:rPr lang="en" sz="1600" b="1" u="sng">
                <a:latin typeface="Palatino Linotype" pitchFamily="18" charset="0"/>
              </a:rPr>
              <a:t>Constrictive pericarditis</a:t>
            </a:r>
          </a:p>
          <a:p>
            <a:pPr>
              <a:lnSpc>
                <a:spcPct val="150000"/>
              </a:lnSpc>
            </a:pPr>
            <a:r>
              <a:rPr lang="en" sz="1600">
                <a:latin typeface="Palatino Linotype" pitchFamily="18" charset="0"/>
              </a:rPr>
              <a:t>Protein-losing gastroenteropathy here occurs due to right heart failure and increased central venous pressure, leading to intestinal congestion.</a:t>
            </a:r>
          </a:p>
          <a:p>
            <a:pPr>
              <a:lnSpc>
                <a:spcPct val="150000"/>
              </a:lnSpc>
              <a:buNone/>
            </a:pPr>
            <a:endParaRPr lang="en-US" sz="1600" dirty="0">
              <a:latin typeface="Palatino Linotype" pitchFamily="18" charset="0"/>
            </a:endParaRPr>
          </a:p>
        </p:txBody>
      </p:sp>
    </p:spTree>
    <p:extLst>
      <p:ext uri="{BB962C8B-B14F-4D97-AF65-F5344CB8AC3E}">
        <p14:creationId xmlns="" xmlns:p14="http://schemas.microsoft.com/office/powerpoint/2010/main" val="609248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334962"/>
          </a:xfrm>
        </p:spPr>
        <p:txBody>
          <a:bodyPr>
            <a:normAutofit fontScale="90000"/>
          </a:bodyPr>
          <a:lstStyle/>
          <a:p>
            <a:r>
              <a:rPr lang="en" sz="3200" b="1" dirty="0">
                <a:latin typeface="Palatino Linotype" pitchFamily="18" charset="0"/>
              </a:rPr>
              <a:t>Diagnosis</a:t>
            </a:r>
            <a:endParaRPr lang="en-US" sz="3200" b="1" dirty="0">
              <a:latin typeface="Palatino Linotype" pitchFamily="18" charset="0"/>
            </a:endParaRPr>
          </a:p>
        </p:txBody>
      </p:sp>
      <p:sp>
        <p:nvSpPr>
          <p:cNvPr id="3" name="Content Placeholder 2"/>
          <p:cNvSpPr>
            <a:spLocks noGrp="1"/>
          </p:cNvSpPr>
          <p:nvPr>
            <p:ph idx="1"/>
          </p:nvPr>
        </p:nvSpPr>
        <p:spPr>
          <a:xfrm>
            <a:off x="304800" y="838200"/>
            <a:ext cx="8229600" cy="4525963"/>
          </a:xfrm>
        </p:spPr>
        <p:txBody>
          <a:bodyPr>
            <a:normAutofit/>
          </a:bodyPr>
          <a:lstStyle/>
          <a:p>
            <a:pPr>
              <a:lnSpc>
                <a:spcPct val="150000"/>
              </a:lnSpc>
            </a:pPr>
            <a:r>
              <a:rPr lang="en" sz="1600" dirty="0">
                <a:latin typeface="Palatino Linotype" pitchFamily="18" charset="0"/>
              </a:rPr>
              <a:t>Monitoring α 1 antitrypsin secretion is used to indirectly assess intestinal albumin loss</a:t>
            </a:r>
          </a:p>
          <a:p>
            <a:pPr>
              <a:lnSpc>
                <a:spcPct val="150000"/>
              </a:lnSpc>
            </a:pPr>
            <a:r>
              <a:rPr lang="en" sz="1600" dirty="0">
                <a:latin typeface="Palatino Linotype" pitchFamily="18" charset="0"/>
              </a:rPr>
              <a:t>α 1 antitrypsin is a glycoprotein, inhibits serum proteases and is synthesized in the liver. It has antiproteolytic activity, is slightly degraded in the intestines and is excreted unchanged in the stool. It is a reliable indicator of protein loss, if it is determined in a 24 /h stool</a:t>
            </a:r>
          </a:p>
          <a:p>
            <a:pPr>
              <a:lnSpc>
                <a:spcPct val="150000"/>
              </a:lnSpc>
            </a:pPr>
            <a:r>
              <a:rPr lang="en" sz="1600" dirty="0">
                <a:latin typeface="Palatino Linotype" pitchFamily="18" charset="0"/>
              </a:rPr>
              <a:t>α 1 antitrypsin clearance in plasma is used</a:t>
            </a:r>
          </a:p>
          <a:p>
            <a:pPr>
              <a:lnSpc>
                <a:spcPct val="150000"/>
              </a:lnSpc>
            </a:pPr>
            <a:r>
              <a:rPr lang="en" sz="1600" dirty="0">
                <a:latin typeface="Palatino Linotype" pitchFamily="18" charset="0"/>
              </a:rPr>
              <a:t>Clearance of α 1 antitrypsin can be increased during diarrhea, bleeding in the gastrointestinal tract</a:t>
            </a:r>
          </a:p>
          <a:p>
            <a:pPr>
              <a:lnSpc>
                <a:spcPct val="150000"/>
              </a:lnSpc>
            </a:pPr>
            <a:r>
              <a:rPr lang="en" sz="1600" dirty="0">
                <a:latin typeface="Palatino Linotype" pitchFamily="18" charset="0"/>
              </a:rPr>
              <a:t>Albumin loss can also be </a:t>
            </a:r>
            <a:r>
              <a:rPr lang="en" sz="1600" dirty="0" err="1">
                <a:latin typeface="Palatino Linotype" pitchFamily="18" charset="0"/>
              </a:rPr>
              <a:t>diagnosed by scintigraphy </a:t>
            </a:r>
            <a:r>
              <a:rPr lang="en" sz="1600" dirty="0">
                <a:latin typeface="Palatino Linotype" pitchFamily="18" charset="0"/>
              </a:rPr>
              <a:t>of labeled albumins.</a:t>
            </a:r>
            <a:endParaRPr lang="en-US" sz="1600" dirty="0">
              <a:latin typeface="Palatino Linotype" pitchFamily="18" charset="0"/>
            </a:endParaRPr>
          </a:p>
        </p:txBody>
      </p:sp>
    </p:spTree>
    <p:extLst>
      <p:ext uri="{BB962C8B-B14F-4D97-AF65-F5344CB8AC3E}">
        <p14:creationId xmlns="" xmlns:p14="http://schemas.microsoft.com/office/powerpoint/2010/main" val="79761919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1905000"/>
            <a:ext cx="7772400" cy="2724150"/>
          </a:xfrm>
        </p:spPr>
        <p:txBody>
          <a:bodyPr>
            <a:noAutofit/>
          </a:bodyPr>
          <a:lstStyle/>
          <a:p>
            <a:r>
              <a:rPr lang="en" sz="3200" b="1" dirty="0" err="1">
                <a:latin typeface="Palatino Linotype" pitchFamily="18" charset="0"/>
              </a:rPr>
              <a:t>Inflammatory </a:t>
            </a:r>
            <a:r>
              <a:rPr lang="en" sz="3200" b="1" dirty="0">
                <a:latin typeface="Palatino Linotype" pitchFamily="18" charset="0"/>
              </a:rPr>
              <a:t>bowel diseases: </a:t>
            </a:r>
            <a:r>
              <a:rPr lang="x-none" sz="3200" b="1" dirty="0">
                <a:latin typeface="Palatino Linotype" pitchFamily="18" charset="0"/>
              </a:rPr>
              <a:t/>
            </a:r>
            <a:br>
              <a:rPr lang="x-none" sz="3200" b="1" dirty="0">
                <a:latin typeface="Palatino Linotype" pitchFamily="18" charset="0"/>
              </a:rPr>
            </a:br>
            <a:r>
              <a:rPr lang="en" sz="3200" b="1" dirty="0" err="1">
                <a:latin typeface="Palatino Linotype" pitchFamily="18" charset="0"/>
              </a:rPr>
              <a:t>ulcerative </a:t>
            </a:r>
            <a:r>
              <a:rPr lang="en" sz="3200" b="1" dirty="0">
                <a:latin typeface="Palatino Linotype" pitchFamily="18" charset="0"/>
              </a:rPr>
              <a:t>colitis and </a:t>
            </a:r>
            <a:r>
              <a:rPr lang="en" sz="3200" b="1" dirty="0" err="1">
                <a:latin typeface="Palatino Linotype" pitchFamily="18" charset="0"/>
              </a:rPr>
              <a:t>Crohn's </a:t>
            </a:r>
            <a:r>
              <a:rPr lang="en" sz="3200" b="1" dirty="0">
                <a:latin typeface="Palatino Linotype" pitchFamily="18" charset="0"/>
              </a:rPr>
              <a:t>disease </a:t>
            </a:r>
            <a:r>
              <a:rPr lang="x-none" sz="3200" b="1" dirty="0">
                <a:latin typeface="Palatino Linotype" pitchFamily="18" charset="0"/>
              </a:rPr>
              <a:t/>
            </a:r>
            <a:br>
              <a:rPr lang="x-none" sz="3200" b="1" dirty="0">
                <a:latin typeface="Palatino Linotype" pitchFamily="18" charset="0"/>
              </a:rPr>
            </a:br>
            <a:endParaRPr lang="x-none" sz="3200" dirty="0"/>
          </a:p>
        </p:txBody>
      </p:sp>
      <p:pic>
        <p:nvPicPr>
          <p:cNvPr id="4" name="Picture 2"/>
          <p:cNvPicPr>
            <a:picLocks noChangeAspect="1" noChangeArrowheads="1"/>
          </p:cNvPicPr>
          <p:nvPr/>
        </p:nvPicPr>
        <p:blipFill>
          <a:blip r:embed="rId2" cstate="print"/>
          <a:srcRect/>
          <a:stretch>
            <a:fillRect/>
          </a:stretch>
        </p:blipFill>
        <p:spPr bwMode="auto">
          <a:xfrm>
            <a:off x="874479" y="152400"/>
            <a:ext cx="6949440" cy="1447800"/>
          </a:xfrm>
          <a:prstGeom prst="rect">
            <a:avLst/>
          </a:prstGeom>
          <a:noFill/>
          <a:ln w="9525">
            <a:noFill/>
            <a:miter lim="800000"/>
            <a:headEnd/>
            <a:tailEnd/>
          </a:ln>
        </p:spPr>
      </p:pic>
      <p:sp>
        <p:nvSpPr>
          <p:cNvPr id="5" name="Subtitle 4"/>
          <p:cNvSpPr>
            <a:spLocks noGrp="1"/>
          </p:cNvSpPr>
          <p:nvPr>
            <p:ph type="subTitle" idx="1"/>
          </p:nvPr>
        </p:nvSpPr>
        <p:spPr/>
        <p:txBody>
          <a:bodyPr/>
          <a:lstStyle/>
          <a:p>
            <a:endParaRPr lang="en-US"/>
          </a:p>
        </p:txBody>
      </p:sp>
    </p:spTree>
    <p:extLst>
      <p:ext uri="{BB962C8B-B14F-4D97-AF65-F5344CB8AC3E}">
        <p14:creationId xmlns="" xmlns:p14="http://schemas.microsoft.com/office/powerpoint/2010/main" val="229188313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457200" y="379413"/>
            <a:ext cx="8229600" cy="333375"/>
          </a:xfrm>
        </p:spPr>
        <p:txBody>
          <a:bodyPr>
            <a:normAutofit fontScale="90000"/>
          </a:bodyPr>
          <a:lstStyle/>
          <a:p>
            <a:r>
              <a:rPr lang="en" sz="2000" b="1">
                <a:latin typeface="Palatino Linotype" pitchFamily="18" charset="0"/>
              </a:rPr>
              <a:t>Inflammatory bowel diseases</a:t>
            </a:r>
            <a:r>
              <a:rPr lang="x-none" sz="2000" b="1">
                <a:solidFill>
                  <a:srgbClr val="3A30FA"/>
                </a:solidFill>
                <a:latin typeface="Palatino Linotype" pitchFamily="18" charset="0"/>
              </a:rPr>
              <a:t/>
            </a:r>
            <a:br>
              <a:rPr lang="x-none" sz="2000" b="1">
                <a:solidFill>
                  <a:srgbClr val="3A30FA"/>
                </a:solidFill>
                <a:latin typeface="Palatino Linotype" pitchFamily="18" charset="0"/>
              </a:rPr>
            </a:br>
            <a:endParaRPr lang="x-none" sz="2000"/>
          </a:p>
        </p:txBody>
      </p:sp>
      <p:pic>
        <p:nvPicPr>
          <p:cNvPr id="7171" name="Content Placeholder 3" descr="C:\Users\MISEL\AppData\Local\Microsoft\Windows\Temporary Internet Files\Content.Outlook\DFJE2026\Slajd 2.png"/>
          <p:cNvPicPr>
            <a:picLocks noGrp="1"/>
          </p:cNvPicPr>
          <p:nvPr>
            <p:ph idx="1"/>
          </p:nvPr>
        </p:nvPicPr>
        <p:blipFill>
          <a:blip r:embed="rId2" cstate="print">
            <a:extLst>
              <a:ext uri="{28A0092B-C50C-407E-A947-70E740481C1C}">
                <a14:useLocalDpi xmlns="" xmlns:a14="http://schemas.microsoft.com/office/drawing/2010/main" val="0"/>
              </a:ext>
            </a:extLst>
          </a:blip>
          <a:srcRect/>
          <a:stretch>
            <a:fillRect/>
          </a:stretch>
        </p:blipFill>
        <p:spPr>
          <a:xfrm>
            <a:off x="1676400" y="2438400"/>
            <a:ext cx="5791200" cy="3995738"/>
          </a:xfrm>
        </p:spPr>
      </p:pic>
      <p:sp>
        <p:nvSpPr>
          <p:cNvPr id="5" name="Oval 4"/>
          <p:cNvSpPr/>
          <p:nvPr/>
        </p:nvSpPr>
        <p:spPr>
          <a:xfrm>
            <a:off x="2209800" y="5592763"/>
            <a:ext cx="990600" cy="3048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 name="Rectangle 6"/>
          <p:cNvSpPr/>
          <p:nvPr/>
        </p:nvSpPr>
        <p:spPr>
          <a:xfrm>
            <a:off x="457200" y="546100"/>
            <a:ext cx="8382000" cy="1816100"/>
          </a:xfrm>
          <a:prstGeom prst="rect">
            <a:avLst/>
          </a:prstGeom>
        </p:spPr>
        <p:txBody>
          <a:bodyPr>
            <a:spAutoFit/>
          </a:bodyPr>
          <a:lstStyle/>
          <a:p>
            <a:pPr>
              <a:buClr>
                <a:srgbClr val="3A30FA"/>
              </a:buClr>
              <a:defRPr/>
            </a:pPr>
            <a:r>
              <a:rPr lang="en" sz="1600" dirty="0">
                <a:latin typeface="Palatino Linotype" pitchFamily="18" charset="0"/>
              </a:rPr>
              <a:t>Idiopathic, chronic diseases, periods of relapse and remission</a:t>
            </a:r>
          </a:p>
          <a:p>
            <a:pPr marL="285750" indent="-285750">
              <a:buClr>
                <a:srgbClr val="3A30FA"/>
              </a:buClr>
              <a:buFont typeface="Wingdings" pitchFamily="2" charset="2"/>
              <a:buChar char="v"/>
              <a:defRPr/>
            </a:pPr>
            <a:endParaRPr lang="ru-RU" sz="1600" dirty="0">
              <a:latin typeface="Palatino Linotype" pitchFamily="18" charset="0"/>
            </a:endParaRPr>
          </a:p>
          <a:p>
            <a:pPr marL="285750" indent="-285750">
              <a:buClr>
                <a:srgbClr val="FF0000"/>
              </a:buClr>
              <a:buFont typeface="Wingdings" pitchFamily="2" charset="2"/>
              <a:buChar char="v"/>
              <a:defRPr/>
            </a:pPr>
            <a:r>
              <a:rPr lang="en" sz="1600" b="1" dirty="0">
                <a:solidFill>
                  <a:srgbClr val="FF0000"/>
                </a:solidFill>
                <a:latin typeface="Palatino Linotype" pitchFamily="18" charset="0"/>
              </a:rPr>
              <a:t>Ulcerative Colitis:</a:t>
            </a:r>
            <a:r>
              <a:rPr lang="en" sz="1600" b="1" dirty="0">
                <a:solidFill>
                  <a:srgbClr val="3A30FA"/>
                </a:solidFill>
                <a:latin typeface="Palatino Linotype" pitchFamily="18" charset="0"/>
              </a:rPr>
              <a:t>  </a:t>
            </a:r>
            <a:r>
              <a:rPr lang="en" sz="1600" dirty="0" err="1">
                <a:latin typeface="Palatino Linotype" pitchFamily="18" charset="0"/>
              </a:rPr>
              <a:t>inflammation </a:t>
            </a:r>
            <a:r>
              <a:rPr lang="en" sz="1600" dirty="0">
                <a:latin typeface="Palatino Linotype" pitchFamily="18" charset="0"/>
              </a:rPr>
              <a:t>predominantly in the area of </a:t>
            </a:r>
            <a:r>
              <a:rPr lang="en" sz="1600" dirty="0" err="1">
                <a:latin typeface="Palatino Linotype" pitchFamily="18" charset="0"/>
              </a:rPr>
              <a:t>the mucous membrane </a:t>
            </a:r>
            <a:r>
              <a:rPr lang="en" sz="1600" dirty="0">
                <a:latin typeface="Palatino Linotype" pitchFamily="18" charset="0"/>
              </a:rPr>
              <a:t>of the colon, continuous </a:t>
            </a:r>
            <a:r>
              <a:rPr lang="en" sz="1600" dirty="0" err="1">
                <a:latin typeface="Palatino Linotype" pitchFamily="18" charset="0"/>
              </a:rPr>
              <a:t>lesion</a:t>
            </a:r>
            <a:r>
              <a:rPr lang="en" sz="1600" dirty="0">
                <a:latin typeface="Palatino Linotype" pitchFamily="18" charset="0"/>
              </a:rPr>
              <a:t> </a:t>
            </a:r>
          </a:p>
          <a:p>
            <a:pPr marL="285750" indent="-285750">
              <a:buClr>
                <a:srgbClr val="FF0000"/>
              </a:buClr>
              <a:buFont typeface="Wingdings" pitchFamily="2" charset="2"/>
              <a:buChar char="v"/>
              <a:defRPr/>
            </a:pPr>
            <a:endParaRPr lang="sr-Cyrl-CS" sz="1600" dirty="0">
              <a:latin typeface="Palatino Linotype" pitchFamily="18" charset="0"/>
            </a:endParaRPr>
          </a:p>
          <a:p>
            <a:pPr marL="285750" indent="-285750">
              <a:buClr>
                <a:srgbClr val="FF0000"/>
              </a:buClr>
              <a:buFont typeface="Wingdings" pitchFamily="2" charset="2"/>
              <a:buChar char="v"/>
              <a:defRPr/>
            </a:pPr>
            <a:r>
              <a:rPr lang="en" sz="1600" b="1" dirty="0">
                <a:solidFill>
                  <a:srgbClr val="FF0000"/>
                </a:solidFill>
                <a:latin typeface="Palatino Linotype" pitchFamily="18" charset="0"/>
              </a:rPr>
              <a:t>Crohn's disease: </a:t>
            </a:r>
            <a:r>
              <a:rPr lang="en" sz="1600" dirty="0">
                <a:latin typeface="Palatino Linotype" pitchFamily="18" charset="0"/>
              </a:rPr>
              <a:t>inflammation of the transmural and segmental type, in all parts of the digestive tract</a:t>
            </a:r>
            <a:endParaRPr lang="x-none" sz="1600" dirty="0">
              <a:latin typeface="Palatino Linotype" pitchFamily="18" charset="0"/>
            </a:endParaRPr>
          </a:p>
        </p:txBody>
      </p:sp>
      <p:sp>
        <p:nvSpPr>
          <p:cNvPr id="3" name="Down Arrow 2"/>
          <p:cNvSpPr/>
          <p:nvPr/>
        </p:nvSpPr>
        <p:spPr>
          <a:xfrm rot="5065303">
            <a:off x="3778250" y="2916238"/>
            <a:ext cx="336550" cy="977900"/>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x-none"/>
          </a:p>
        </p:txBody>
      </p:sp>
      <p:sp>
        <p:nvSpPr>
          <p:cNvPr id="8" name="Right Arrow 7"/>
          <p:cNvSpPr/>
          <p:nvPr/>
        </p:nvSpPr>
        <p:spPr>
          <a:xfrm>
            <a:off x="4776788" y="4083050"/>
            <a:ext cx="977900" cy="287338"/>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x-none"/>
          </a:p>
        </p:txBody>
      </p:sp>
      <p:sp>
        <p:nvSpPr>
          <p:cNvPr id="9" name="Down Arrow 8"/>
          <p:cNvSpPr/>
          <p:nvPr/>
        </p:nvSpPr>
        <p:spPr>
          <a:xfrm rot="2654250">
            <a:off x="7383463" y="2332038"/>
            <a:ext cx="309562" cy="977900"/>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x-none"/>
          </a:p>
        </p:txBody>
      </p:sp>
      <p:sp>
        <p:nvSpPr>
          <p:cNvPr id="10" name="Right Arrow 9"/>
          <p:cNvSpPr/>
          <p:nvPr/>
        </p:nvSpPr>
        <p:spPr>
          <a:xfrm rot="10800000">
            <a:off x="7218363" y="3962400"/>
            <a:ext cx="977900" cy="319088"/>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x-none"/>
          </a:p>
        </p:txBody>
      </p:sp>
      <p:sp>
        <p:nvSpPr>
          <p:cNvPr id="11" name="Oval 10"/>
          <p:cNvSpPr/>
          <p:nvPr/>
        </p:nvSpPr>
        <p:spPr>
          <a:xfrm rot="5400000">
            <a:off x="6191250" y="5649913"/>
            <a:ext cx="990600" cy="4953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extLst>
      <p:ext uri="{BB962C8B-B14F-4D97-AF65-F5344CB8AC3E}">
        <p14:creationId xmlns="" xmlns:p14="http://schemas.microsoft.com/office/powerpoint/2010/main" val="1970624116"/>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500"/>
                                        <p:tgtEl>
                                          <p:spTgt spid="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heel(1)">
                                      <p:cBhvr>
                                        <p:cTn id="12" dur="500"/>
                                        <p:tgtEl>
                                          <p:spTgt spid="3"/>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heel(1)">
                                      <p:cBhvr>
                                        <p:cTn id="17" dur="500"/>
                                        <p:tgtEl>
                                          <p:spTgt spid="11"/>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1" presetClass="entr" presetSubtype="1"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heel(1)">
                                      <p:cBhvr>
                                        <p:cTn id="22" dur="500"/>
                                        <p:tgtEl>
                                          <p:spTgt spid="8"/>
                                        </p:tgtEl>
                                      </p:cBhvr>
                                    </p:animEffect>
                                  </p:childTnLst>
                                </p:cTn>
                              </p:par>
                              <p:par>
                                <p:cTn id="23" presetID="21" presetClass="entr" presetSubtype="1"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heel(1)">
                                      <p:cBhvr>
                                        <p:cTn id="25" dur="500"/>
                                        <p:tgtEl>
                                          <p:spTgt spid="9"/>
                                        </p:tgtEl>
                                      </p:cBhvr>
                                    </p:animEffect>
                                  </p:childTnLst>
                                </p:cTn>
                              </p:par>
                              <p:par>
                                <p:cTn id="26" presetID="21" presetClass="entr" presetSubtype="1" fill="hold" grpId="0" nodeType="with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wheel(1)">
                                      <p:cBhvr>
                                        <p:cTn id="2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3" grpId="0" animBg="1"/>
      <p:bldP spid="8" grpId="0" animBg="1"/>
      <p:bldP spid="9" grpId="0" animBg="1"/>
      <p:bldP spid="10" grpId="0" animBg="1"/>
      <p:bldP spid="11"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260648"/>
            <a:ext cx="7851648" cy="576064"/>
          </a:xfrm>
          <a:ln>
            <a:miter lim="800000"/>
            <a:headEnd/>
            <a:tailEnd/>
          </a:ln>
          <a:extLst/>
        </p:spPr>
        <p:txBody>
          <a:bodyPr>
            <a:noAutofit/>
          </a:bodyPr>
          <a:lstStyle/>
          <a:p>
            <a:pPr algn="ctr">
              <a:defRPr/>
            </a:pPr>
            <a:r>
              <a:rPr lang="en" sz="2800" b="1" dirty="0" err="1">
                <a:latin typeface="Palatino Linotype" pitchFamily="18" charset="0"/>
              </a:rPr>
              <a:t>Inflammatory </a:t>
            </a:r>
            <a:r>
              <a:rPr lang="en" sz="2800" b="1" dirty="0">
                <a:latin typeface="Palatino Linotype" pitchFamily="18" charset="0"/>
              </a:rPr>
              <a:t>bowel diseases</a:t>
            </a:r>
            <a:endParaRPr lang="en-US" sz="2800" b="1" dirty="0">
              <a:latin typeface="Palatino Linotype" pitchFamily="18" charset="0"/>
            </a:endParaRPr>
          </a:p>
        </p:txBody>
      </p:sp>
      <p:sp>
        <p:nvSpPr>
          <p:cNvPr id="11267" name="Subtitle 2"/>
          <p:cNvSpPr>
            <a:spLocks noGrp="1"/>
          </p:cNvSpPr>
          <p:nvPr>
            <p:ph type="subTitle" idx="1"/>
          </p:nvPr>
        </p:nvSpPr>
        <p:spPr>
          <a:xfrm>
            <a:off x="533400" y="1052513"/>
            <a:ext cx="7854950" cy="5545137"/>
          </a:xfrm>
        </p:spPr>
        <p:txBody>
          <a:bodyPr/>
          <a:lstStyle/>
          <a:p>
            <a:pPr marR="0" algn="ctr"/>
            <a:r>
              <a:rPr lang="en" sz="2400" b="1" dirty="0" err="1">
                <a:solidFill>
                  <a:schemeClr val="tx1"/>
                </a:solidFill>
                <a:latin typeface="Palatino Linotype" pitchFamily="18" charset="0"/>
              </a:rPr>
              <a:t>Factors</a:t>
            </a:r>
            <a:r>
              <a:rPr lang="en" sz="2400" b="1" dirty="0">
                <a:solidFill>
                  <a:schemeClr val="tx1"/>
                </a:solidFill>
                <a:latin typeface="Palatino Linotype" pitchFamily="18" charset="0"/>
              </a:rPr>
              <a:t> </a:t>
            </a:r>
            <a:r>
              <a:rPr lang="en" sz="2400" b="1" dirty="0" err="1">
                <a:solidFill>
                  <a:schemeClr val="tx1"/>
                </a:solidFill>
                <a:latin typeface="Palatino Linotype" pitchFamily="18" charset="0"/>
              </a:rPr>
              <a:t>risks</a:t>
            </a:r>
            <a:r>
              <a:rPr lang="en" sz="2400" b="1" dirty="0">
                <a:solidFill>
                  <a:schemeClr val="tx1"/>
                </a:solidFill>
                <a:latin typeface="Palatino Linotype" pitchFamily="18" charset="0"/>
              </a:rPr>
              <a:t> </a:t>
            </a:r>
            <a:r>
              <a:rPr lang="en" sz="2400" b="1" dirty="0" err="1">
                <a:solidFill>
                  <a:schemeClr val="tx1"/>
                </a:solidFill>
                <a:latin typeface="Palatino Linotype" pitchFamily="18" charset="0"/>
              </a:rPr>
              <a:t>For</a:t>
            </a:r>
            <a:r>
              <a:rPr lang="en" sz="2400" b="1" dirty="0">
                <a:solidFill>
                  <a:schemeClr val="tx1"/>
                </a:solidFill>
                <a:latin typeface="Palatino Linotype" pitchFamily="18" charset="0"/>
              </a:rPr>
              <a:t> </a:t>
            </a:r>
            <a:r>
              <a:rPr lang="en" sz="2400" b="1" dirty="0" err="1">
                <a:solidFill>
                  <a:schemeClr val="tx1"/>
                </a:solidFill>
                <a:latin typeface="Palatino Linotype" pitchFamily="18" charset="0"/>
              </a:rPr>
              <a:t>ulcerative</a:t>
            </a:r>
            <a:r>
              <a:rPr lang="en" sz="2400" b="1" dirty="0">
                <a:solidFill>
                  <a:schemeClr val="tx1"/>
                </a:solidFill>
                <a:latin typeface="Palatino Linotype" pitchFamily="18" charset="0"/>
              </a:rPr>
              <a:t> </a:t>
            </a:r>
            <a:r>
              <a:rPr lang="en" sz="2400" b="1" dirty="0" err="1">
                <a:solidFill>
                  <a:schemeClr val="tx1"/>
                </a:solidFill>
                <a:latin typeface="Palatino Linotype" pitchFamily="18" charset="0"/>
              </a:rPr>
              <a:t>colitis </a:t>
            </a:r>
            <a:r>
              <a:rPr lang="en" sz="2400" b="1" dirty="0">
                <a:solidFill>
                  <a:schemeClr val="tx1"/>
                </a:solidFill>
                <a:latin typeface="Palatino Linotype" pitchFamily="18" charset="0"/>
              </a:rPr>
              <a:t>and </a:t>
            </a:r>
            <a:r>
              <a:rPr lang="en" sz="2400" b="1" dirty="0" err="1">
                <a:solidFill>
                  <a:schemeClr val="tx1"/>
                </a:solidFill>
                <a:latin typeface="Palatino Linotype" pitchFamily="18" charset="0"/>
              </a:rPr>
              <a:t>Crohn's</a:t>
            </a:r>
            <a:r>
              <a:rPr lang="en" sz="2400" b="1" dirty="0">
                <a:solidFill>
                  <a:schemeClr val="tx1"/>
                </a:solidFill>
                <a:latin typeface="Palatino Linotype" pitchFamily="18" charset="0"/>
              </a:rPr>
              <a:t> </a:t>
            </a:r>
            <a:r>
              <a:rPr lang="en" sz="2400" b="1" dirty="0" err="1">
                <a:solidFill>
                  <a:schemeClr val="tx1"/>
                </a:solidFill>
                <a:latin typeface="Palatino Linotype" pitchFamily="18" charset="0"/>
              </a:rPr>
              <a:t>disease</a:t>
            </a:r>
            <a:endParaRPr lang="en-US" b="1" dirty="0">
              <a:solidFill>
                <a:schemeClr val="tx1"/>
              </a:solidFill>
              <a:latin typeface="Palatino Linotype" pitchFamily="18" charset="0"/>
            </a:endParaRPr>
          </a:p>
        </p:txBody>
      </p:sp>
      <p:graphicFrame>
        <p:nvGraphicFramePr>
          <p:cNvPr id="4" name="Table 3"/>
          <p:cNvGraphicFramePr>
            <a:graphicFrameLocks noGrp="1"/>
          </p:cNvGraphicFramePr>
          <p:nvPr>
            <p:extLst>
              <p:ext uri="{D42A27DB-BD31-4B8C-83A1-F6EECF244321}">
                <p14:modId xmlns="" xmlns:p14="http://schemas.microsoft.com/office/powerpoint/2010/main" val="593018364"/>
              </p:ext>
            </p:extLst>
          </p:nvPr>
        </p:nvGraphicFramePr>
        <p:xfrm>
          <a:off x="1476375" y="2420938"/>
          <a:ext cx="5759450" cy="2895600"/>
        </p:xfrm>
        <a:graphic>
          <a:graphicData uri="http://schemas.openxmlformats.org/drawingml/2006/table">
            <a:tbl>
              <a:tblPr firstRow="1" bandRow="1">
                <a:tableStyleId>{5C22544A-7EE6-4342-B048-85BDC9FD1C3A}</a:tableStyleId>
              </a:tblPr>
              <a:tblGrid>
                <a:gridCol w="1908974">
                  <a:extLst>
                    <a:ext uri="{9D8B030D-6E8A-4147-A177-3AD203B41FA5}">
                      <a16:colId xmlns="" xmlns:a16="http://schemas.microsoft.com/office/drawing/2014/main" val="20000"/>
                    </a:ext>
                  </a:extLst>
                </a:gridCol>
                <a:gridCol w="1864612">
                  <a:extLst>
                    <a:ext uri="{9D8B030D-6E8A-4147-A177-3AD203B41FA5}">
                      <a16:colId xmlns="" xmlns:a16="http://schemas.microsoft.com/office/drawing/2014/main" val="20001"/>
                    </a:ext>
                  </a:extLst>
                </a:gridCol>
                <a:gridCol w="1985864">
                  <a:extLst>
                    <a:ext uri="{9D8B030D-6E8A-4147-A177-3AD203B41FA5}">
                      <a16:colId xmlns="" xmlns:a16="http://schemas.microsoft.com/office/drawing/2014/main" val="20002"/>
                    </a:ext>
                  </a:extLst>
                </a:gridCol>
              </a:tblGrid>
              <a:tr h="635969">
                <a:tc>
                  <a:txBody>
                    <a:bodyPr/>
                    <a:lstStyle/>
                    <a:p>
                      <a:endParaRPr lang="en-US" i="0" dirty="0">
                        <a:latin typeface="Palatino Linotype" pitchFamily="18" charset="0"/>
                      </a:endParaRPr>
                    </a:p>
                  </a:txBody>
                  <a:tcPr marL="91433" marR="91433"/>
                </a:tc>
                <a:tc>
                  <a:txBody>
                    <a:bodyPr/>
                    <a:lstStyle/>
                    <a:p>
                      <a:pPr algn="ctr"/>
                      <a:r>
                        <a:rPr lang="en" sz="2000" i="0" dirty="0" err="1">
                          <a:latin typeface="Palatino Linotype" pitchFamily="18" charset="0"/>
                        </a:rPr>
                        <a:t>Ulcerative </a:t>
                      </a:r>
                      <a:r>
                        <a:rPr lang="en" sz="2000" i="0" dirty="0">
                          <a:latin typeface="Palatino Linotype" pitchFamily="18" charset="0"/>
                        </a:rPr>
                        <a:t>colitis</a:t>
                      </a:r>
                      <a:endParaRPr lang="en-US" sz="2000" i="0" dirty="0">
                        <a:latin typeface="Palatino Linotype" pitchFamily="18" charset="0"/>
                      </a:endParaRPr>
                    </a:p>
                  </a:txBody>
                  <a:tcPr marL="91433" marR="91433"/>
                </a:tc>
                <a:tc>
                  <a:txBody>
                    <a:bodyPr/>
                    <a:lstStyle/>
                    <a:p>
                      <a:pPr algn="ctr"/>
                      <a:r>
                        <a:rPr lang="en" sz="2000" i="0" dirty="0" err="1">
                          <a:latin typeface="Palatino Linotype" pitchFamily="18" charset="0"/>
                        </a:rPr>
                        <a:t>Crohn's </a:t>
                      </a:r>
                      <a:r>
                        <a:rPr lang="en" sz="2000" i="0" dirty="0">
                          <a:latin typeface="Palatino Linotype" pitchFamily="18" charset="0"/>
                        </a:rPr>
                        <a:t>disease</a:t>
                      </a:r>
                      <a:endParaRPr lang="en-US" sz="2000" i="0" dirty="0">
                        <a:latin typeface="Palatino Linotype" pitchFamily="18" charset="0"/>
                      </a:endParaRPr>
                    </a:p>
                  </a:txBody>
                  <a:tcPr marL="91433" marR="91433"/>
                </a:tc>
                <a:extLst>
                  <a:ext uri="{0D108BD9-81ED-4DB2-BD59-A6C34878D82A}">
                    <a16:rowId xmlns="" xmlns:a16="http://schemas.microsoft.com/office/drawing/2014/main" val="10000"/>
                  </a:ext>
                </a:extLst>
              </a:tr>
              <a:tr h="531118">
                <a:tc>
                  <a:txBody>
                    <a:bodyPr/>
                    <a:lstStyle/>
                    <a:p>
                      <a:pPr algn="ctr"/>
                      <a:r>
                        <a:rPr lang="en" i="0" dirty="0">
                          <a:latin typeface="Palatino Linotype" pitchFamily="18" charset="0"/>
                        </a:rPr>
                        <a:t>gender</a:t>
                      </a:r>
                      <a:endParaRPr lang="en-US" i="0" dirty="0">
                        <a:latin typeface="Palatino Linotype" pitchFamily="18" charset="0"/>
                      </a:endParaRPr>
                    </a:p>
                  </a:txBody>
                  <a:tcPr marL="91433" marR="91433"/>
                </a:tc>
                <a:tc>
                  <a:txBody>
                    <a:bodyPr/>
                    <a:lstStyle/>
                    <a:p>
                      <a:pPr algn="ctr"/>
                      <a:r>
                        <a:rPr lang="en" i="0">
                          <a:latin typeface="Palatino Linotype" pitchFamily="18" charset="0"/>
                        </a:rPr>
                        <a:t>more common </a:t>
                      </a:r>
                      <a:r>
                        <a:rPr lang="en" i="0" baseline="0">
                          <a:latin typeface="Palatino Linotype" pitchFamily="18" charset="0"/>
                        </a:rPr>
                        <a:t>in men</a:t>
                      </a:r>
                      <a:endParaRPr lang="en-US" i="0">
                        <a:latin typeface="Palatino Linotype" pitchFamily="18" charset="0"/>
                      </a:endParaRPr>
                    </a:p>
                  </a:txBody>
                  <a:tcPr marL="91433" marR="91433"/>
                </a:tc>
                <a:tc>
                  <a:txBody>
                    <a:bodyPr/>
                    <a:lstStyle/>
                    <a:p>
                      <a:pPr algn="ctr"/>
                      <a:r>
                        <a:rPr lang="en" i="0">
                          <a:latin typeface="Palatino Linotype" pitchFamily="18" charset="0"/>
                        </a:rPr>
                        <a:t>more common in women</a:t>
                      </a:r>
                      <a:endParaRPr lang="en-US" i="0">
                        <a:latin typeface="Palatino Linotype" pitchFamily="18" charset="0"/>
                      </a:endParaRPr>
                    </a:p>
                  </a:txBody>
                  <a:tcPr marL="91433" marR="91433"/>
                </a:tc>
                <a:extLst>
                  <a:ext uri="{0D108BD9-81ED-4DB2-BD59-A6C34878D82A}">
                    <a16:rowId xmlns="" xmlns:a16="http://schemas.microsoft.com/office/drawing/2014/main" val="10001"/>
                  </a:ext>
                </a:extLst>
              </a:tr>
              <a:tr h="758740">
                <a:tc>
                  <a:txBody>
                    <a:bodyPr/>
                    <a:lstStyle/>
                    <a:p>
                      <a:pPr algn="ctr"/>
                      <a:r>
                        <a:rPr lang="en" i="0" dirty="0">
                          <a:latin typeface="Palatino Linotype" pitchFamily="18" charset="0"/>
                        </a:rPr>
                        <a:t>age</a:t>
                      </a:r>
                      <a:endParaRPr lang="en-US" i="0" dirty="0">
                        <a:latin typeface="Palatino Linotype" pitchFamily="18" charset="0"/>
                      </a:endParaRPr>
                    </a:p>
                  </a:txBody>
                  <a:tcPr marL="91433" marR="91433"/>
                </a:tc>
                <a:tc>
                  <a:txBody>
                    <a:bodyPr/>
                    <a:lstStyle/>
                    <a:p>
                      <a:pPr algn="ctr"/>
                      <a:r>
                        <a:rPr lang="en" i="0">
                          <a:latin typeface="Palatino Linotype" pitchFamily="18" charset="0"/>
                        </a:rPr>
                        <a:t>peak incidence between 15 and 25 </a:t>
                      </a:r>
                      <a:r>
                        <a:rPr lang="en" i="0" baseline="0">
                          <a:latin typeface="Palatino Linotype" pitchFamily="18" charset="0"/>
                        </a:rPr>
                        <a:t>years of age</a:t>
                      </a:r>
                      <a:endParaRPr lang="en-US" i="0">
                        <a:latin typeface="Palatino Linotype" pitchFamily="18" charset="0"/>
                      </a:endParaRPr>
                    </a:p>
                  </a:txBody>
                  <a:tcPr marL="91433" marR="91433"/>
                </a:tc>
                <a:tc>
                  <a:txBody>
                    <a:bodyPr/>
                    <a:lstStyle/>
                    <a:p>
                      <a:pPr algn="ctr"/>
                      <a:r>
                        <a:rPr lang="en" i="0">
                          <a:latin typeface="Palatino Linotype" pitchFamily="18" charset="0"/>
                        </a:rPr>
                        <a:t>peak incidence between 15 and 30 years of age</a:t>
                      </a:r>
                      <a:endParaRPr lang="en-US" i="0">
                        <a:latin typeface="Palatino Linotype" pitchFamily="18" charset="0"/>
                      </a:endParaRPr>
                    </a:p>
                  </a:txBody>
                  <a:tcPr marL="91433" marR="91433"/>
                </a:tc>
                <a:extLst>
                  <a:ext uri="{0D108BD9-81ED-4DB2-BD59-A6C34878D82A}">
                    <a16:rowId xmlns="" xmlns:a16="http://schemas.microsoft.com/office/drawing/2014/main" val="10002"/>
                  </a:ext>
                </a:extLst>
              </a:tr>
              <a:tr h="531118">
                <a:tc>
                  <a:txBody>
                    <a:bodyPr/>
                    <a:lstStyle/>
                    <a:p>
                      <a:pPr algn="ctr"/>
                      <a:r>
                        <a:rPr lang="en" i="0" dirty="0">
                          <a:latin typeface="Palatino Linotype" pitchFamily="18" charset="0"/>
                        </a:rPr>
                        <a:t>smoking</a:t>
                      </a:r>
                      <a:endParaRPr lang="en-US" i="0" dirty="0">
                        <a:latin typeface="Palatino Linotype" pitchFamily="18" charset="0"/>
                      </a:endParaRPr>
                    </a:p>
                  </a:txBody>
                  <a:tcPr marL="91433" marR="91433"/>
                </a:tc>
                <a:tc>
                  <a:txBody>
                    <a:bodyPr/>
                    <a:lstStyle/>
                    <a:p>
                      <a:pPr algn="ctr"/>
                      <a:r>
                        <a:rPr lang="en" i="0" dirty="0">
                          <a:latin typeface="Palatino Linotype" pitchFamily="18" charset="0"/>
                        </a:rPr>
                        <a:t>lower risk for smokers</a:t>
                      </a:r>
                      <a:endParaRPr lang="en-US" i="0" dirty="0">
                        <a:latin typeface="Palatino Linotype" pitchFamily="18" charset="0"/>
                      </a:endParaRPr>
                    </a:p>
                  </a:txBody>
                  <a:tcPr marL="91433" marR="91433"/>
                </a:tc>
                <a:tc>
                  <a:txBody>
                    <a:bodyPr/>
                    <a:lstStyle/>
                    <a:p>
                      <a:pPr algn="ctr"/>
                      <a:r>
                        <a:rPr lang="en" i="0" dirty="0">
                          <a:latin typeface="Palatino Linotype" pitchFamily="18" charset="0"/>
                        </a:rPr>
                        <a:t>higher risk for smokers</a:t>
                      </a:r>
                      <a:endParaRPr lang="en-US" i="0" dirty="0">
                        <a:latin typeface="Palatino Linotype" pitchFamily="18" charset="0"/>
                      </a:endParaRPr>
                    </a:p>
                  </a:txBody>
                  <a:tcPr marL="91433" marR="91433"/>
                </a:tc>
                <a:extLst>
                  <a:ext uri="{0D108BD9-81ED-4DB2-BD59-A6C34878D82A}">
                    <a16:rowId xmlns="" xmlns:a16="http://schemas.microsoft.com/office/drawing/2014/main" val="10003"/>
                  </a:ext>
                </a:extLst>
              </a:tr>
            </a:tbl>
          </a:graphicData>
        </a:graphic>
      </p:graphicFrame>
    </p:spTree>
    <p:extLst>
      <p:ext uri="{BB962C8B-B14F-4D97-AF65-F5344CB8AC3E}">
        <p14:creationId xmlns="" xmlns:p14="http://schemas.microsoft.com/office/powerpoint/2010/main" val="159820034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Box 2"/>
          <p:cNvSpPr txBox="1">
            <a:spLocks noChangeArrowheads="1"/>
          </p:cNvSpPr>
          <p:nvPr/>
        </p:nvSpPr>
        <p:spPr bwMode="auto">
          <a:xfrm>
            <a:off x="322263" y="165100"/>
            <a:ext cx="8597900" cy="4000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 sz="2000" b="1">
                <a:latin typeface="Palatino Linotype" pitchFamily="18" charset="0"/>
              </a:rPr>
              <a:t>Multifactor etiopathogenesis of inflammatory bowel diseases</a:t>
            </a:r>
            <a:endParaRPr lang="x-none" sz="2000"/>
          </a:p>
        </p:txBody>
      </p:sp>
      <p:sp>
        <p:nvSpPr>
          <p:cNvPr id="12291" name="TextBox 3"/>
          <p:cNvSpPr txBox="1">
            <a:spLocks noChangeArrowheads="1"/>
          </p:cNvSpPr>
          <p:nvPr/>
        </p:nvSpPr>
        <p:spPr bwMode="auto">
          <a:xfrm>
            <a:off x="5410200" y="985838"/>
            <a:ext cx="3805238" cy="28622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
            </a:pPr>
            <a:r>
              <a:rPr lang="en">
                <a:latin typeface="Palatino Linotype" pitchFamily="18" charset="0"/>
              </a:rPr>
              <a:t>Specific etiology-still unknown</a:t>
            </a:r>
          </a:p>
          <a:p>
            <a:pPr eaLnBrk="1" hangingPunct="1">
              <a:buFont typeface="Wingdings" pitchFamily="2" charset="2"/>
              <a:buChar char="§"/>
            </a:pPr>
            <a:endParaRPr lang="x-none">
              <a:latin typeface="Palatino Linotype" pitchFamily="18" charset="0"/>
            </a:endParaRPr>
          </a:p>
          <a:p>
            <a:pPr eaLnBrk="1" hangingPunct="1">
              <a:buFont typeface="Wingdings" pitchFamily="2" charset="2"/>
              <a:buChar char="§"/>
            </a:pPr>
            <a:r>
              <a:rPr lang="en">
                <a:latin typeface="Palatino Linotype" pitchFamily="18" charset="0"/>
              </a:rPr>
              <a:t>Heredity (NOD2 gene mutation)</a:t>
            </a:r>
          </a:p>
          <a:p>
            <a:pPr eaLnBrk="1" hangingPunct="1">
              <a:buFont typeface="Wingdings" pitchFamily="2" charset="2"/>
              <a:buChar char="§"/>
            </a:pPr>
            <a:endParaRPr lang="x-none">
              <a:latin typeface="Palatino Linotype" pitchFamily="18" charset="0"/>
            </a:endParaRPr>
          </a:p>
          <a:p>
            <a:pPr eaLnBrk="1" hangingPunct="1">
              <a:buFont typeface="Wingdings" pitchFamily="2" charset="2"/>
              <a:buChar char="§"/>
            </a:pPr>
            <a:r>
              <a:rPr lang="en">
                <a:latin typeface="Palatino Linotype" pitchFamily="18" charset="0"/>
              </a:rPr>
              <a:t>Commensal microorganisms</a:t>
            </a:r>
          </a:p>
          <a:p>
            <a:pPr eaLnBrk="1" hangingPunct="1">
              <a:buFont typeface="Wingdings" pitchFamily="2" charset="2"/>
              <a:buChar char="§"/>
            </a:pPr>
            <a:endParaRPr lang="x-none">
              <a:latin typeface="Palatino Linotype" pitchFamily="18" charset="0"/>
            </a:endParaRPr>
          </a:p>
          <a:p>
            <a:pPr eaLnBrk="1" hangingPunct="1">
              <a:buFont typeface="Wingdings" pitchFamily="2" charset="2"/>
              <a:buChar char="§"/>
            </a:pPr>
            <a:r>
              <a:rPr lang="en">
                <a:latin typeface="Palatino Linotype" pitchFamily="18" charset="0"/>
              </a:rPr>
              <a:t>External factors</a:t>
            </a:r>
          </a:p>
          <a:p>
            <a:pPr eaLnBrk="1" hangingPunct="1">
              <a:buFont typeface="Wingdings" pitchFamily="2" charset="2"/>
              <a:buChar char="§"/>
            </a:pPr>
            <a:endParaRPr lang="x-none">
              <a:latin typeface="Palatino Linotype" pitchFamily="18" charset="0"/>
            </a:endParaRPr>
          </a:p>
          <a:p>
            <a:pPr eaLnBrk="1" hangingPunct="1">
              <a:buFont typeface="Wingdings" pitchFamily="2" charset="2"/>
              <a:buChar char="§"/>
            </a:pPr>
            <a:r>
              <a:rPr lang="en">
                <a:latin typeface="Palatino Linotype" pitchFamily="18" charset="0"/>
              </a:rPr>
              <a:t>Inadequate immune response</a:t>
            </a:r>
          </a:p>
        </p:txBody>
      </p:sp>
      <p:pic>
        <p:nvPicPr>
          <p:cNvPr id="12292" name="Picture 4"/>
          <p:cNvPicPr>
            <a:picLocks noChangeAspect="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266700" y="1004888"/>
            <a:ext cx="4924425" cy="49244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1" name="Oval 10"/>
          <p:cNvSpPr/>
          <p:nvPr/>
        </p:nvSpPr>
        <p:spPr>
          <a:xfrm>
            <a:off x="88900" y="3086100"/>
            <a:ext cx="1676400" cy="762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2" name="Oval 11"/>
          <p:cNvSpPr/>
          <p:nvPr/>
        </p:nvSpPr>
        <p:spPr>
          <a:xfrm>
            <a:off x="1509713" y="1143000"/>
            <a:ext cx="2438400" cy="8382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3" name="Oval 12"/>
          <p:cNvSpPr/>
          <p:nvPr/>
        </p:nvSpPr>
        <p:spPr>
          <a:xfrm>
            <a:off x="1704975" y="4953000"/>
            <a:ext cx="2133600" cy="8382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4" name="Oval 13"/>
          <p:cNvSpPr/>
          <p:nvPr/>
        </p:nvSpPr>
        <p:spPr>
          <a:xfrm>
            <a:off x="3505200" y="3009900"/>
            <a:ext cx="1905000" cy="8382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extLst>
      <p:ext uri="{BB962C8B-B14F-4D97-AF65-F5344CB8AC3E}">
        <p14:creationId xmlns="" xmlns:p14="http://schemas.microsoft.com/office/powerpoint/2010/main" val="3374407631"/>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heel(1)">
                                      <p:cBhvr>
                                        <p:cTn id="7" dur="500"/>
                                        <p:tgtEl>
                                          <p:spTgt spid="1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wheel(1)">
                                      <p:cBhvr>
                                        <p:cTn id="12" dur="500"/>
                                        <p:tgtEl>
                                          <p:spTgt spid="12"/>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wheel(1)">
                                      <p:cBhvr>
                                        <p:cTn id="17" dur="500"/>
                                        <p:tgtEl>
                                          <p:spTgt spid="13"/>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1" presetClass="entr" presetSubtype="1" fill="hold" grpId="0" nodeType="click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wheel(1)">
                                      <p:cBhvr>
                                        <p:cTn id="2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11162"/>
          </a:xfrm>
        </p:spPr>
        <p:txBody>
          <a:bodyPr>
            <a:normAutofit fontScale="90000"/>
          </a:bodyPr>
          <a:lstStyle/>
          <a:p>
            <a:r>
              <a:rPr lang="en" sz="2400" b="1" dirty="0">
                <a:latin typeface="Palatino Linotype" pitchFamily="18" charset="0"/>
                <a:cs typeface="Arial" pitchFamily="34" charset="0"/>
              </a:rPr>
              <a:t>Malabsorption syndrome</a:t>
            </a:r>
            <a:endParaRPr lang="en-US" sz="2400" dirty="0">
              <a:latin typeface="Palatino Linotype" pitchFamily="18" charset="0"/>
            </a:endParaRPr>
          </a:p>
        </p:txBody>
      </p:sp>
      <p:sp>
        <p:nvSpPr>
          <p:cNvPr id="3" name="Content Placeholder 2"/>
          <p:cNvSpPr>
            <a:spLocks noGrp="1"/>
          </p:cNvSpPr>
          <p:nvPr>
            <p:ph idx="1"/>
          </p:nvPr>
        </p:nvSpPr>
        <p:spPr>
          <a:xfrm>
            <a:off x="152400" y="685800"/>
            <a:ext cx="8534400" cy="6324600"/>
          </a:xfrm>
        </p:spPr>
        <p:txBody>
          <a:bodyPr>
            <a:noAutofit/>
          </a:bodyPr>
          <a:lstStyle/>
          <a:p>
            <a:pPr>
              <a:buNone/>
            </a:pPr>
            <a:r>
              <a:rPr lang="en" sz="1400" b="1" dirty="0">
                <a:latin typeface="Palatino Linotype" pitchFamily="18" charset="0"/>
              </a:rPr>
              <a:t>clinical picture</a:t>
            </a:r>
          </a:p>
          <a:p>
            <a:r>
              <a:rPr lang="en" sz="1400" dirty="0" err="1">
                <a:latin typeface="Palatino Linotype" pitchFamily="18" charset="0"/>
              </a:rPr>
              <a:t>Diarrheal </a:t>
            </a:r>
            <a:r>
              <a:rPr lang="en" sz="1400" dirty="0">
                <a:latin typeface="Palatino Linotype" pitchFamily="18" charset="0"/>
              </a:rPr>
              <a:t>syndrome in two forms:</a:t>
            </a:r>
          </a:p>
          <a:p>
            <a:pPr>
              <a:buNone/>
            </a:pPr>
            <a:r>
              <a:rPr lang="en" sz="1400" dirty="0">
                <a:latin typeface="Palatino Linotype" pitchFamily="18" charset="0"/>
              </a:rPr>
              <a:t>- </a:t>
            </a:r>
            <a:r>
              <a:rPr lang="en" sz="1400" i="1" dirty="0">
                <a:latin typeface="Palatino Linotype" pitchFamily="18" charset="0"/>
              </a:rPr>
              <a:t>steatorrhoea </a:t>
            </a:r>
            <a:r>
              <a:rPr lang="en" sz="1400" dirty="0">
                <a:latin typeface="Palatino Linotype" pitchFamily="18" charset="0"/>
              </a:rPr>
              <a:t>with light, profuse, smelly stools, which are difficult to flush from the cup</a:t>
            </a:r>
          </a:p>
          <a:p>
            <a:pPr>
              <a:buNone/>
            </a:pPr>
            <a:r>
              <a:rPr lang="en" sz="1400" dirty="0">
                <a:latin typeface="Palatino Linotype" pitchFamily="18" charset="0"/>
              </a:rPr>
              <a:t>         the cause is or poor fat absorption or indigestion ( </a:t>
            </a:r>
            <a:r>
              <a:rPr lang="en" sz="1400" dirty="0" err="1">
                <a:latin typeface="Palatino Linotype" pitchFamily="18" charset="0"/>
              </a:rPr>
              <a:t>undigested </a:t>
            </a:r>
            <a:r>
              <a:rPr lang="en" sz="1400" dirty="0">
                <a:latin typeface="Palatino Linotype" pitchFamily="18" charset="0"/>
              </a:rPr>
              <a:t>triglycerides because there is no pancreatic enzyme)</a:t>
            </a:r>
          </a:p>
          <a:p>
            <a:pPr>
              <a:buNone/>
            </a:pPr>
            <a:r>
              <a:rPr lang="en" sz="1400" dirty="0">
                <a:latin typeface="Palatino Linotype" pitchFamily="18" charset="0"/>
              </a:rPr>
              <a:t>- </a:t>
            </a:r>
            <a:r>
              <a:rPr lang="en" sz="1400" i="1" dirty="0">
                <a:latin typeface="Palatino Linotype" pitchFamily="18" charset="0"/>
              </a:rPr>
              <a:t>copious and watery stools </a:t>
            </a:r>
            <a:r>
              <a:rPr lang="en" sz="1400" dirty="0">
                <a:latin typeface="Palatino Linotype" pitchFamily="18" charset="0"/>
              </a:rPr>
              <a:t>- the result of the action of unabsorbed fatty acids and bile salts</a:t>
            </a:r>
          </a:p>
          <a:p>
            <a:pPr>
              <a:buNone/>
            </a:pPr>
            <a:r>
              <a:rPr lang="en" sz="1400" dirty="0">
                <a:latin typeface="Palatino Linotype" pitchFamily="18" charset="0"/>
              </a:rPr>
              <a:t>which interfere with the resorption of water and electrolytes in the large intestine</a:t>
            </a:r>
          </a:p>
          <a:p>
            <a:r>
              <a:rPr lang="en" sz="1400" dirty="0">
                <a:latin typeface="Palatino Linotype" pitchFamily="18" charset="0"/>
              </a:rPr>
              <a:t>bloating, flatulence and stomach disturbances (effect of fatty acids)</a:t>
            </a:r>
          </a:p>
          <a:p>
            <a:r>
              <a:rPr lang="en" sz="1400" dirty="0">
                <a:latin typeface="Palatino Linotype" pitchFamily="18" charset="0"/>
              </a:rPr>
              <a:t>weight loss as a result of nutrient deficiency</a:t>
            </a:r>
          </a:p>
          <a:p>
            <a:r>
              <a:rPr lang="en" sz="1400" dirty="0">
                <a:latin typeface="Palatino Linotype" pitchFamily="18" charset="0"/>
              </a:rPr>
              <a:t>malaise, </a:t>
            </a:r>
            <a:r>
              <a:rPr lang="en" sz="1400" dirty="0" err="1">
                <a:latin typeface="Palatino Linotype" pitchFamily="18" charset="0"/>
              </a:rPr>
              <a:t>anorexia</a:t>
            </a:r>
            <a:endParaRPr lang="sr-Cyrl-CS" sz="1400" dirty="0">
              <a:latin typeface="Palatino Linotype" pitchFamily="18" charset="0"/>
            </a:endParaRPr>
          </a:p>
          <a:p>
            <a:pPr>
              <a:buNone/>
            </a:pPr>
            <a:endParaRPr lang="sr-Cyrl-CS" sz="1400" dirty="0">
              <a:latin typeface="Palatino Linotype" pitchFamily="18" charset="0"/>
            </a:endParaRPr>
          </a:p>
          <a:p>
            <a:pPr>
              <a:buNone/>
            </a:pPr>
            <a:r>
              <a:rPr lang="en" sz="1400" dirty="0">
                <a:latin typeface="Palatino Linotype" pitchFamily="18" charset="0"/>
              </a:rPr>
              <a:t>Depending on the degree and type of deficit, they can dominate:</a:t>
            </a:r>
          </a:p>
          <a:p>
            <a:r>
              <a:rPr lang="en" sz="1400" dirty="0">
                <a:latin typeface="Palatino Linotype" pitchFamily="18" charset="0"/>
              </a:rPr>
              <a:t>tendency to infections</a:t>
            </a:r>
          </a:p>
          <a:p>
            <a:r>
              <a:rPr lang="en" sz="1400" dirty="0">
                <a:latin typeface="Palatino Linotype" pitchFamily="18" charset="0"/>
              </a:rPr>
              <a:t>anemia</a:t>
            </a:r>
          </a:p>
          <a:p>
            <a:r>
              <a:rPr lang="en" sz="1400" dirty="0" err="1">
                <a:latin typeface="Palatino Linotype" pitchFamily="18" charset="0"/>
              </a:rPr>
              <a:t>edema</a:t>
            </a:r>
            <a:endParaRPr lang="sr-Cyrl-CS" sz="1400" dirty="0">
              <a:latin typeface="Palatino Linotype" pitchFamily="18" charset="0"/>
            </a:endParaRPr>
          </a:p>
          <a:p>
            <a:r>
              <a:rPr lang="en" sz="1400" dirty="0">
                <a:latin typeface="Palatino Linotype" pitchFamily="18" charset="0"/>
              </a:rPr>
              <a:t>symptoms of vit deficiency. B group</a:t>
            </a:r>
          </a:p>
          <a:p>
            <a:r>
              <a:rPr lang="en" sz="1400" dirty="0">
                <a:latin typeface="Palatino Linotype" pitchFamily="18" charset="0"/>
              </a:rPr>
              <a:t>neuropathy</a:t>
            </a:r>
          </a:p>
          <a:p>
            <a:r>
              <a:rPr lang="en" sz="1400" dirty="0">
                <a:latin typeface="Palatino Linotype" pitchFamily="18" charset="0"/>
              </a:rPr>
              <a:t>bleeding and </a:t>
            </a:r>
            <a:r>
              <a:rPr lang="en" sz="1400" dirty="0">
                <a:latin typeface="Palatino Linotype" pitchFamily="18" charset="0"/>
                <a:cs typeface="Arial" pitchFamily="34" charset="0"/>
              </a:rPr>
              <a:t>coagulation disorder</a:t>
            </a:r>
            <a:r>
              <a:rPr lang="en" sz="1400" dirty="0">
                <a:latin typeface="Palatino Linotype" pitchFamily="18" charset="0"/>
              </a:rPr>
              <a:t> </a:t>
            </a:r>
          </a:p>
          <a:p>
            <a:r>
              <a:rPr lang="en" sz="1400" dirty="0">
                <a:latin typeface="Palatino Linotype" pitchFamily="18" charset="0"/>
              </a:rPr>
              <a:t>mineral deficiency</a:t>
            </a:r>
          </a:p>
          <a:p>
            <a:r>
              <a:rPr lang="en" sz="1400" dirty="0">
                <a:latin typeface="Palatino Linotype" pitchFamily="18" charset="0"/>
              </a:rPr>
              <a:t>electrolyte imbalances</a:t>
            </a:r>
          </a:p>
          <a:p>
            <a:r>
              <a:rPr lang="en" sz="1400" dirty="0">
                <a:latin typeface="Palatino Linotype" pitchFamily="18" charset="0"/>
              </a:rPr>
              <a:t>hormonal disorders, </a:t>
            </a:r>
            <a:r>
              <a:rPr lang="en" sz="1400" dirty="0" err="1">
                <a:latin typeface="Palatino Linotype" pitchFamily="18" charset="0"/>
              </a:rPr>
              <a:t>amenorrhea</a:t>
            </a:r>
            <a:r>
              <a:rPr lang="en" sz="1400" dirty="0">
                <a:latin typeface="Palatino Linotype" pitchFamily="18" charset="0"/>
              </a:rPr>
              <a:t> </a:t>
            </a:r>
          </a:p>
          <a:p>
            <a:r>
              <a:rPr lang="en" sz="1400" dirty="0">
                <a:latin typeface="Palatino Linotype" pitchFamily="18" charset="0"/>
              </a:rPr>
              <a:t>children's growth retardation</a:t>
            </a:r>
          </a:p>
          <a:p>
            <a:r>
              <a:rPr lang="en" sz="1400" dirty="0">
                <a:latin typeface="Palatino Linotype" pitchFamily="18" charset="0"/>
              </a:rPr>
              <a:t>bone diseases</a:t>
            </a:r>
          </a:p>
        </p:txBody>
      </p:sp>
      <p:pic>
        <p:nvPicPr>
          <p:cNvPr id="4" name="Picture 4" descr="http://tmcr.usuhs.edu/tmcr/chapter12/12-10B.jpg"/>
          <p:cNvPicPr>
            <a:picLocks noChangeAspect="1" noChangeArrowheads="1"/>
          </p:cNvPicPr>
          <p:nvPr/>
        </p:nvPicPr>
        <p:blipFill>
          <a:blip r:embed="rId2" cstate="print"/>
          <a:srcRect/>
          <a:stretch>
            <a:fillRect/>
          </a:stretch>
        </p:blipFill>
        <p:spPr bwMode="auto">
          <a:xfrm>
            <a:off x="6705600" y="2514600"/>
            <a:ext cx="2187388" cy="2479040"/>
          </a:xfrm>
          <a:prstGeom prst="rect">
            <a:avLst/>
          </a:prstGeom>
          <a:noFill/>
        </p:spPr>
      </p:pic>
      <p:pic>
        <p:nvPicPr>
          <p:cNvPr id="5" name="Picture 2" descr="http://ditchthegluten.com/wp-content/uploads/2013/10/358-Celiac-Disease.jpg"/>
          <p:cNvPicPr>
            <a:picLocks noChangeAspect="1" noChangeArrowheads="1"/>
          </p:cNvPicPr>
          <p:nvPr/>
        </p:nvPicPr>
        <p:blipFill>
          <a:blip r:embed="rId3" cstate="print"/>
          <a:srcRect/>
          <a:stretch>
            <a:fillRect/>
          </a:stretch>
        </p:blipFill>
        <p:spPr bwMode="auto">
          <a:xfrm>
            <a:off x="4495800" y="3962400"/>
            <a:ext cx="1581150" cy="2323322"/>
          </a:xfrm>
          <a:prstGeom prst="rect">
            <a:avLst/>
          </a:prstGeom>
          <a:noFill/>
        </p:spPr>
      </p:pic>
    </p:spTree>
    <p:extLst>
      <p:ext uri="{BB962C8B-B14F-4D97-AF65-F5344CB8AC3E}">
        <p14:creationId xmlns="" xmlns:p14="http://schemas.microsoft.com/office/powerpoint/2010/main" val="244952869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Rectangle 2"/>
          <p:cNvSpPr>
            <a:spLocks noGrp="1" noChangeArrowheads="1"/>
          </p:cNvSpPr>
          <p:nvPr>
            <p:ph type="title"/>
          </p:nvPr>
        </p:nvSpPr>
        <p:spPr>
          <a:xfrm>
            <a:off x="971550" y="188913"/>
            <a:ext cx="7793038" cy="1462087"/>
          </a:xfrm>
          <a:extLst/>
        </p:spPr>
        <p:txBody>
          <a:bodyPr/>
          <a:lstStyle/>
          <a:p>
            <a:pPr algn="ctr" eaLnBrk="1" hangingPunct="1">
              <a:defRPr/>
            </a:pPr>
            <a:r>
              <a:rPr lang="en" sz="2400" b="1" dirty="0">
                <a:solidFill>
                  <a:schemeClr val="tx1"/>
                </a:solidFill>
                <a:latin typeface="Palatino Linotype" pitchFamily="18" charset="0"/>
              </a:rPr>
              <a:t>Controlled balance of defense and attack</a:t>
            </a:r>
            <a:endParaRPr lang="en-US" sz="2400" b="1" dirty="0">
              <a:solidFill>
                <a:schemeClr val="tx1"/>
              </a:solidFill>
              <a:latin typeface="Palatino Linotype" pitchFamily="18" charset="0"/>
            </a:endParaRPr>
          </a:p>
        </p:txBody>
      </p:sp>
      <p:grpSp>
        <p:nvGrpSpPr>
          <p:cNvPr id="21507" name="Group 3"/>
          <p:cNvGrpSpPr>
            <a:grpSpLocks/>
          </p:cNvGrpSpPr>
          <p:nvPr/>
        </p:nvGrpSpPr>
        <p:grpSpPr bwMode="auto">
          <a:xfrm>
            <a:off x="468313" y="3775075"/>
            <a:ext cx="3887787" cy="1454150"/>
            <a:chOff x="295" y="2378"/>
            <a:chExt cx="2449" cy="916"/>
          </a:xfrm>
        </p:grpSpPr>
        <p:grpSp>
          <p:nvGrpSpPr>
            <p:cNvPr id="21560" name="Group 4"/>
            <p:cNvGrpSpPr>
              <a:grpSpLocks/>
            </p:cNvGrpSpPr>
            <p:nvPr/>
          </p:nvGrpSpPr>
          <p:grpSpPr bwMode="auto">
            <a:xfrm>
              <a:off x="295" y="2378"/>
              <a:ext cx="526" cy="499"/>
              <a:chOff x="295" y="2378"/>
              <a:chExt cx="526" cy="499"/>
            </a:xfrm>
          </p:grpSpPr>
          <p:sp>
            <p:nvSpPr>
              <p:cNvPr id="21593" name="Oval 5"/>
              <p:cNvSpPr>
                <a:spLocks noChangeArrowheads="1"/>
              </p:cNvSpPr>
              <p:nvPr/>
            </p:nvSpPr>
            <p:spPr bwMode="auto">
              <a:xfrm>
                <a:off x="295" y="2612"/>
                <a:ext cx="263" cy="265"/>
              </a:xfrm>
              <a:prstGeom prst="ellipse">
                <a:avLst/>
              </a:prstGeom>
              <a:solidFill>
                <a:srgbClr val="6699FF"/>
              </a:solidFill>
              <a:ln w="9525">
                <a:solidFill>
                  <a:schemeClr val="tx1"/>
                </a:solidFill>
                <a:round/>
                <a:headEnd/>
                <a:tailEnd/>
              </a:ln>
            </p:spPr>
            <p:txBody>
              <a:bodyPr wrap="none" anchor="ctr"/>
              <a:lstStyle/>
              <a:p>
                <a:endParaRPr lang="x-none"/>
              </a:p>
            </p:txBody>
          </p:sp>
          <p:sp>
            <p:nvSpPr>
              <p:cNvPr id="163846" name="Oval 6"/>
              <p:cNvSpPr>
                <a:spLocks noChangeArrowheads="1"/>
              </p:cNvSpPr>
              <p:nvPr/>
            </p:nvSpPr>
            <p:spPr bwMode="auto">
              <a:xfrm>
                <a:off x="318" y="2740"/>
                <a:ext cx="113" cy="113"/>
              </a:xfrm>
              <a:prstGeom prst="ellipse">
                <a:avLst/>
              </a:prstGeom>
              <a:gradFill rotWithShape="0">
                <a:gsLst>
                  <a:gs pos="0">
                    <a:schemeClr val="bg1"/>
                  </a:gs>
                  <a:gs pos="50000">
                    <a:srgbClr val="808080"/>
                  </a:gs>
                  <a:gs pos="100000">
                    <a:schemeClr val="bg1"/>
                  </a:gs>
                </a:gsLst>
                <a:lin ang="0" scaled="1"/>
              </a:gradFill>
              <a:ln w="9525">
                <a:noFill/>
                <a:round/>
                <a:headEnd/>
                <a:tailEnd/>
              </a:ln>
              <a:effectLst/>
            </p:spPr>
            <p:txBody>
              <a:bodyPr wrap="none" anchor="ctr"/>
              <a:lstStyle/>
              <a:p>
                <a:pPr>
                  <a:defRPr/>
                </a:pPr>
                <a:endParaRPr lang="en-US"/>
              </a:p>
            </p:txBody>
          </p:sp>
          <p:sp>
            <p:nvSpPr>
              <p:cNvPr id="21595" name="Oval 7"/>
              <p:cNvSpPr>
                <a:spLocks noChangeArrowheads="1"/>
              </p:cNvSpPr>
              <p:nvPr/>
            </p:nvSpPr>
            <p:spPr bwMode="auto">
              <a:xfrm>
                <a:off x="428" y="2378"/>
                <a:ext cx="263" cy="265"/>
              </a:xfrm>
              <a:prstGeom prst="ellipse">
                <a:avLst/>
              </a:prstGeom>
              <a:solidFill>
                <a:srgbClr val="6699FF"/>
              </a:solidFill>
              <a:ln w="9525">
                <a:solidFill>
                  <a:schemeClr val="tx1"/>
                </a:solidFill>
                <a:round/>
                <a:headEnd/>
                <a:tailEnd/>
              </a:ln>
            </p:spPr>
            <p:txBody>
              <a:bodyPr wrap="none" anchor="ctr"/>
              <a:lstStyle/>
              <a:p>
                <a:endParaRPr lang="x-none"/>
              </a:p>
            </p:txBody>
          </p:sp>
          <p:sp>
            <p:nvSpPr>
              <p:cNvPr id="163848" name="Oval 8"/>
              <p:cNvSpPr>
                <a:spLocks noChangeArrowheads="1"/>
              </p:cNvSpPr>
              <p:nvPr/>
            </p:nvSpPr>
            <p:spPr bwMode="auto">
              <a:xfrm>
                <a:off x="451" y="2506"/>
                <a:ext cx="113" cy="113"/>
              </a:xfrm>
              <a:prstGeom prst="ellipse">
                <a:avLst/>
              </a:prstGeom>
              <a:gradFill rotWithShape="0">
                <a:gsLst>
                  <a:gs pos="0">
                    <a:schemeClr val="bg1"/>
                  </a:gs>
                  <a:gs pos="50000">
                    <a:srgbClr val="808080"/>
                  </a:gs>
                  <a:gs pos="100000">
                    <a:schemeClr val="bg1"/>
                  </a:gs>
                </a:gsLst>
                <a:lin ang="0" scaled="1"/>
              </a:gradFill>
              <a:ln w="9525">
                <a:noFill/>
                <a:round/>
                <a:headEnd/>
                <a:tailEnd/>
              </a:ln>
              <a:effectLst/>
            </p:spPr>
            <p:txBody>
              <a:bodyPr wrap="none" anchor="ctr"/>
              <a:lstStyle/>
              <a:p>
                <a:pPr>
                  <a:defRPr/>
                </a:pPr>
                <a:endParaRPr lang="en-US"/>
              </a:p>
            </p:txBody>
          </p:sp>
          <p:sp>
            <p:nvSpPr>
              <p:cNvPr id="21597" name="Oval 9"/>
              <p:cNvSpPr>
                <a:spLocks noChangeArrowheads="1"/>
              </p:cNvSpPr>
              <p:nvPr/>
            </p:nvSpPr>
            <p:spPr bwMode="auto">
              <a:xfrm>
                <a:off x="558" y="2612"/>
                <a:ext cx="263" cy="265"/>
              </a:xfrm>
              <a:prstGeom prst="ellipse">
                <a:avLst/>
              </a:prstGeom>
              <a:solidFill>
                <a:srgbClr val="6699FF"/>
              </a:solidFill>
              <a:ln w="9525">
                <a:solidFill>
                  <a:schemeClr val="tx1"/>
                </a:solidFill>
                <a:round/>
                <a:headEnd/>
                <a:tailEnd/>
              </a:ln>
            </p:spPr>
            <p:txBody>
              <a:bodyPr wrap="none" anchor="ctr"/>
              <a:lstStyle/>
              <a:p>
                <a:endParaRPr lang="x-none"/>
              </a:p>
            </p:txBody>
          </p:sp>
          <p:sp>
            <p:nvSpPr>
              <p:cNvPr id="163850" name="Oval 10"/>
              <p:cNvSpPr>
                <a:spLocks noChangeArrowheads="1"/>
              </p:cNvSpPr>
              <p:nvPr/>
            </p:nvSpPr>
            <p:spPr bwMode="auto">
              <a:xfrm>
                <a:off x="581" y="2740"/>
                <a:ext cx="113" cy="113"/>
              </a:xfrm>
              <a:prstGeom prst="ellipse">
                <a:avLst/>
              </a:prstGeom>
              <a:gradFill rotWithShape="0">
                <a:gsLst>
                  <a:gs pos="0">
                    <a:schemeClr val="bg1"/>
                  </a:gs>
                  <a:gs pos="50000">
                    <a:srgbClr val="808080"/>
                  </a:gs>
                  <a:gs pos="100000">
                    <a:schemeClr val="bg1"/>
                  </a:gs>
                </a:gsLst>
                <a:lin ang="0" scaled="1"/>
              </a:gradFill>
              <a:ln w="9525">
                <a:noFill/>
                <a:round/>
                <a:headEnd/>
                <a:tailEnd/>
              </a:ln>
              <a:effectLst/>
            </p:spPr>
            <p:txBody>
              <a:bodyPr wrap="none" anchor="ctr"/>
              <a:lstStyle/>
              <a:p>
                <a:pPr>
                  <a:defRPr/>
                </a:pPr>
                <a:endParaRPr lang="en-US"/>
              </a:p>
            </p:txBody>
          </p:sp>
        </p:grpSp>
        <p:grpSp>
          <p:nvGrpSpPr>
            <p:cNvPr id="21561" name="Group 11"/>
            <p:cNvGrpSpPr>
              <a:grpSpLocks/>
            </p:cNvGrpSpPr>
            <p:nvPr/>
          </p:nvGrpSpPr>
          <p:grpSpPr bwMode="auto">
            <a:xfrm>
              <a:off x="896" y="2379"/>
              <a:ext cx="533" cy="498"/>
              <a:chOff x="896" y="2379"/>
              <a:chExt cx="533" cy="498"/>
            </a:xfrm>
          </p:grpSpPr>
          <p:sp>
            <p:nvSpPr>
              <p:cNvPr id="21587" name="Oval 12"/>
              <p:cNvSpPr>
                <a:spLocks noChangeArrowheads="1"/>
              </p:cNvSpPr>
              <p:nvPr/>
            </p:nvSpPr>
            <p:spPr bwMode="auto">
              <a:xfrm>
                <a:off x="1033" y="2379"/>
                <a:ext cx="264" cy="265"/>
              </a:xfrm>
              <a:prstGeom prst="ellipse">
                <a:avLst/>
              </a:prstGeom>
              <a:solidFill>
                <a:srgbClr val="00FF00"/>
              </a:solidFill>
              <a:ln w="9525">
                <a:solidFill>
                  <a:schemeClr val="tx1"/>
                </a:solidFill>
                <a:round/>
                <a:headEnd/>
                <a:tailEnd/>
              </a:ln>
            </p:spPr>
            <p:txBody>
              <a:bodyPr wrap="none" anchor="ctr"/>
              <a:lstStyle/>
              <a:p>
                <a:endParaRPr lang="x-none"/>
              </a:p>
            </p:txBody>
          </p:sp>
          <p:sp>
            <p:nvSpPr>
              <p:cNvPr id="163853" name="Oval 13"/>
              <p:cNvSpPr>
                <a:spLocks noChangeArrowheads="1"/>
              </p:cNvSpPr>
              <p:nvPr/>
            </p:nvSpPr>
            <p:spPr bwMode="auto">
              <a:xfrm>
                <a:off x="1070" y="2531"/>
                <a:ext cx="114" cy="113"/>
              </a:xfrm>
              <a:prstGeom prst="ellipse">
                <a:avLst/>
              </a:prstGeom>
              <a:gradFill rotWithShape="0">
                <a:gsLst>
                  <a:gs pos="0">
                    <a:schemeClr val="bg1"/>
                  </a:gs>
                  <a:gs pos="50000">
                    <a:srgbClr val="808080"/>
                  </a:gs>
                  <a:gs pos="100000">
                    <a:schemeClr val="bg1"/>
                  </a:gs>
                </a:gsLst>
                <a:lin ang="0" scaled="1"/>
              </a:gradFill>
              <a:ln w="9525">
                <a:noFill/>
                <a:round/>
                <a:headEnd/>
                <a:tailEnd/>
              </a:ln>
              <a:effectLst/>
            </p:spPr>
            <p:txBody>
              <a:bodyPr wrap="none" anchor="ctr"/>
              <a:lstStyle/>
              <a:p>
                <a:pPr>
                  <a:defRPr/>
                </a:pPr>
                <a:endParaRPr lang="en-US"/>
              </a:p>
            </p:txBody>
          </p:sp>
          <p:sp>
            <p:nvSpPr>
              <p:cNvPr id="21589" name="Oval 14"/>
              <p:cNvSpPr>
                <a:spLocks noChangeArrowheads="1"/>
              </p:cNvSpPr>
              <p:nvPr/>
            </p:nvSpPr>
            <p:spPr bwMode="auto">
              <a:xfrm>
                <a:off x="1166" y="2612"/>
                <a:ext cx="263" cy="265"/>
              </a:xfrm>
              <a:prstGeom prst="ellipse">
                <a:avLst/>
              </a:prstGeom>
              <a:solidFill>
                <a:srgbClr val="00FF00"/>
              </a:solidFill>
              <a:ln w="9525">
                <a:solidFill>
                  <a:schemeClr val="tx1"/>
                </a:solidFill>
                <a:round/>
                <a:headEnd/>
                <a:tailEnd/>
              </a:ln>
            </p:spPr>
            <p:txBody>
              <a:bodyPr wrap="none" anchor="ctr"/>
              <a:lstStyle/>
              <a:p>
                <a:endParaRPr lang="x-none"/>
              </a:p>
            </p:txBody>
          </p:sp>
          <p:sp>
            <p:nvSpPr>
              <p:cNvPr id="163855" name="Oval 15"/>
              <p:cNvSpPr>
                <a:spLocks noChangeArrowheads="1"/>
              </p:cNvSpPr>
              <p:nvPr/>
            </p:nvSpPr>
            <p:spPr bwMode="auto">
              <a:xfrm>
                <a:off x="1203" y="2764"/>
                <a:ext cx="114" cy="113"/>
              </a:xfrm>
              <a:prstGeom prst="ellipse">
                <a:avLst/>
              </a:prstGeom>
              <a:gradFill rotWithShape="0">
                <a:gsLst>
                  <a:gs pos="0">
                    <a:schemeClr val="bg1"/>
                  </a:gs>
                  <a:gs pos="50000">
                    <a:srgbClr val="808080"/>
                  </a:gs>
                  <a:gs pos="100000">
                    <a:schemeClr val="bg1"/>
                  </a:gs>
                </a:gsLst>
                <a:lin ang="0" scaled="1"/>
              </a:gradFill>
              <a:ln w="9525">
                <a:noFill/>
                <a:round/>
                <a:headEnd/>
                <a:tailEnd/>
              </a:ln>
              <a:effectLst/>
            </p:spPr>
            <p:txBody>
              <a:bodyPr wrap="none" anchor="ctr"/>
              <a:lstStyle/>
              <a:p>
                <a:pPr>
                  <a:defRPr/>
                </a:pPr>
                <a:endParaRPr lang="en-US"/>
              </a:p>
            </p:txBody>
          </p:sp>
          <p:sp>
            <p:nvSpPr>
              <p:cNvPr id="21591" name="Oval 16"/>
              <p:cNvSpPr>
                <a:spLocks noChangeArrowheads="1"/>
              </p:cNvSpPr>
              <p:nvPr/>
            </p:nvSpPr>
            <p:spPr bwMode="auto">
              <a:xfrm>
                <a:off x="896" y="2612"/>
                <a:ext cx="263" cy="265"/>
              </a:xfrm>
              <a:prstGeom prst="ellipse">
                <a:avLst/>
              </a:prstGeom>
              <a:solidFill>
                <a:srgbClr val="00FF00"/>
              </a:solidFill>
              <a:ln w="9525">
                <a:solidFill>
                  <a:schemeClr val="tx1"/>
                </a:solidFill>
                <a:round/>
                <a:headEnd/>
                <a:tailEnd/>
              </a:ln>
            </p:spPr>
            <p:txBody>
              <a:bodyPr wrap="none" anchor="ctr"/>
              <a:lstStyle/>
              <a:p>
                <a:endParaRPr lang="x-none"/>
              </a:p>
            </p:txBody>
          </p:sp>
          <p:sp>
            <p:nvSpPr>
              <p:cNvPr id="163857" name="Oval 17"/>
              <p:cNvSpPr>
                <a:spLocks noChangeArrowheads="1"/>
              </p:cNvSpPr>
              <p:nvPr/>
            </p:nvSpPr>
            <p:spPr bwMode="auto">
              <a:xfrm>
                <a:off x="933" y="2764"/>
                <a:ext cx="114" cy="113"/>
              </a:xfrm>
              <a:prstGeom prst="ellipse">
                <a:avLst/>
              </a:prstGeom>
              <a:gradFill rotWithShape="0">
                <a:gsLst>
                  <a:gs pos="0">
                    <a:schemeClr val="bg1"/>
                  </a:gs>
                  <a:gs pos="50000">
                    <a:srgbClr val="808080"/>
                  </a:gs>
                  <a:gs pos="100000">
                    <a:schemeClr val="bg1"/>
                  </a:gs>
                </a:gsLst>
                <a:lin ang="0" scaled="1"/>
              </a:gradFill>
              <a:ln w="9525">
                <a:noFill/>
                <a:round/>
                <a:headEnd/>
                <a:tailEnd/>
              </a:ln>
              <a:effectLst/>
            </p:spPr>
            <p:txBody>
              <a:bodyPr wrap="none" anchor="ctr"/>
              <a:lstStyle/>
              <a:p>
                <a:pPr>
                  <a:defRPr/>
                </a:pPr>
                <a:endParaRPr lang="en-US"/>
              </a:p>
            </p:txBody>
          </p:sp>
        </p:grpSp>
        <p:grpSp>
          <p:nvGrpSpPr>
            <p:cNvPr id="21562" name="Group 18"/>
            <p:cNvGrpSpPr>
              <a:grpSpLocks/>
            </p:cNvGrpSpPr>
            <p:nvPr/>
          </p:nvGrpSpPr>
          <p:grpSpPr bwMode="auto">
            <a:xfrm>
              <a:off x="1603" y="2379"/>
              <a:ext cx="1141" cy="507"/>
              <a:chOff x="287" y="1880"/>
              <a:chExt cx="1141" cy="507"/>
            </a:xfrm>
          </p:grpSpPr>
          <p:grpSp>
            <p:nvGrpSpPr>
              <p:cNvPr id="21567" name="Group 19"/>
              <p:cNvGrpSpPr>
                <a:grpSpLocks/>
              </p:cNvGrpSpPr>
              <p:nvPr/>
            </p:nvGrpSpPr>
            <p:grpSpPr bwMode="auto">
              <a:xfrm>
                <a:off x="884" y="1880"/>
                <a:ext cx="544" cy="507"/>
                <a:chOff x="1701" y="1834"/>
                <a:chExt cx="643" cy="599"/>
              </a:xfrm>
            </p:grpSpPr>
            <p:grpSp>
              <p:nvGrpSpPr>
                <p:cNvPr id="21578" name="Group 20"/>
                <p:cNvGrpSpPr>
                  <a:grpSpLocks/>
                </p:cNvGrpSpPr>
                <p:nvPr/>
              </p:nvGrpSpPr>
              <p:grpSpPr bwMode="auto">
                <a:xfrm>
                  <a:off x="1866" y="1834"/>
                  <a:ext cx="318" cy="318"/>
                  <a:chOff x="1020" y="1570"/>
                  <a:chExt cx="318" cy="318"/>
                </a:xfrm>
              </p:grpSpPr>
              <p:sp>
                <p:nvSpPr>
                  <p:cNvPr id="163861" name="Oval 21"/>
                  <p:cNvSpPr>
                    <a:spLocks noChangeArrowheads="1"/>
                  </p:cNvSpPr>
                  <p:nvPr/>
                </p:nvSpPr>
                <p:spPr bwMode="auto">
                  <a:xfrm>
                    <a:off x="1020" y="1570"/>
                    <a:ext cx="318" cy="318"/>
                  </a:xfrm>
                  <a:prstGeom prst="ellipse">
                    <a:avLst/>
                  </a:prstGeom>
                  <a:gradFill rotWithShape="1">
                    <a:gsLst>
                      <a:gs pos="0">
                        <a:schemeClr val="accent1">
                          <a:gamma/>
                          <a:shade val="25490"/>
                          <a:invGamma/>
                        </a:schemeClr>
                      </a:gs>
                      <a:gs pos="50000">
                        <a:schemeClr val="accent1"/>
                      </a:gs>
                      <a:gs pos="100000">
                        <a:schemeClr val="accent1">
                          <a:gamma/>
                          <a:shade val="25490"/>
                          <a:invGamma/>
                        </a:schemeClr>
                      </a:gs>
                    </a:gsLst>
                    <a:lin ang="2700000" scaled="1"/>
                  </a:gradFill>
                  <a:ln w="9525">
                    <a:solidFill>
                      <a:schemeClr val="tx1"/>
                    </a:solidFill>
                    <a:round/>
                    <a:headEnd/>
                    <a:tailEnd/>
                  </a:ln>
                  <a:effectLst/>
                </p:spPr>
                <p:txBody>
                  <a:bodyPr wrap="none" anchor="ctr"/>
                  <a:lstStyle/>
                  <a:p>
                    <a:pPr>
                      <a:defRPr/>
                    </a:pPr>
                    <a:endParaRPr lang="en-US"/>
                  </a:p>
                </p:txBody>
              </p:sp>
              <p:sp>
                <p:nvSpPr>
                  <p:cNvPr id="21586" name="Oval 22"/>
                  <p:cNvSpPr>
                    <a:spLocks noChangeArrowheads="1"/>
                  </p:cNvSpPr>
                  <p:nvPr/>
                </p:nvSpPr>
                <p:spPr bwMode="auto">
                  <a:xfrm>
                    <a:off x="1073" y="1738"/>
                    <a:ext cx="137" cy="136"/>
                  </a:xfrm>
                  <a:prstGeom prst="ellipse">
                    <a:avLst/>
                  </a:prstGeom>
                  <a:solidFill>
                    <a:srgbClr val="808080"/>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p>
                    <a:endParaRPr lang="x-none"/>
                  </a:p>
                </p:txBody>
              </p:sp>
            </p:grpSp>
            <p:grpSp>
              <p:nvGrpSpPr>
                <p:cNvPr id="21579" name="Group 23"/>
                <p:cNvGrpSpPr>
                  <a:grpSpLocks/>
                </p:cNvGrpSpPr>
                <p:nvPr/>
              </p:nvGrpSpPr>
              <p:grpSpPr bwMode="auto">
                <a:xfrm>
                  <a:off x="2026" y="2115"/>
                  <a:ext cx="318" cy="318"/>
                  <a:chOff x="1020" y="1570"/>
                  <a:chExt cx="318" cy="318"/>
                </a:xfrm>
              </p:grpSpPr>
              <p:sp>
                <p:nvSpPr>
                  <p:cNvPr id="163864" name="Oval 24"/>
                  <p:cNvSpPr>
                    <a:spLocks noChangeArrowheads="1"/>
                  </p:cNvSpPr>
                  <p:nvPr/>
                </p:nvSpPr>
                <p:spPr bwMode="auto">
                  <a:xfrm>
                    <a:off x="1020" y="1570"/>
                    <a:ext cx="318" cy="318"/>
                  </a:xfrm>
                  <a:prstGeom prst="ellipse">
                    <a:avLst/>
                  </a:prstGeom>
                  <a:gradFill rotWithShape="1">
                    <a:gsLst>
                      <a:gs pos="0">
                        <a:schemeClr val="accent1">
                          <a:gamma/>
                          <a:shade val="25490"/>
                          <a:invGamma/>
                        </a:schemeClr>
                      </a:gs>
                      <a:gs pos="50000">
                        <a:schemeClr val="accent1"/>
                      </a:gs>
                      <a:gs pos="100000">
                        <a:schemeClr val="accent1">
                          <a:gamma/>
                          <a:shade val="25490"/>
                          <a:invGamma/>
                        </a:schemeClr>
                      </a:gs>
                    </a:gsLst>
                    <a:lin ang="2700000" scaled="1"/>
                  </a:gradFill>
                  <a:ln w="9525">
                    <a:solidFill>
                      <a:schemeClr val="tx1"/>
                    </a:solidFill>
                    <a:round/>
                    <a:headEnd/>
                    <a:tailEnd/>
                  </a:ln>
                  <a:effectLst/>
                </p:spPr>
                <p:txBody>
                  <a:bodyPr wrap="none" anchor="ctr"/>
                  <a:lstStyle/>
                  <a:p>
                    <a:pPr>
                      <a:defRPr/>
                    </a:pPr>
                    <a:endParaRPr lang="en-US"/>
                  </a:p>
                </p:txBody>
              </p:sp>
              <p:sp>
                <p:nvSpPr>
                  <p:cNvPr id="21584" name="Oval 25"/>
                  <p:cNvSpPr>
                    <a:spLocks noChangeArrowheads="1"/>
                  </p:cNvSpPr>
                  <p:nvPr/>
                </p:nvSpPr>
                <p:spPr bwMode="auto">
                  <a:xfrm>
                    <a:off x="1073" y="1738"/>
                    <a:ext cx="137" cy="136"/>
                  </a:xfrm>
                  <a:prstGeom prst="ellipse">
                    <a:avLst/>
                  </a:prstGeom>
                  <a:solidFill>
                    <a:srgbClr val="808080"/>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p>
                    <a:endParaRPr lang="x-none"/>
                  </a:p>
                </p:txBody>
              </p:sp>
            </p:grpSp>
            <p:grpSp>
              <p:nvGrpSpPr>
                <p:cNvPr id="21580" name="Group 26"/>
                <p:cNvGrpSpPr>
                  <a:grpSpLocks/>
                </p:cNvGrpSpPr>
                <p:nvPr/>
              </p:nvGrpSpPr>
              <p:grpSpPr bwMode="auto">
                <a:xfrm>
                  <a:off x="1701" y="2115"/>
                  <a:ext cx="318" cy="318"/>
                  <a:chOff x="1020" y="1570"/>
                  <a:chExt cx="318" cy="318"/>
                </a:xfrm>
              </p:grpSpPr>
              <p:sp>
                <p:nvSpPr>
                  <p:cNvPr id="163867" name="Oval 27"/>
                  <p:cNvSpPr>
                    <a:spLocks noChangeArrowheads="1"/>
                  </p:cNvSpPr>
                  <p:nvPr/>
                </p:nvSpPr>
                <p:spPr bwMode="auto">
                  <a:xfrm>
                    <a:off x="1020" y="1570"/>
                    <a:ext cx="318" cy="318"/>
                  </a:xfrm>
                  <a:prstGeom prst="ellipse">
                    <a:avLst/>
                  </a:prstGeom>
                  <a:gradFill rotWithShape="1">
                    <a:gsLst>
                      <a:gs pos="0">
                        <a:schemeClr val="accent1">
                          <a:gamma/>
                          <a:shade val="25490"/>
                          <a:invGamma/>
                        </a:schemeClr>
                      </a:gs>
                      <a:gs pos="50000">
                        <a:schemeClr val="accent1"/>
                      </a:gs>
                      <a:gs pos="100000">
                        <a:schemeClr val="accent1">
                          <a:gamma/>
                          <a:shade val="25490"/>
                          <a:invGamma/>
                        </a:schemeClr>
                      </a:gs>
                    </a:gsLst>
                    <a:lin ang="2700000" scaled="1"/>
                  </a:gradFill>
                  <a:ln w="9525">
                    <a:solidFill>
                      <a:schemeClr val="tx1"/>
                    </a:solidFill>
                    <a:round/>
                    <a:headEnd/>
                    <a:tailEnd/>
                  </a:ln>
                  <a:effectLst/>
                </p:spPr>
                <p:txBody>
                  <a:bodyPr wrap="none" anchor="ctr"/>
                  <a:lstStyle/>
                  <a:p>
                    <a:pPr>
                      <a:defRPr/>
                    </a:pPr>
                    <a:endParaRPr lang="en-US"/>
                  </a:p>
                </p:txBody>
              </p:sp>
              <p:sp>
                <p:nvSpPr>
                  <p:cNvPr id="21582" name="Oval 28"/>
                  <p:cNvSpPr>
                    <a:spLocks noChangeArrowheads="1"/>
                  </p:cNvSpPr>
                  <p:nvPr/>
                </p:nvSpPr>
                <p:spPr bwMode="auto">
                  <a:xfrm>
                    <a:off x="1073" y="1738"/>
                    <a:ext cx="137" cy="136"/>
                  </a:xfrm>
                  <a:prstGeom prst="ellipse">
                    <a:avLst/>
                  </a:prstGeom>
                  <a:solidFill>
                    <a:srgbClr val="808080"/>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p>
                    <a:endParaRPr lang="x-none"/>
                  </a:p>
                </p:txBody>
              </p:sp>
            </p:grpSp>
          </p:grpSp>
          <p:grpSp>
            <p:nvGrpSpPr>
              <p:cNvPr id="21568" name="Group 29"/>
              <p:cNvGrpSpPr>
                <a:grpSpLocks/>
              </p:cNvGrpSpPr>
              <p:nvPr/>
            </p:nvGrpSpPr>
            <p:grpSpPr bwMode="auto">
              <a:xfrm>
                <a:off x="287" y="1880"/>
                <a:ext cx="544" cy="507"/>
                <a:chOff x="1701" y="1834"/>
                <a:chExt cx="643" cy="599"/>
              </a:xfrm>
            </p:grpSpPr>
            <p:grpSp>
              <p:nvGrpSpPr>
                <p:cNvPr id="21569" name="Group 30"/>
                <p:cNvGrpSpPr>
                  <a:grpSpLocks/>
                </p:cNvGrpSpPr>
                <p:nvPr/>
              </p:nvGrpSpPr>
              <p:grpSpPr bwMode="auto">
                <a:xfrm>
                  <a:off x="1866" y="1834"/>
                  <a:ext cx="318" cy="318"/>
                  <a:chOff x="1020" y="1570"/>
                  <a:chExt cx="318" cy="318"/>
                </a:xfrm>
              </p:grpSpPr>
              <p:sp>
                <p:nvSpPr>
                  <p:cNvPr id="163871" name="Oval 31"/>
                  <p:cNvSpPr>
                    <a:spLocks noChangeArrowheads="1"/>
                  </p:cNvSpPr>
                  <p:nvPr/>
                </p:nvSpPr>
                <p:spPr bwMode="auto">
                  <a:xfrm>
                    <a:off x="1020" y="1570"/>
                    <a:ext cx="318" cy="318"/>
                  </a:xfrm>
                  <a:prstGeom prst="ellipse">
                    <a:avLst/>
                  </a:prstGeom>
                  <a:gradFill rotWithShape="1">
                    <a:gsLst>
                      <a:gs pos="0">
                        <a:schemeClr val="accent1">
                          <a:gamma/>
                          <a:shade val="25490"/>
                          <a:invGamma/>
                        </a:schemeClr>
                      </a:gs>
                      <a:gs pos="50000">
                        <a:schemeClr val="accent1"/>
                      </a:gs>
                      <a:gs pos="100000">
                        <a:schemeClr val="accent1">
                          <a:gamma/>
                          <a:shade val="25490"/>
                          <a:invGamma/>
                        </a:schemeClr>
                      </a:gs>
                    </a:gsLst>
                    <a:lin ang="2700000" scaled="1"/>
                  </a:gradFill>
                  <a:ln w="9525">
                    <a:solidFill>
                      <a:schemeClr val="tx1"/>
                    </a:solidFill>
                    <a:round/>
                    <a:headEnd/>
                    <a:tailEnd/>
                  </a:ln>
                  <a:effectLst/>
                </p:spPr>
                <p:txBody>
                  <a:bodyPr wrap="none" anchor="ctr"/>
                  <a:lstStyle/>
                  <a:p>
                    <a:pPr>
                      <a:defRPr/>
                    </a:pPr>
                    <a:endParaRPr lang="en-US"/>
                  </a:p>
                </p:txBody>
              </p:sp>
              <p:sp>
                <p:nvSpPr>
                  <p:cNvPr id="21577" name="Oval 32"/>
                  <p:cNvSpPr>
                    <a:spLocks noChangeArrowheads="1"/>
                  </p:cNvSpPr>
                  <p:nvPr/>
                </p:nvSpPr>
                <p:spPr bwMode="auto">
                  <a:xfrm>
                    <a:off x="1073" y="1738"/>
                    <a:ext cx="137" cy="136"/>
                  </a:xfrm>
                  <a:prstGeom prst="ellipse">
                    <a:avLst/>
                  </a:prstGeom>
                  <a:solidFill>
                    <a:srgbClr val="808080"/>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p>
                    <a:endParaRPr lang="x-none"/>
                  </a:p>
                </p:txBody>
              </p:sp>
            </p:grpSp>
            <p:grpSp>
              <p:nvGrpSpPr>
                <p:cNvPr id="21570" name="Group 33"/>
                <p:cNvGrpSpPr>
                  <a:grpSpLocks/>
                </p:cNvGrpSpPr>
                <p:nvPr/>
              </p:nvGrpSpPr>
              <p:grpSpPr bwMode="auto">
                <a:xfrm>
                  <a:off x="2026" y="2115"/>
                  <a:ext cx="318" cy="318"/>
                  <a:chOff x="1020" y="1570"/>
                  <a:chExt cx="318" cy="318"/>
                </a:xfrm>
              </p:grpSpPr>
              <p:sp>
                <p:nvSpPr>
                  <p:cNvPr id="163874" name="Oval 34"/>
                  <p:cNvSpPr>
                    <a:spLocks noChangeArrowheads="1"/>
                  </p:cNvSpPr>
                  <p:nvPr/>
                </p:nvSpPr>
                <p:spPr bwMode="auto">
                  <a:xfrm>
                    <a:off x="1020" y="1570"/>
                    <a:ext cx="318" cy="318"/>
                  </a:xfrm>
                  <a:prstGeom prst="ellipse">
                    <a:avLst/>
                  </a:prstGeom>
                  <a:gradFill rotWithShape="1">
                    <a:gsLst>
                      <a:gs pos="0">
                        <a:schemeClr val="accent1">
                          <a:gamma/>
                          <a:shade val="25490"/>
                          <a:invGamma/>
                        </a:schemeClr>
                      </a:gs>
                      <a:gs pos="50000">
                        <a:schemeClr val="accent1"/>
                      </a:gs>
                      <a:gs pos="100000">
                        <a:schemeClr val="accent1">
                          <a:gamma/>
                          <a:shade val="25490"/>
                          <a:invGamma/>
                        </a:schemeClr>
                      </a:gs>
                    </a:gsLst>
                    <a:lin ang="2700000" scaled="1"/>
                  </a:gradFill>
                  <a:ln w="9525">
                    <a:solidFill>
                      <a:schemeClr val="tx1"/>
                    </a:solidFill>
                    <a:round/>
                    <a:headEnd/>
                    <a:tailEnd/>
                  </a:ln>
                  <a:effectLst/>
                </p:spPr>
                <p:txBody>
                  <a:bodyPr wrap="none" anchor="ctr"/>
                  <a:lstStyle/>
                  <a:p>
                    <a:pPr>
                      <a:defRPr/>
                    </a:pPr>
                    <a:endParaRPr lang="en-US"/>
                  </a:p>
                </p:txBody>
              </p:sp>
              <p:sp>
                <p:nvSpPr>
                  <p:cNvPr id="21575" name="Oval 35"/>
                  <p:cNvSpPr>
                    <a:spLocks noChangeArrowheads="1"/>
                  </p:cNvSpPr>
                  <p:nvPr/>
                </p:nvSpPr>
                <p:spPr bwMode="auto">
                  <a:xfrm>
                    <a:off x="1073" y="1738"/>
                    <a:ext cx="137" cy="136"/>
                  </a:xfrm>
                  <a:prstGeom prst="ellipse">
                    <a:avLst/>
                  </a:prstGeom>
                  <a:solidFill>
                    <a:srgbClr val="808080"/>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p>
                    <a:endParaRPr lang="x-none"/>
                  </a:p>
                </p:txBody>
              </p:sp>
            </p:grpSp>
            <p:grpSp>
              <p:nvGrpSpPr>
                <p:cNvPr id="21571" name="Group 36"/>
                <p:cNvGrpSpPr>
                  <a:grpSpLocks/>
                </p:cNvGrpSpPr>
                <p:nvPr/>
              </p:nvGrpSpPr>
              <p:grpSpPr bwMode="auto">
                <a:xfrm>
                  <a:off x="1701" y="2115"/>
                  <a:ext cx="318" cy="318"/>
                  <a:chOff x="1020" y="1570"/>
                  <a:chExt cx="318" cy="318"/>
                </a:xfrm>
              </p:grpSpPr>
              <p:sp>
                <p:nvSpPr>
                  <p:cNvPr id="163877" name="Oval 37"/>
                  <p:cNvSpPr>
                    <a:spLocks noChangeArrowheads="1"/>
                  </p:cNvSpPr>
                  <p:nvPr/>
                </p:nvSpPr>
                <p:spPr bwMode="auto">
                  <a:xfrm>
                    <a:off x="1020" y="1570"/>
                    <a:ext cx="318" cy="318"/>
                  </a:xfrm>
                  <a:prstGeom prst="ellipse">
                    <a:avLst/>
                  </a:prstGeom>
                  <a:gradFill rotWithShape="1">
                    <a:gsLst>
                      <a:gs pos="0">
                        <a:schemeClr val="accent1">
                          <a:gamma/>
                          <a:shade val="25490"/>
                          <a:invGamma/>
                        </a:schemeClr>
                      </a:gs>
                      <a:gs pos="50000">
                        <a:schemeClr val="accent1"/>
                      </a:gs>
                      <a:gs pos="100000">
                        <a:schemeClr val="accent1">
                          <a:gamma/>
                          <a:shade val="25490"/>
                          <a:invGamma/>
                        </a:schemeClr>
                      </a:gs>
                    </a:gsLst>
                    <a:lin ang="2700000" scaled="1"/>
                  </a:gradFill>
                  <a:ln w="9525">
                    <a:solidFill>
                      <a:schemeClr val="tx1"/>
                    </a:solidFill>
                    <a:round/>
                    <a:headEnd/>
                    <a:tailEnd/>
                  </a:ln>
                  <a:effectLst/>
                </p:spPr>
                <p:txBody>
                  <a:bodyPr wrap="none" anchor="ctr"/>
                  <a:lstStyle/>
                  <a:p>
                    <a:pPr>
                      <a:defRPr/>
                    </a:pPr>
                    <a:endParaRPr lang="en-US"/>
                  </a:p>
                </p:txBody>
              </p:sp>
              <p:sp>
                <p:nvSpPr>
                  <p:cNvPr id="21573" name="Oval 38"/>
                  <p:cNvSpPr>
                    <a:spLocks noChangeArrowheads="1"/>
                  </p:cNvSpPr>
                  <p:nvPr/>
                </p:nvSpPr>
                <p:spPr bwMode="auto">
                  <a:xfrm>
                    <a:off x="1073" y="1738"/>
                    <a:ext cx="137" cy="136"/>
                  </a:xfrm>
                  <a:prstGeom prst="ellipse">
                    <a:avLst/>
                  </a:prstGeom>
                  <a:solidFill>
                    <a:srgbClr val="808080"/>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p>
                    <a:endParaRPr lang="x-none"/>
                  </a:p>
                </p:txBody>
              </p:sp>
            </p:grpSp>
          </p:grpSp>
        </p:grpSp>
        <p:grpSp>
          <p:nvGrpSpPr>
            <p:cNvPr id="21563" name="Group 39"/>
            <p:cNvGrpSpPr>
              <a:grpSpLocks/>
            </p:cNvGrpSpPr>
            <p:nvPr/>
          </p:nvGrpSpPr>
          <p:grpSpPr bwMode="auto">
            <a:xfrm>
              <a:off x="295" y="2659"/>
              <a:ext cx="2404" cy="635"/>
              <a:chOff x="295" y="2659"/>
              <a:chExt cx="2404" cy="635"/>
            </a:xfrm>
          </p:grpSpPr>
          <p:sp>
            <p:nvSpPr>
              <p:cNvPr id="21564" name="Rectangle 40"/>
              <p:cNvSpPr>
                <a:spLocks noChangeArrowheads="1"/>
              </p:cNvSpPr>
              <p:nvPr/>
            </p:nvSpPr>
            <p:spPr bwMode="auto">
              <a:xfrm>
                <a:off x="295" y="2931"/>
                <a:ext cx="2404" cy="136"/>
              </a:xfrm>
              <a:prstGeom prst="rect">
                <a:avLst/>
              </a:prstGeom>
              <a:solidFill>
                <a:srgbClr val="CC6600"/>
              </a:solidFill>
              <a:ln w="9525">
                <a:solidFill>
                  <a:schemeClr val="bg2"/>
                </a:solidFill>
                <a:miter lim="800000"/>
                <a:headEnd/>
                <a:tailEnd/>
              </a:ln>
            </p:spPr>
            <p:txBody>
              <a:bodyPr wrap="none" anchor="ctr"/>
              <a:lstStyle/>
              <a:p>
                <a:endParaRPr lang="x-none"/>
              </a:p>
            </p:txBody>
          </p:sp>
          <p:sp>
            <p:nvSpPr>
              <p:cNvPr id="21565" name="Line 41"/>
              <p:cNvSpPr>
                <a:spLocks noChangeShapeType="1"/>
              </p:cNvSpPr>
              <p:nvPr/>
            </p:nvSpPr>
            <p:spPr bwMode="auto">
              <a:xfrm flipV="1">
                <a:off x="1519" y="2659"/>
                <a:ext cx="0" cy="590"/>
              </a:xfrm>
              <a:prstGeom prst="line">
                <a:avLst/>
              </a:prstGeom>
              <a:noFill/>
              <a:ln w="76200">
                <a:solidFill>
                  <a:srgbClr val="CC6600"/>
                </a:solidFill>
                <a:round/>
                <a:headEnd/>
                <a:tailEnd type="triangle" w="med" len="med"/>
              </a:ln>
              <a:extLst>
                <a:ext uri="{909E8E84-426E-40DD-AFC4-6F175D3DCCD1}">
                  <a14:hiddenFill xmlns="" xmlns:a14="http://schemas.microsoft.com/office/drawing/2010/main">
                    <a:noFill/>
                  </a14:hiddenFill>
                </a:ext>
              </a:extLst>
            </p:spPr>
            <p:txBody>
              <a:bodyPr/>
              <a:lstStyle/>
              <a:p>
                <a:endParaRPr lang="x-none"/>
              </a:p>
            </p:txBody>
          </p:sp>
          <p:sp>
            <p:nvSpPr>
              <p:cNvPr id="21566" name="AutoShape 42"/>
              <p:cNvSpPr>
                <a:spLocks noChangeArrowheads="1"/>
              </p:cNvSpPr>
              <p:nvPr/>
            </p:nvSpPr>
            <p:spPr bwMode="auto">
              <a:xfrm>
                <a:off x="1359" y="2977"/>
                <a:ext cx="317" cy="317"/>
              </a:xfrm>
              <a:prstGeom prst="triangle">
                <a:avLst>
                  <a:gd name="adj" fmla="val 50000"/>
                </a:avLst>
              </a:prstGeom>
              <a:solidFill>
                <a:srgbClr val="CC6600"/>
              </a:solidFill>
              <a:ln w="9525">
                <a:solidFill>
                  <a:schemeClr val="bg2"/>
                </a:solidFill>
                <a:miter lim="800000"/>
                <a:headEnd/>
                <a:tailEnd/>
              </a:ln>
            </p:spPr>
            <p:txBody>
              <a:bodyPr wrap="none" anchor="ctr"/>
              <a:lstStyle/>
              <a:p>
                <a:endParaRPr lang="x-none"/>
              </a:p>
            </p:txBody>
          </p:sp>
        </p:grpSp>
      </p:grpSp>
      <p:sp>
        <p:nvSpPr>
          <p:cNvPr id="21508" name="Text Box 43"/>
          <p:cNvSpPr txBox="1">
            <a:spLocks noChangeArrowheads="1"/>
          </p:cNvSpPr>
          <p:nvPr/>
        </p:nvSpPr>
        <p:spPr bwMode="auto">
          <a:xfrm>
            <a:off x="663575" y="3101975"/>
            <a:ext cx="549275" cy="3667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
                <a:latin typeface="Garamond" pitchFamily="18" charset="0"/>
              </a:rPr>
              <a:t>Th1</a:t>
            </a:r>
          </a:p>
        </p:txBody>
      </p:sp>
      <p:sp>
        <p:nvSpPr>
          <p:cNvPr id="21509" name="Text Box 44"/>
          <p:cNvSpPr txBox="1">
            <a:spLocks noChangeArrowheads="1"/>
          </p:cNvSpPr>
          <p:nvPr/>
        </p:nvSpPr>
        <p:spPr bwMode="auto">
          <a:xfrm>
            <a:off x="1501775" y="3106738"/>
            <a:ext cx="549275" cy="3667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
                <a:latin typeface="Garamond" pitchFamily="18" charset="0"/>
              </a:rPr>
              <a:t>Th2</a:t>
            </a:r>
          </a:p>
        </p:txBody>
      </p:sp>
      <p:sp>
        <p:nvSpPr>
          <p:cNvPr id="21510" name="Text Box 45"/>
          <p:cNvSpPr txBox="1">
            <a:spLocks noChangeArrowheads="1"/>
          </p:cNvSpPr>
          <p:nvPr/>
        </p:nvSpPr>
        <p:spPr bwMode="auto">
          <a:xfrm>
            <a:off x="2339975" y="2997200"/>
            <a:ext cx="2324100" cy="6413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
                <a:latin typeface="Garamond" pitchFamily="18" charset="0"/>
              </a:rPr>
              <a:t>Counter-regulatory cells</a:t>
            </a:r>
          </a:p>
          <a:p>
            <a:pPr eaLnBrk="1" hangingPunct="1"/>
            <a:r>
              <a:rPr lang="en">
                <a:latin typeface="Garamond" pitchFamily="18" charset="0"/>
              </a:rPr>
              <a:t>(IL10, TGFβ1, PGE2)</a:t>
            </a:r>
          </a:p>
        </p:txBody>
      </p:sp>
      <p:sp>
        <p:nvSpPr>
          <p:cNvPr id="21511" name="Text Box 46"/>
          <p:cNvSpPr txBox="1">
            <a:spLocks noChangeArrowheads="1"/>
          </p:cNvSpPr>
          <p:nvPr/>
        </p:nvSpPr>
        <p:spPr bwMode="auto">
          <a:xfrm>
            <a:off x="6659563" y="2708275"/>
            <a:ext cx="2324100" cy="6413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
                <a:latin typeface="Garamond" pitchFamily="18" charset="0"/>
              </a:rPr>
              <a:t>Counter-regulatory cells</a:t>
            </a:r>
          </a:p>
          <a:p>
            <a:pPr eaLnBrk="1" hangingPunct="1"/>
            <a:r>
              <a:rPr lang="en">
                <a:latin typeface="Garamond" pitchFamily="18" charset="0"/>
              </a:rPr>
              <a:t>(IL10, TGFβ1, PGE2)</a:t>
            </a:r>
          </a:p>
        </p:txBody>
      </p:sp>
      <p:sp>
        <p:nvSpPr>
          <p:cNvPr id="21512" name="Text Box 47"/>
          <p:cNvSpPr txBox="1">
            <a:spLocks noChangeArrowheads="1"/>
          </p:cNvSpPr>
          <p:nvPr/>
        </p:nvSpPr>
        <p:spPr bwMode="auto">
          <a:xfrm>
            <a:off x="5724525" y="3278188"/>
            <a:ext cx="549275" cy="3667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
                <a:latin typeface="Garamond" pitchFamily="18" charset="0"/>
              </a:rPr>
              <a:t>Th2</a:t>
            </a:r>
          </a:p>
        </p:txBody>
      </p:sp>
      <p:sp>
        <p:nvSpPr>
          <p:cNvPr id="21513" name="Text Box 48"/>
          <p:cNvSpPr txBox="1">
            <a:spLocks noChangeArrowheads="1"/>
          </p:cNvSpPr>
          <p:nvPr/>
        </p:nvSpPr>
        <p:spPr bwMode="auto">
          <a:xfrm>
            <a:off x="4813300" y="3429000"/>
            <a:ext cx="549275" cy="3667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
                <a:latin typeface="Garamond" pitchFamily="18" charset="0"/>
              </a:rPr>
              <a:t>Th1</a:t>
            </a:r>
          </a:p>
        </p:txBody>
      </p:sp>
      <p:sp>
        <p:nvSpPr>
          <p:cNvPr id="21514" name="Text Box 49"/>
          <p:cNvSpPr txBox="1">
            <a:spLocks noChangeArrowheads="1"/>
          </p:cNvSpPr>
          <p:nvPr/>
        </p:nvSpPr>
        <p:spPr bwMode="auto">
          <a:xfrm>
            <a:off x="735013" y="1957388"/>
            <a:ext cx="3970337" cy="3079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 sz="1400" b="1">
                <a:latin typeface="Palatino Linotype" pitchFamily="18" charset="0"/>
              </a:rPr>
              <a:t>Controlled physiological inflammation</a:t>
            </a:r>
            <a:endParaRPr lang="en-US" sz="1400" b="1">
              <a:latin typeface="Palatino Linotype" pitchFamily="18" charset="0"/>
            </a:endParaRPr>
          </a:p>
        </p:txBody>
      </p:sp>
      <p:sp>
        <p:nvSpPr>
          <p:cNvPr id="21515" name="Text Box 50"/>
          <p:cNvSpPr txBox="1">
            <a:spLocks noChangeArrowheads="1"/>
          </p:cNvSpPr>
          <p:nvPr/>
        </p:nvSpPr>
        <p:spPr bwMode="auto">
          <a:xfrm>
            <a:off x="4932363" y="1957388"/>
            <a:ext cx="3479800" cy="3079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 sz="1400" b="1">
                <a:latin typeface="Palatino Linotype" pitchFamily="18" charset="0"/>
              </a:rPr>
              <a:t>Uncontrolled inflammation (IBD)</a:t>
            </a:r>
          </a:p>
        </p:txBody>
      </p:sp>
      <p:grpSp>
        <p:nvGrpSpPr>
          <p:cNvPr id="21517" name="Group 52"/>
          <p:cNvGrpSpPr>
            <a:grpSpLocks/>
          </p:cNvGrpSpPr>
          <p:nvPr/>
        </p:nvGrpSpPr>
        <p:grpSpPr bwMode="auto">
          <a:xfrm>
            <a:off x="4803775" y="3630613"/>
            <a:ext cx="3838575" cy="1598612"/>
            <a:chOff x="3026" y="2287"/>
            <a:chExt cx="2418" cy="1007"/>
          </a:xfrm>
        </p:grpSpPr>
        <p:sp>
          <p:nvSpPr>
            <p:cNvPr id="21521" name="Rectangle 53"/>
            <p:cNvSpPr>
              <a:spLocks noChangeArrowheads="1"/>
            </p:cNvSpPr>
            <p:nvPr/>
          </p:nvSpPr>
          <p:spPr bwMode="auto">
            <a:xfrm rot="-525771">
              <a:off x="3040" y="2937"/>
              <a:ext cx="2404" cy="136"/>
            </a:xfrm>
            <a:prstGeom prst="rect">
              <a:avLst/>
            </a:prstGeom>
            <a:solidFill>
              <a:srgbClr val="CC6600"/>
            </a:solidFill>
            <a:ln w="9525">
              <a:solidFill>
                <a:schemeClr val="bg2"/>
              </a:solidFill>
              <a:miter lim="800000"/>
              <a:headEnd/>
              <a:tailEnd/>
            </a:ln>
          </p:spPr>
          <p:txBody>
            <a:bodyPr wrap="none" anchor="ctr"/>
            <a:lstStyle/>
            <a:p>
              <a:endParaRPr lang="x-none"/>
            </a:p>
          </p:txBody>
        </p:sp>
        <p:grpSp>
          <p:nvGrpSpPr>
            <p:cNvPr id="21522" name="Group 54"/>
            <p:cNvGrpSpPr>
              <a:grpSpLocks/>
            </p:cNvGrpSpPr>
            <p:nvPr/>
          </p:nvGrpSpPr>
          <p:grpSpPr bwMode="auto">
            <a:xfrm>
              <a:off x="3026" y="2287"/>
              <a:ext cx="2400" cy="1007"/>
              <a:chOff x="3026" y="2287"/>
              <a:chExt cx="2400" cy="1007"/>
            </a:xfrm>
          </p:grpSpPr>
          <p:grpSp>
            <p:nvGrpSpPr>
              <p:cNvPr id="21523" name="Group 55"/>
              <p:cNvGrpSpPr>
                <a:grpSpLocks/>
              </p:cNvGrpSpPr>
              <p:nvPr/>
            </p:nvGrpSpPr>
            <p:grpSpPr bwMode="auto">
              <a:xfrm rot="-525771">
                <a:off x="4285" y="2287"/>
                <a:ext cx="1141" cy="507"/>
                <a:chOff x="287" y="1880"/>
                <a:chExt cx="1141" cy="507"/>
              </a:xfrm>
            </p:grpSpPr>
            <p:grpSp>
              <p:nvGrpSpPr>
                <p:cNvPr id="21540" name="Group 56"/>
                <p:cNvGrpSpPr>
                  <a:grpSpLocks/>
                </p:cNvGrpSpPr>
                <p:nvPr/>
              </p:nvGrpSpPr>
              <p:grpSpPr bwMode="auto">
                <a:xfrm>
                  <a:off x="884" y="1880"/>
                  <a:ext cx="544" cy="507"/>
                  <a:chOff x="1701" y="1834"/>
                  <a:chExt cx="643" cy="599"/>
                </a:xfrm>
              </p:grpSpPr>
              <p:grpSp>
                <p:nvGrpSpPr>
                  <p:cNvPr id="21551" name="Group 57"/>
                  <p:cNvGrpSpPr>
                    <a:grpSpLocks/>
                  </p:cNvGrpSpPr>
                  <p:nvPr/>
                </p:nvGrpSpPr>
                <p:grpSpPr bwMode="auto">
                  <a:xfrm>
                    <a:off x="1866" y="1834"/>
                    <a:ext cx="318" cy="318"/>
                    <a:chOff x="1020" y="1570"/>
                    <a:chExt cx="318" cy="318"/>
                  </a:xfrm>
                </p:grpSpPr>
                <p:sp>
                  <p:nvSpPr>
                    <p:cNvPr id="163898" name="Oval 58"/>
                    <p:cNvSpPr>
                      <a:spLocks noChangeArrowheads="1"/>
                    </p:cNvSpPr>
                    <p:nvPr/>
                  </p:nvSpPr>
                  <p:spPr bwMode="auto">
                    <a:xfrm>
                      <a:off x="1012" y="1557"/>
                      <a:ext cx="318" cy="318"/>
                    </a:xfrm>
                    <a:prstGeom prst="ellipse">
                      <a:avLst/>
                    </a:prstGeom>
                    <a:gradFill rotWithShape="1">
                      <a:gsLst>
                        <a:gs pos="0">
                          <a:schemeClr val="accent1">
                            <a:gamma/>
                            <a:shade val="25490"/>
                            <a:invGamma/>
                          </a:schemeClr>
                        </a:gs>
                        <a:gs pos="50000">
                          <a:schemeClr val="accent1"/>
                        </a:gs>
                        <a:gs pos="100000">
                          <a:schemeClr val="accent1">
                            <a:gamma/>
                            <a:shade val="25490"/>
                            <a:invGamma/>
                          </a:schemeClr>
                        </a:gs>
                      </a:gsLst>
                      <a:lin ang="2700000" scaled="1"/>
                    </a:gradFill>
                    <a:ln w="9525">
                      <a:solidFill>
                        <a:schemeClr val="tx1"/>
                      </a:solidFill>
                      <a:round/>
                      <a:headEnd/>
                      <a:tailEnd/>
                    </a:ln>
                    <a:effectLst/>
                  </p:spPr>
                  <p:txBody>
                    <a:bodyPr wrap="none" anchor="ctr"/>
                    <a:lstStyle/>
                    <a:p>
                      <a:pPr>
                        <a:defRPr/>
                      </a:pPr>
                      <a:endParaRPr lang="en-US"/>
                    </a:p>
                  </p:txBody>
                </p:sp>
                <p:sp>
                  <p:nvSpPr>
                    <p:cNvPr id="21559" name="Oval 59"/>
                    <p:cNvSpPr>
                      <a:spLocks noChangeArrowheads="1"/>
                    </p:cNvSpPr>
                    <p:nvPr/>
                  </p:nvSpPr>
                  <p:spPr bwMode="auto">
                    <a:xfrm>
                      <a:off x="1073" y="1738"/>
                      <a:ext cx="137" cy="136"/>
                    </a:xfrm>
                    <a:prstGeom prst="ellipse">
                      <a:avLst/>
                    </a:prstGeom>
                    <a:solidFill>
                      <a:srgbClr val="808080"/>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p>
                      <a:endParaRPr lang="x-none"/>
                    </a:p>
                  </p:txBody>
                </p:sp>
              </p:grpSp>
              <p:grpSp>
                <p:nvGrpSpPr>
                  <p:cNvPr id="21552" name="Group 60"/>
                  <p:cNvGrpSpPr>
                    <a:grpSpLocks/>
                  </p:cNvGrpSpPr>
                  <p:nvPr/>
                </p:nvGrpSpPr>
                <p:grpSpPr bwMode="auto">
                  <a:xfrm>
                    <a:off x="2026" y="2115"/>
                    <a:ext cx="318" cy="318"/>
                    <a:chOff x="1020" y="1570"/>
                    <a:chExt cx="318" cy="318"/>
                  </a:xfrm>
                </p:grpSpPr>
                <p:sp>
                  <p:nvSpPr>
                    <p:cNvPr id="163901" name="Oval 61"/>
                    <p:cNvSpPr>
                      <a:spLocks noChangeArrowheads="1"/>
                    </p:cNvSpPr>
                    <p:nvPr/>
                  </p:nvSpPr>
                  <p:spPr bwMode="auto">
                    <a:xfrm>
                      <a:off x="1012" y="1559"/>
                      <a:ext cx="318" cy="318"/>
                    </a:xfrm>
                    <a:prstGeom prst="ellipse">
                      <a:avLst/>
                    </a:prstGeom>
                    <a:gradFill rotWithShape="1">
                      <a:gsLst>
                        <a:gs pos="0">
                          <a:schemeClr val="accent1">
                            <a:gamma/>
                            <a:shade val="25490"/>
                            <a:invGamma/>
                          </a:schemeClr>
                        </a:gs>
                        <a:gs pos="50000">
                          <a:schemeClr val="accent1"/>
                        </a:gs>
                        <a:gs pos="100000">
                          <a:schemeClr val="accent1">
                            <a:gamma/>
                            <a:shade val="25490"/>
                            <a:invGamma/>
                          </a:schemeClr>
                        </a:gs>
                      </a:gsLst>
                      <a:lin ang="2700000" scaled="1"/>
                    </a:gradFill>
                    <a:ln w="9525">
                      <a:solidFill>
                        <a:schemeClr val="tx1"/>
                      </a:solidFill>
                      <a:round/>
                      <a:headEnd/>
                      <a:tailEnd/>
                    </a:ln>
                    <a:effectLst/>
                  </p:spPr>
                  <p:txBody>
                    <a:bodyPr wrap="none" anchor="ctr"/>
                    <a:lstStyle/>
                    <a:p>
                      <a:pPr>
                        <a:defRPr/>
                      </a:pPr>
                      <a:endParaRPr lang="en-US"/>
                    </a:p>
                  </p:txBody>
                </p:sp>
                <p:sp>
                  <p:nvSpPr>
                    <p:cNvPr id="21557" name="Oval 62"/>
                    <p:cNvSpPr>
                      <a:spLocks noChangeArrowheads="1"/>
                    </p:cNvSpPr>
                    <p:nvPr/>
                  </p:nvSpPr>
                  <p:spPr bwMode="auto">
                    <a:xfrm>
                      <a:off x="1073" y="1738"/>
                      <a:ext cx="137" cy="136"/>
                    </a:xfrm>
                    <a:prstGeom prst="ellipse">
                      <a:avLst/>
                    </a:prstGeom>
                    <a:solidFill>
                      <a:srgbClr val="808080"/>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p>
                      <a:endParaRPr lang="x-none"/>
                    </a:p>
                  </p:txBody>
                </p:sp>
              </p:grpSp>
              <p:grpSp>
                <p:nvGrpSpPr>
                  <p:cNvPr id="21553" name="Group 63"/>
                  <p:cNvGrpSpPr>
                    <a:grpSpLocks/>
                  </p:cNvGrpSpPr>
                  <p:nvPr/>
                </p:nvGrpSpPr>
                <p:grpSpPr bwMode="auto">
                  <a:xfrm>
                    <a:off x="1701" y="2115"/>
                    <a:ext cx="318" cy="318"/>
                    <a:chOff x="1020" y="1570"/>
                    <a:chExt cx="318" cy="318"/>
                  </a:xfrm>
                </p:grpSpPr>
                <p:sp>
                  <p:nvSpPr>
                    <p:cNvPr id="163904" name="Oval 64"/>
                    <p:cNvSpPr>
                      <a:spLocks noChangeArrowheads="1"/>
                    </p:cNvSpPr>
                    <p:nvPr/>
                  </p:nvSpPr>
                  <p:spPr bwMode="auto">
                    <a:xfrm>
                      <a:off x="1012" y="1559"/>
                      <a:ext cx="318" cy="318"/>
                    </a:xfrm>
                    <a:prstGeom prst="ellipse">
                      <a:avLst/>
                    </a:prstGeom>
                    <a:gradFill rotWithShape="1">
                      <a:gsLst>
                        <a:gs pos="0">
                          <a:schemeClr val="accent1">
                            <a:gamma/>
                            <a:shade val="25490"/>
                            <a:invGamma/>
                          </a:schemeClr>
                        </a:gs>
                        <a:gs pos="50000">
                          <a:schemeClr val="accent1"/>
                        </a:gs>
                        <a:gs pos="100000">
                          <a:schemeClr val="accent1">
                            <a:gamma/>
                            <a:shade val="25490"/>
                            <a:invGamma/>
                          </a:schemeClr>
                        </a:gs>
                      </a:gsLst>
                      <a:lin ang="2700000" scaled="1"/>
                    </a:gradFill>
                    <a:ln w="9525">
                      <a:solidFill>
                        <a:schemeClr val="tx1"/>
                      </a:solidFill>
                      <a:round/>
                      <a:headEnd/>
                      <a:tailEnd/>
                    </a:ln>
                    <a:effectLst/>
                  </p:spPr>
                  <p:txBody>
                    <a:bodyPr wrap="none" anchor="ctr"/>
                    <a:lstStyle/>
                    <a:p>
                      <a:pPr>
                        <a:defRPr/>
                      </a:pPr>
                      <a:endParaRPr lang="en-US"/>
                    </a:p>
                  </p:txBody>
                </p:sp>
                <p:sp>
                  <p:nvSpPr>
                    <p:cNvPr id="21555" name="Oval 65"/>
                    <p:cNvSpPr>
                      <a:spLocks noChangeArrowheads="1"/>
                    </p:cNvSpPr>
                    <p:nvPr/>
                  </p:nvSpPr>
                  <p:spPr bwMode="auto">
                    <a:xfrm>
                      <a:off x="1073" y="1738"/>
                      <a:ext cx="137" cy="136"/>
                    </a:xfrm>
                    <a:prstGeom prst="ellipse">
                      <a:avLst/>
                    </a:prstGeom>
                    <a:solidFill>
                      <a:srgbClr val="808080"/>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p>
                      <a:endParaRPr lang="x-none"/>
                    </a:p>
                  </p:txBody>
                </p:sp>
              </p:grpSp>
            </p:grpSp>
            <p:grpSp>
              <p:nvGrpSpPr>
                <p:cNvPr id="21541" name="Group 66"/>
                <p:cNvGrpSpPr>
                  <a:grpSpLocks/>
                </p:cNvGrpSpPr>
                <p:nvPr/>
              </p:nvGrpSpPr>
              <p:grpSpPr bwMode="auto">
                <a:xfrm>
                  <a:off x="287" y="1880"/>
                  <a:ext cx="544" cy="507"/>
                  <a:chOff x="1701" y="1834"/>
                  <a:chExt cx="643" cy="599"/>
                </a:xfrm>
              </p:grpSpPr>
              <p:grpSp>
                <p:nvGrpSpPr>
                  <p:cNvPr id="21542" name="Group 67"/>
                  <p:cNvGrpSpPr>
                    <a:grpSpLocks/>
                  </p:cNvGrpSpPr>
                  <p:nvPr/>
                </p:nvGrpSpPr>
                <p:grpSpPr bwMode="auto">
                  <a:xfrm>
                    <a:off x="1866" y="1834"/>
                    <a:ext cx="318" cy="318"/>
                    <a:chOff x="1020" y="1570"/>
                    <a:chExt cx="318" cy="318"/>
                  </a:xfrm>
                </p:grpSpPr>
                <p:sp>
                  <p:nvSpPr>
                    <p:cNvPr id="163908" name="Oval 68"/>
                    <p:cNvSpPr>
                      <a:spLocks noChangeArrowheads="1"/>
                    </p:cNvSpPr>
                    <p:nvPr/>
                  </p:nvSpPr>
                  <p:spPr bwMode="auto">
                    <a:xfrm>
                      <a:off x="1012" y="1557"/>
                      <a:ext cx="318" cy="318"/>
                    </a:xfrm>
                    <a:prstGeom prst="ellipse">
                      <a:avLst/>
                    </a:prstGeom>
                    <a:gradFill rotWithShape="1">
                      <a:gsLst>
                        <a:gs pos="0">
                          <a:schemeClr val="accent1">
                            <a:gamma/>
                            <a:shade val="25490"/>
                            <a:invGamma/>
                          </a:schemeClr>
                        </a:gs>
                        <a:gs pos="50000">
                          <a:schemeClr val="accent1"/>
                        </a:gs>
                        <a:gs pos="100000">
                          <a:schemeClr val="accent1">
                            <a:gamma/>
                            <a:shade val="25490"/>
                            <a:invGamma/>
                          </a:schemeClr>
                        </a:gs>
                      </a:gsLst>
                      <a:lin ang="2700000" scaled="1"/>
                    </a:gradFill>
                    <a:ln w="9525">
                      <a:solidFill>
                        <a:schemeClr val="tx1"/>
                      </a:solidFill>
                      <a:round/>
                      <a:headEnd/>
                      <a:tailEnd/>
                    </a:ln>
                    <a:effectLst/>
                  </p:spPr>
                  <p:txBody>
                    <a:bodyPr wrap="none" anchor="ctr"/>
                    <a:lstStyle/>
                    <a:p>
                      <a:pPr>
                        <a:defRPr/>
                      </a:pPr>
                      <a:endParaRPr lang="en-US"/>
                    </a:p>
                  </p:txBody>
                </p:sp>
                <p:sp>
                  <p:nvSpPr>
                    <p:cNvPr id="21550" name="Oval 69"/>
                    <p:cNvSpPr>
                      <a:spLocks noChangeArrowheads="1"/>
                    </p:cNvSpPr>
                    <p:nvPr/>
                  </p:nvSpPr>
                  <p:spPr bwMode="auto">
                    <a:xfrm>
                      <a:off x="1073" y="1738"/>
                      <a:ext cx="137" cy="136"/>
                    </a:xfrm>
                    <a:prstGeom prst="ellipse">
                      <a:avLst/>
                    </a:prstGeom>
                    <a:solidFill>
                      <a:srgbClr val="808080"/>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p>
                      <a:endParaRPr lang="x-none"/>
                    </a:p>
                  </p:txBody>
                </p:sp>
              </p:grpSp>
              <p:grpSp>
                <p:nvGrpSpPr>
                  <p:cNvPr id="21543" name="Group 70"/>
                  <p:cNvGrpSpPr>
                    <a:grpSpLocks/>
                  </p:cNvGrpSpPr>
                  <p:nvPr/>
                </p:nvGrpSpPr>
                <p:grpSpPr bwMode="auto">
                  <a:xfrm>
                    <a:off x="2026" y="2115"/>
                    <a:ext cx="318" cy="318"/>
                    <a:chOff x="1020" y="1570"/>
                    <a:chExt cx="318" cy="318"/>
                  </a:xfrm>
                </p:grpSpPr>
                <p:sp>
                  <p:nvSpPr>
                    <p:cNvPr id="163911" name="Oval 71"/>
                    <p:cNvSpPr>
                      <a:spLocks noChangeArrowheads="1"/>
                    </p:cNvSpPr>
                    <p:nvPr/>
                  </p:nvSpPr>
                  <p:spPr bwMode="auto">
                    <a:xfrm>
                      <a:off x="1012" y="1559"/>
                      <a:ext cx="318" cy="318"/>
                    </a:xfrm>
                    <a:prstGeom prst="ellipse">
                      <a:avLst/>
                    </a:prstGeom>
                    <a:gradFill rotWithShape="1">
                      <a:gsLst>
                        <a:gs pos="0">
                          <a:schemeClr val="accent1">
                            <a:gamma/>
                            <a:shade val="25490"/>
                            <a:invGamma/>
                          </a:schemeClr>
                        </a:gs>
                        <a:gs pos="50000">
                          <a:schemeClr val="accent1"/>
                        </a:gs>
                        <a:gs pos="100000">
                          <a:schemeClr val="accent1">
                            <a:gamma/>
                            <a:shade val="25490"/>
                            <a:invGamma/>
                          </a:schemeClr>
                        </a:gs>
                      </a:gsLst>
                      <a:lin ang="2700000" scaled="1"/>
                    </a:gradFill>
                    <a:ln w="9525">
                      <a:solidFill>
                        <a:schemeClr val="tx1"/>
                      </a:solidFill>
                      <a:round/>
                      <a:headEnd/>
                      <a:tailEnd/>
                    </a:ln>
                    <a:effectLst/>
                  </p:spPr>
                  <p:txBody>
                    <a:bodyPr wrap="none" anchor="ctr"/>
                    <a:lstStyle/>
                    <a:p>
                      <a:pPr>
                        <a:defRPr/>
                      </a:pPr>
                      <a:endParaRPr lang="en-US"/>
                    </a:p>
                  </p:txBody>
                </p:sp>
                <p:sp>
                  <p:nvSpPr>
                    <p:cNvPr id="21548" name="Oval 72"/>
                    <p:cNvSpPr>
                      <a:spLocks noChangeArrowheads="1"/>
                    </p:cNvSpPr>
                    <p:nvPr/>
                  </p:nvSpPr>
                  <p:spPr bwMode="auto">
                    <a:xfrm>
                      <a:off x="1073" y="1738"/>
                      <a:ext cx="137" cy="136"/>
                    </a:xfrm>
                    <a:prstGeom prst="ellipse">
                      <a:avLst/>
                    </a:prstGeom>
                    <a:solidFill>
                      <a:srgbClr val="808080"/>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p>
                      <a:endParaRPr lang="x-none"/>
                    </a:p>
                  </p:txBody>
                </p:sp>
              </p:grpSp>
              <p:grpSp>
                <p:nvGrpSpPr>
                  <p:cNvPr id="21544" name="Group 73"/>
                  <p:cNvGrpSpPr>
                    <a:grpSpLocks/>
                  </p:cNvGrpSpPr>
                  <p:nvPr/>
                </p:nvGrpSpPr>
                <p:grpSpPr bwMode="auto">
                  <a:xfrm>
                    <a:off x="1701" y="2115"/>
                    <a:ext cx="318" cy="318"/>
                    <a:chOff x="1020" y="1570"/>
                    <a:chExt cx="318" cy="318"/>
                  </a:xfrm>
                </p:grpSpPr>
                <p:sp>
                  <p:nvSpPr>
                    <p:cNvPr id="163914" name="Oval 74"/>
                    <p:cNvSpPr>
                      <a:spLocks noChangeArrowheads="1"/>
                    </p:cNvSpPr>
                    <p:nvPr/>
                  </p:nvSpPr>
                  <p:spPr bwMode="auto">
                    <a:xfrm>
                      <a:off x="1013" y="1561"/>
                      <a:ext cx="318" cy="318"/>
                    </a:xfrm>
                    <a:prstGeom prst="ellipse">
                      <a:avLst/>
                    </a:prstGeom>
                    <a:gradFill rotWithShape="1">
                      <a:gsLst>
                        <a:gs pos="0">
                          <a:schemeClr val="accent1">
                            <a:gamma/>
                            <a:shade val="25490"/>
                            <a:invGamma/>
                          </a:schemeClr>
                        </a:gs>
                        <a:gs pos="50000">
                          <a:schemeClr val="accent1"/>
                        </a:gs>
                        <a:gs pos="100000">
                          <a:schemeClr val="accent1">
                            <a:gamma/>
                            <a:shade val="25490"/>
                            <a:invGamma/>
                          </a:schemeClr>
                        </a:gs>
                      </a:gsLst>
                      <a:lin ang="2700000" scaled="1"/>
                    </a:gradFill>
                    <a:ln w="9525">
                      <a:solidFill>
                        <a:schemeClr val="tx1"/>
                      </a:solidFill>
                      <a:round/>
                      <a:headEnd/>
                      <a:tailEnd/>
                    </a:ln>
                    <a:effectLst/>
                  </p:spPr>
                  <p:txBody>
                    <a:bodyPr wrap="none" anchor="ctr"/>
                    <a:lstStyle/>
                    <a:p>
                      <a:pPr>
                        <a:defRPr/>
                      </a:pPr>
                      <a:endParaRPr lang="en-US"/>
                    </a:p>
                  </p:txBody>
                </p:sp>
                <p:sp>
                  <p:nvSpPr>
                    <p:cNvPr id="21546" name="Oval 75"/>
                    <p:cNvSpPr>
                      <a:spLocks noChangeArrowheads="1"/>
                    </p:cNvSpPr>
                    <p:nvPr/>
                  </p:nvSpPr>
                  <p:spPr bwMode="auto">
                    <a:xfrm>
                      <a:off x="1073" y="1738"/>
                      <a:ext cx="137" cy="136"/>
                    </a:xfrm>
                    <a:prstGeom prst="ellipse">
                      <a:avLst/>
                    </a:prstGeom>
                    <a:solidFill>
                      <a:srgbClr val="808080"/>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p>
                      <a:endParaRPr lang="x-none"/>
                    </a:p>
                  </p:txBody>
                </p:sp>
              </p:grpSp>
            </p:grpSp>
          </p:grpSp>
          <p:sp>
            <p:nvSpPr>
              <p:cNvPr id="21524" name="Line 76"/>
              <p:cNvSpPr>
                <a:spLocks noChangeShapeType="1"/>
              </p:cNvSpPr>
              <p:nvPr/>
            </p:nvSpPr>
            <p:spPr bwMode="auto">
              <a:xfrm rot="21074229" flipV="1">
                <a:off x="4257" y="2662"/>
                <a:ext cx="0" cy="590"/>
              </a:xfrm>
              <a:prstGeom prst="line">
                <a:avLst/>
              </a:prstGeom>
              <a:noFill/>
              <a:ln w="76200">
                <a:solidFill>
                  <a:srgbClr val="CC6600"/>
                </a:solidFill>
                <a:round/>
                <a:headEnd/>
                <a:tailEnd type="triangle" w="med" len="med"/>
              </a:ln>
              <a:extLst>
                <a:ext uri="{909E8E84-426E-40DD-AFC4-6F175D3DCCD1}">
                  <a14:hiddenFill xmlns="" xmlns:a14="http://schemas.microsoft.com/office/drawing/2010/main">
                    <a:noFill/>
                  </a14:hiddenFill>
                </a:ext>
              </a:extLst>
            </p:spPr>
            <p:txBody>
              <a:bodyPr/>
              <a:lstStyle/>
              <a:p>
                <a:endParaRPr lang="x-none"/>
              </a:p>
            </p:txBody>
          </p:sp>
          <p:sp>
            <p:nvSpPr>
              <p:cNvPr id="21525" name="AutoShape 77"/>
              <p:cNvSpPr>
                <a:spLocks noChangeArrowheads="1"/>
              </p:cNvSpPr>
              <p:nvPr/>
            </p:nvSpPr>
            <p:spPr bwMode="auto">
              <a:xfrm>
                <a:off x="4113" y="2977"/>
                <a:ext cx="317" cy="317"/>
              </a:xfrm>
              <a:prstGeom prst="triangle">
                <a:avLst>
                  <a:gd name="adj" fmla="val 50000"/>
                </a:avLst>
              </a:prstGeom>
              <a:solidFill>
                <a:srgbClr val="CC6600"/>
              </a:solidFill>
              <a:ln w="9525">
                <a:solidFill>
                  <a:schemeClr val="bg2"/>
                </a:solidFill>
                <a:miter lim="800000"/>
                <a:headEnd/>
                <a:tailEnd/>
              </a:ln>
            </p:spPr>
            <p:txBody>
              <a:bodyPr wrap="none" anchor="ctr"/>
              <a:lstStyle/>
              <a:p>
                <a:endParaRPr lang="x-none"/>
              </a:p>
            </p:txBody>
          </p:sp>
          <p:grpSp>
            <p:nvGrpSpPr>
              <p:cNvPr id="21526" name="Group 78"/>
              <p:cNvGrpSpPr>
                <a:grpSpLocks/>
              </p:cNvGrpSpPr>
              <p:nvPr/>
            </p:nvGrpSpPr>
            <p:grpSpPr bwMode="auto">
              <a:xfrm rot="-550295">
                <a:off x="3026" y="2525"/>
                <a:ext cx="526" cy="499"/>
                <a:chOff x="295" y="2378"/>
                <a:chExt cx="526" cy="499"/>
              </a:xfrm>
            </p:grpSpPr>
            <p:sp>
              <p:nvSpPr>
                <p:cNvPr id="21534" name="Oval 79"/>
                <p:cNvSpPr>
                  <a:spLocks noChangeArrowheads="1"/>
                </p:cNvSpPr>
                <p:nvPr/>
              </p:nvSpPr>
              <p:spPr bwMode="auto">
                <a:xfrm>
                  <a:off x="295" y="2612"/>
                  <a:ext cx="263" cy="265"/>
                </a:xfrm>
                <a:prstGeom prst="ellipse">
                  <a:avLst/>
                </a:prstGeom>
                <a:solidFill>
                  <a:srgbClr val="6699FF"/>
                </a:solidFill>
                <a:ln w="9525">
                  <a:solidFill>
                    <a:schemeClr val="tx1"/>
                  </a:solidFill>
                  <a:round/>
                  <a:headEnd/>
                  <a:tailEnd/>
                </a:ln>
              </p:spPr>
              <p:txBody>
                <a:bodyPr wrap="none" anchor="ctr"/>
                <a:lstStyle/>
                <a:p>
                  <a:endParaRPr lang="x-none"/>
                </a:p>
              </p:txBody>
            </p:sp>
            <p:sp>
              <p:nvSpPr>
                <p:cNvPr id="163920" name="Oval 80"/>
                <p:cNvSpPr>
                  <a:spLocks noChangeArrowheads="1"/>
                </p:cNvSpPr>
                <p:nvPr/>
              </p:nvSpPr>
              <p:spPr bwMode="auto">
                <a:xfrm>
                  <a:off x="318" y="2740"/>
                  <a:ext cx="113" cy="113"/>
                </a:xfrm>
                <a:prstGeom prst="ellipse">
                  <a:avLst/>
                </a:prstGeom>
                <a:gradFill rotWithShape="0">
                  <a:gsLst>
                    <a:gs pos="0">
                      <a:schemeClr val="bg1"/>
                    </a:gs>
                    <a:gs pos="50000">
                      <a:srgbClr val="808080"/>
                    </a:gs>
                    <a:gs pos="100000">
                      <a:schemeClr val="bg1"/>
                    </a:gs>
                  </a:gsLst>
                  <a:lin ang="0" scaled="1"/>
                </a:gradFill>
                <a:ln w="9525">
                  <a:noFill/>
                  <a:round/>
                  <a:headEnd/>
                  <a:tailEnd/>
                </a:ln>
                <a:effectLst/>
              </p:spPr>
              <p:txBody>
                <a:bodyPr wrap="none" anchor="ctr"/>
                <a:lstStyle/>
                <a:p>
                  <a:pPr>
                    <a:defRPr/>
                  </a:pPr>
                  <a:endParaRPr lang="en-US"/>
                </a:p>
              </p:txBody>
            </p:sp>
            <p:sp>
              <p:nvSpPr>
                <p:cNvPr id="21536" name="Oval 81"/>
                <p:cNvSpPr>
                  <a:spLocks noChangeArrowheads="1"/>
                </p:cNvSpPr>
                <p:nvPr/>
              </p:nvSpPr>
              <p:spPr bwMode="auto">
                <a:xfrm>
                  <a:off x="428" y="2378"/>
                  <a:ext cx="263" cy="265"/>
                </a:xfrm>
                <a:prstGeom prst="ellipse">
                  <a:avLst/>
                </a:prstGeom>
                <a:solidFill>
                  <a:srgbClr val="6699FF"/>
                </a:solidFill>
                <a:ln w="9525">
                  <a:solidFill>
                    <a:schemeClr val="tx1"/>
                  </a:solidFill>
                  <a:round/>
                  <a:headEnd/>
                  <a:tailEnd/>
                </a:ln>
              </p:spPr>
              <p:txBody>
                <a:bodyPr wrap="none" anchor="ctr"/>
                <a:lstStyle/>
                <a:p>
                  <a:endParaRPr lang="x-none"/>
                </a:p>
              </p:txBody>
            </p:sp>
            <p:sp>
              <p:nvSpPr>
                <p:cNvPr id="163922" name="Oval 82"/>
                <p:cNvSpPr>
                  <a:spLocks noChangeArrowheads="1"/>
                </p:cNvSpPr>
                <p:nvPr/>
              </p:nvSpPr>
              <p:spPr bwMode="auto">
                <a:xfrm>
                  <a:off x="448" y="2502"/>
                  <a:ext cx="113" cy="113"/>
                </a:xfrm>
                <a:prstGeom prst="ellipse">
                  <a:avLst/>
                </a:prstGeom>
                <a:gradFill rotWithShape="0">
                  <a:gsLst>
                    <a:gs pos="0">
                      <a:schemeClr val="bg1"/>
                    </a:gs>
                    <a:gs pos="50000">
                      <a:srgbClr val="808080"/>
                    </a:gs>
                    <a:gs pos="100000">
                      <a:schemeClr val="bg1"/>
                    </a:gs>
                  </a:gsLst>
                  <a:lin ang="0" scaled="1"/>
                </a:gradFill>
                <a:ln w="9525">
                  <a:noFill/>
                  <a:round/>
                  <a:headEnd/>
                  <a:tailEnd/>
                </a:ln>
                <a:effectLst/>
              </p:spPr>
              <p:txBody>
                <a:bodyPr wrap="none" anchor="ctr"/>
                <a:lstStyle/>
                <a:p>
                  <a:pPr>
                    <a:defRPr/>
                  </a:pPr>
                  <a:endParaRPr lang="en-US"/>
                </a:p>
              </p:txBody>
            </p:sp>
            <p:sp>
              <p:nvSpPr>
                <p:cNvPr id="21538" name="Oval 83"/>
                <p:cNvSpPr>
                  <a:spLocks noChangeArrowheads="1"/>
                </p:cNvSpPr>
                <p:nvPr/>
              </p:nvSpPr>
              <p:spPr bwMode="auto">
                <a:xfrm>
                  <a:off x="558" y="2612"/>
                  <a:ext cx="263" cy="265"/>
                </a:xfrm>
                <a:prstGeom prst="ellipse">
                  <a:avLst/>
                </a:prstGeom>
                <a:solidFill>
                  <a:srgbClr val="6699FF"/>
                </a:solidFill>
                <a:ln w="9525">
                  <a:solidFill>
                    <a:schemeClr val="tx1"/>
                  </a:solidFill>
                  <a:round/>
                  <a:headEnd/>
                  <a:tailEnd/>
                </a:ln>
              </p:spPr>
              <p:txBody>
                <a:bodyPr wrap="none" anchor="ctr"/>
                <a:lstStyle/>
                <a:p>
                  <a:endParaRPr lang="x-none"/>
                </a:p>
              </p:txBody>
            </p:sp>
            <p:sp>
              <p:nvSpPr>
                <p:cNvPr id="163924" name="Oval 84"/>
                <p:cNvSpPr>
                  <a:spLocks noChangeArrowheads="1"/>
                </p:cNvSpPr>
                <p:nvPr/>
              </p:nvSpPr>
              <p:spPr bwMode="auto">
                <a:xfrm>
                  <a:off x="576" y="2737"/>
                  <a:ext cx="113" cy="113"/>
                </a:xfrm>
                <a:prstGeom prst="ellipse">
                  <a:avLst/>
                </a:prstGeom>
                <a:gradFill rotWithShape="0">
                  <a:gsLst>
                    <a:gs pos="0">
                      <a:schemeClr val="bg1"/>
                    </a:gs>
                    <a:gs pos="50000">
                      <a:srgbClr val="808080"/>
                    </a:gs>
                    <a:gs pos="100000">
                      <a:schemeClr val="bg1"/>
                    </a:gs>
                  </a:gsLst>
                  <a:lin ang="0" scaled="1"/>
                </a:gradFill>
                <a:ln w="9525">
                  <a:noFill/>
                  <a:round/>
                  <a:headEnd/>
                  <a:tailEnd/>
                </a:ln>
                <a:effectLst/>
              </p:spPr>
              <p:txBody>
                <a:bodyPr wrap="none" anchor="ctr"/>
                <a:lstStyle/>
                <a:p>
                  <a:pPr>
                    <a:defRPr/>
                  </a:pPr>
                  <a:endParaRPr lang="en-US"/>
                </a:p>
              </p:txBody>
            </p:sp>
          </p:grpSp>
          <p:grpSp>
            <p:nvGrpSpPr>
              <p:cNvPr id="21527" name="Group 85"/>
              <p:cNvGrpSpPr>
                <a:grpSpLocks/>
              </p:cNvGrpSpPr>
              <p:nvPr/>
            </p:nvGrpSpPr>
            <p:grpSpPr bwMode="auto">
              <a:xfrm rot="-655956">
                <a:off x="3595" y="2430"/>
                <a:ext cx="533" cy="498"/>
                <a:chOff x="896" y="2379"/>
                <a:chExt cx="533" cy="498"/>
              </a:xfrm>
            </p:grpSpPr>
            <p:sp>
              <p:nvSpPr>
                <p:cNvPr id="21528" name="Oval 86"/>
                <p:cNvSpPr>
                  <a:spLocks noChangeArrowheads="1"/>
                </p:cNvSpPr>
                <p:nvPr/>
              </p:nvSpPr>
              <p:spPr bwMode="auto">
                <a:xfrm>
                  <a:off x="1033" y="2379"/>
                  <a:ext cx="264" cy="265"/>
                </a:xfrm>
                <a:prstGeom prst="ellipse">
                  <a:avLst/>
                </a:prstGeom>
                <a:solidFill>
                  <a:srgbClr val="00FF00"/>
                </a:solidFill>
                <a:ln w="9525">
                  <a:solidFill>
                    <a:schemeClr val="tx1"/>
                  </a:solidFill>
                  <a:round/>
                  <a:headEnd/>
                  <a:tailEnd/>
                </a:ln>
              </p:spPr>
              <p:txBody>
                <a:bodyPr wrap="none" anchor="ctr"/>
                <a:lstStyle/>
                <a:p>
                  <a:endParaRPr lang="x-none"/>
                </a:p>
              </p:txBody>
            </p:sp>
            <p:sp>
              <p:nvSpPr>
                <p:cNvPr id="163927" name="Oval 87"/>
                <p:cNvSpPr>
                  <a:spLocks noChangeArrowheads="1"/>
                </p:cNvSpPr>
                <p:nvPr/>
              </p:nvSpPr>
              <p:spPr bwMode="auto">
                <a:xfrm>
                  <a:off x="1070" y="2531"/>
                  <a:ext cx="114" cy="113"/>
                </a:xfrm>
                <a:prstGeom prst="ellipse">
                  <a:avLst/>
                </a:prstGeom>
                <a:gradFill rotWithShape="0">
                  <a:gsLst>
                    <a:gs pos="0">
                      <a:schemeClr val="bg1"/>
                    </a:gs>
                    <a:gs pos="50000">
                      <a:srgbClr val="808080"/>
                    </a:gs>
                    <a:gs pos="100000">
                      <a:schemeClr val="bg1"/>
                    </a:gs>
                  </a:gsLst>
                  <a:lin ang="0" scaled="1"/>
                </a:gradFill>
                <a:ln w="9525">
                  <a:noFill/>
                  <a:round/>
                  <a:headEnd/>
                  <a:tailEnd/>
                </a:ln>
                <a:effectLst/>
              </p:spPr>
              <p:txBody>
                <a:bodyPr wrap="none" anchor="ctr"/>
                <a:lstStyle/>
                <a:p>
                  <a:pPr>
                    <a:defRPr/>
                  </a:pPr>
                  <a:endParaRPr lang="en-US"/>
                </a:p>
              </p:txBody>
            </p:sp>
            <p:sp>
              <p:nvSpPr>
                <p:cNvPr id="21530" name="Oval 88"/>
                <p:cNvSpPr>
                  <a:spLocks noChangeArrowheads="1"/>
                </p:cNvSpPr>
                <p:nvPr/>
              </p:nvSpPr>
              <p:spPr bwMode="auto">
                <a:xfrm>
                  <a:off x="1166" y="2612"/>
                  <a:ext cx="263" cy="265"/>
                </a:xfrm>
                <a:prstGeom prst="ellipse">
                  <a:avLst/>
                </a:prstGeom>
                <a:solidFill>
                  <a:srgbClr val="00FF00"/>
                </a:solidFill>
                <a:ln w="9525">
                  <a:solidFill>
                    <a:schemeClr val="tx1"/>
                  </a:solidFill>
                  <a:round/>
                  <a:headEnd/>
                  <a:tailEnd/>
                </a:ln>
              </p:spPr>
              <p:txBody>
                <a:bodyPr wrap="none" anchor="ctr"/>
                <a:lstStyle/>
                <a:p>
                  <a:endParaRPr lang="x-none"/>
                </a:p>
              </p:txBody>
            </p:sp>
            <p:sp>
              <p:nvSpPr>
                <p:cNvPr id="163929" name="Oval 89"/>
                <p:cNvSpPr>
                  <a:spLocks noChangeArrowheads="1"/>
                </p:cNvSpPr>
                <p:nvPr/>
              </p:nvSpPr>
              <p:spPr bwMode="auto">
                <a:xfrm>
                  <a:off x="1200" y="2761"/>
                  <a:ext cx="114" cy="113"/>
                </a:xfrm>
                <a:prstGeom prst="ellipse">
                  <a:avLst/>
                </a:prstGeom>
                <a:gradFill rotWithShape="0">
                  <a:gsLst>
                    <a:gs pos="0">
                      <a:schemeClr val="bg1"/>
                    </a:gs>
                    <a:gs pos="50000">
                      <a:srgbClr val="808080"/>
                    </a:gs>
                    <a:gs pos="100000">
                      <a:schemeClr val="bg1"/>
                    </a:gs>
                  </a:gsLst>
                  <a:lin ang="0" scaled="1"/>
                </a:gradFill>
                <a:ln w="9525">
                  <a:noFill/>
                  <a:round/>
                  <a:headEnd/>
                  <a:tailEnd/>
                </a:ln>
                <a:effectLst/>
              </p:spPr>
              <p:txBody>
                <a:bodyPr wrap="none" anchor="ctr"/>
                <a:lstStyle/>
                <a:p>
                  <a:pPr>
                    <a:defRPr/>
                  </a:pPr>
                  <a:endParaRPr lang="en-US"/>
                </a:p>
              </p:txBody>
            </p:sp>
            <p:sp>
              <p:nvSpPr>
                <p:cNvPr id="21532" name="Oval 90"/>
                <p:cNvSpPr>
                  <a:spLocks noChangeArrowheads="1"/>
                </p:cNvSpPr>
                <p:nvPr/>
              </p:nvSpPr>
              <p:spPr bwMode="auto">
                <a:xfrm>
                  <a:off x="896" y="2612"/>
                  <a:ext cx="263" cy="265"/>
                </a:xfrm>
                <a:prstGeom prst="ellipse">
                  <a:avLst/>
                </a:prstGeom>
                <a:solidFill>
                  <a:srgbClr val="00FF00"/>
                </a:solidFill>
                <a:ln w="9525">
                  <a:solidFill>
                    <a:schemeClr val="tx1"/>
                  </a:solidFill>
                  <a:round/>
                  <a:headEnd/>
                  <a:tailEnd/>
                </a:ln>
              </p:spPr>
              <p:txBody>
                <a:bodyPr wrap="none" anchor="ctr"/>
                <a:lstStyle/>
                <a:p>
                  <a:endParaRPr lang="x-none"/>
                </a:p>
              </p:txBody>
            </p:sp>
            <p:sp>
              <p:nvSpPr>
                <p:cNvPr id="163931" name="Oval 91"/>
                <p:cNvSpPr>
                  <a:spLocks noChangeArrowheads="1"/>
                </p:cNvSpPr>
                <p:nvPr/>
              </p:nvSpPr>
              <p:spPr bwMode="auto">
                <a:xfrm>
                  <a:off x="931" y="2760"/>
                  <a:ext cx="114" cy="113"/>
                </a:xfrm>
                <a:prstGeom prst="ellipse">
                  <a:avLst/>
                </a:prstGeom>
                <a:gradFill rotWithShape="0">
                  <a:gsLst>
                    <a:gs pos="0">
                      <a:schemeClr val="bg1"/>
                    </a:gs>
                    <a:gs pos="50000">
                      <a:srgbClr val="808080"/>
                    </a:gs>
                    <a:gs pos="100000">
                      <a:schemeClr val="bg1"/>
                    </a:gs>
                  </a:gsLst>
                  <a:lin ang="0" scaled="1"/>
                </a:gradFill>
                <a:ln w="9525">
                  <a:noFill/>
                  <a:round/>
                  <a:headEnd/>
                  <a:tailEnd/>
                </a:ln>
                <a:effectLst/>
              </p:spPr>
              <p:txBody>
                <a:bodyPr wrap="none" anchor="ctr"/>
                <a:lstStyle/>
                <a:p>
                  <a:pPr>
                    <a:defRPr/>
                  </a:pPr>
                  <a:endParaRPr lang="en-US"/>
                </a:p>
              </p:txBody>
            </p:sp>
          </p:grpSp>
        </p:grpSp>
      </p:grpSp>
      <p:sp>
        <p:nvSpPr>
          <p:cNvPr id="21518" name="Line 92"/>
          <p:cNvSpPr>
            <a:spLocks noChangeShapeType="1"/>
          </p:cNvSpPr>
          <p:nvPr/>
        </p:nvSpPr>
        <p:spPr bwMode="auto">
          <a:xfrm flipV="1">
            <a:off x="4724400" y="3352800"/>
            <a:ext cx="0" cy="1752600"/>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a:lstStyle/>
          <a:p>
            <a:endParaRPr lang="x-none"/>
          </a:p>
        </p:txBody>
      </p:sp>
      <p:sp>
        <p:nvSpPr>
          <p:cNvPr id="21519" name="Line 93"/>
          <p:cNvSpPr>
            <a:spLocks noChangeShapeType="1"/>
          </p:cNvSpPr>
          <p:nvPr/>
        </p:nvSpPr>
        <p:spPr bwMode="auto">
          <a:xfrm flipV="1">
            <a:off x="7620000" y="2590800"/>
            <a:ext cx="0" cy="1143000"/>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a:lstStyle/>
          <a:p>
            <a:endParaRPr lang="x-none"/>
          </a:p>
        </p:txBody>
      </p:sp>
      <p:sp>
        <p:nvSpPr>
          <p:cNvPr id="21520" name="Line 94"/>
          <p:cNvSpPr>
            <a:spLocks noChangeShapeType="1"/>
          </p:cNvSpPr>
          <p:nvPr/>
        </p:nvSpPr>
        <p:spPr bwMode="auto">
          <a:xfrm>
            <a:off x="7620000" y="2590800"/>
            <a:ext cx="838200" cy="0"/>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a:lstStyle/>
          <a:p>
            <a:endParaRPr lang="x-none"/>
          </a:p>
        </p:txBody>
      </p:sp>
    </p:spTree>
    <p:custDataLst>
      <p:tags r:id="rId1"/>
    </p:custDataLst>
    <p:extLst>
      <p:ext uri="{BB962C8B-B14F-4D97-AF65-F5344CB8AC3E}">
        <p14:creationId xmlns="" xmlns:p14="http://schemas.microsoft.com/office/powerpoint/2010/main" val="2317211262"/>
      </p:ext>
    </p:extLst>
  </p:cSld>
  <p:clrMapOvr>
    <a:masterClrMapping/>
  </p:clrMapOv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idx="4294967295"/>
          </p:nvPr>
        </p:nvSpPr>
        <p:spPr>
          <a:xfrm>
            <a:off x="577850" y="619125"/>
            <a:ext cx="8337550" cy="493713"/>
          </a:xfrm>
        </p:spPr>
        <p:txBody>
          <a:bodyPr>
            <a:normAutofit fontScale="90000"/>
          </a:bodyPr>
          <a:lstStyle/>
          <a:p>
            <a:pPr algn="ctr"/>
            <a:r>
              <a:rPr lang="en" sz="2000" b="1">
                <a:solidFill>
                  <a:schemeClr val="tx1"/>
                </a:solidFill>
                <a:latin typeface="Palatino Linotype" pitchFamily="18" charset="0"/>
                <a:cs typeface="Arial" charset="0"/>
              </a:rPr>
              <a:t>TNF- α is a key mediator in the pathogenesis of inflammatory bowel diseases</a:t>
            </a:r>
            <a:endParaRPr lang="en-US" altLang="en-US" sz="2000">
              <a:latin typeface="Palatino Linotype" pitchFamily="18" charset="0"/>
            </a:endParaRPr>
          </a:p>
        </p:txBody>
      </p:sp>
      <p:sp>
        <p:nvSpPr>
          <p:cNvPr id="13315" name="Text Box 3"/>
          <p:cNvSpPr txBox="1">
            <a:spLocks noChangeArrowheads="1"/>
          </p:cNvSpPr>
          <p:nvPr/>
        </p:nvSpPr>
        <p:spPr bwMode="auto">
          <a:xfrm>
            <a:off x="3781425" y="1700213"/>
            <a:ext cx="3146425" cy="701675"/>
          </a:xfrm>
          <a:prstGeom prst="rect">
            <a:avLst/>
          </a:prstGeom>
          <a:noFill/>
          <a:ln w="9525">
            <a:noFill/>
            <a:miter lim="800000"/>
            <a:headEnd/>
            <a:tailEnd/>
          </a:ln>
        </p:spPr>
        <p:txBody>
          <a:bodyPr wrap="none">
            <a:spAutoFit/>
          </a:bodyPr>
          <a:lstStyle/>
          <a:p>
            <a:pPr>
              <a:spcBef>
                <a:spcPct val="20000"/>
              </a:spcBef>
              <a:buClr>
                <a:schemeClr val="hlink"/>
              </a:buClr>
              <a:buSzPct val="120000"/>
              <a:defRPr/>
            </a:pPr>
            <a:r>
              <a:rPr lang="en" b="1" dirty="0" err="1">
                <a:effectLst>
                  <a:outerShdw blurRad="38100" dist="38100" dir="2700000" algn="tl">
                    <a:srgbClr val="000000">
                      <a:alpha val="43137"/>
                    </a:srgbClr>
                  </a:outerShdw>
                </a:effectLst>
                <a:latin typeface="Palatino Linotype" pitchFamily="18" charset="0"/>
              </a:rPr>
              <a:t>Proinflammatory </a:t>
            </a:r>
            <a:r>
              <a:rPr lang="en" b="1" dirty="0">
                <a:effectLst>
                  <a:outerShdw blurRad="38100" dist="38100" dir="2700000" algn="tl">
                    <a:srgbClr val="000000">
                      <a:alpha val="43137"/>
                    </a:srgbClr>
                  </a:outerShdw>
                </a:effectLst>
                <a:latin typeface="Palatino Linotype" pitchFamily="18" charset="0"/>
              </a:rPr>
              <a:t>cytokines</a:t>
            </a:r>
          </a:p>
          <a:p>
            <a:pPr>
              <a:spcBef>
                <a:spcPct val="20000"/>
              </a:spcBef>
              <a:buClr>
                <a:schemeClr val="hlink"/>
              </a:buClr>
              <a:buSzPct val="120000"/>
              <a:defRPr/>
            </a:pPr>
            <a:r>
              <a:rPr lang="en" b="1" dirty="0" err="1">
                <a:effectLst>
                  <a:outerShdw blurRad="38100" dist="38100" dir="2700000" algn="tl">
                    <a:srgbClr val="000000">
                      <a:alpha val="43137"/>
                    </a:srgbClr>
                  </a:outerShdw>
                </a:effectLst>
                <a:latin typeface="Palatino Linotype" pitchFamily="18" charset="0"/>
              </a:rPr>
              <a:t>Chemokines</a:t>
            </a:r>
            <a:endParaRPr lang="en-US" b="1" dirty="0">
              <a:effectLst>
                <a:outerShdw blurRad="38100" dist="38100" dir="2700000" algn="tl">
                  <a:srgbClr val="000000">
                    <a:alpha val="43137"/>
                  </a:srgbClr>
                </a:outerShdw>
              </a:effectLst>
              <a:latin typeface="Palatino Linotype" pitchFamily="18" charset="0"/>
            </a:endParaRPr>
          </a:p>
        </p:txBody>
      </p:sp>
      <p:sp>
        <p:nvSpPr>
          <p:cNvPr id="611332" name="Freeform 4"/>
          <p:cNvSpPr>
            <a:spLocks/>
          </p:cNvSpPr>
          <p:nvPr/>
        </p:nvSpPr>
        <p:spPr bwMode="black">
          <a:xfrm>
            <a:off x="3494088" y="5995988"/>
            <a:ext cx="346075" cy="173037"/>
          </a:xfrm>
          <a:custGeom>
            <a:avLst/>
            <a:gdLst>
              <a:gd name="T0" fmla="*/ 109 w 218"/>
              <a:gd name="T1" fmla="*/ 0 h 109"/>
              <a:gd name="T2" fmla="*/ 0 w 218"/>
              <a:gd name="T3" fmla="*/ 72 h 109"/>
              <a:gd name="T4" fmla="*/ 35 w 218"/>
              <a:gd name="T5" fmla="*/ 72 h 109"/>
              <a:gd name="T6" fmla="*/ 35 w 218"/>
              <a:gd name="T7" fmla="*/ 109 h 109"/>
              <a:gd name="T8" fmla="*/ 183 w 218"/>
              <a:gd name="T9" fmla="*/ 109 h 109"/>
              <a:gd name="T10" fmla="*/ 183 w 218"/>
              <a:gd name="T11" fmla="*/ 72 h 109"/>
              <a:gd name="T12" fmla="*/ 218 w 218"/>
              <a:gd name="T13" fmla="*/ 72 h 109"/>
              <a:gd name="T14" fmla="*/ 109 w 218"/>
              <a:gd name="T15" fmla="*/ 0 h 109"/>
              <a:gd name="T16" fmla="*/ 0 60000 65536"/>
              <a:gd name="T17" fmla="*/ 0 60000 65536"/>
              <a:gd name="T18" fmla="*/ 0 60000 65536"/>
              <a:gd name="T19" fmla="*/ 0 60000 65536"/>
              <a:gd name="T20" fmla="*/ 0 60000 65536"/>
              <a:gd name="T21" fmla="*/ 0 60000 65536"/>
              <a:gd name="T22" fmla="*/ 0 60000 65536"/>
              <a:gd name="T23" fmla="*/ 0 60000 65536"/>
              <a:gd name="T24" fmla="*/ 0 w 218"/>
              <a:gd name="T25" fmla="*/ 0 h 109"/>
              <a:gd name="T26" fmla="*/ 218 w 218"/>
              <a:gd name="T27" fmla="*/ 109 h 10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8" h="109">
                <a:moveTo>
                  <a:pt x="109" y="0"/>
                </a:moveTo>
                <a:lnTo>
                  <a:pt x="0" y="72"/>
                </a:lnTo>
                <a:lnTo>
                  <a:pt x="35" y="72"/>
                </a:lnTo>
                <a:lnTo>
                  <a:pt x="35" y="109"/>
                </a:lnTo>
                <a:lnTo>
                  <a:pt x="183" y="109"/>
                </a:lnTo>
                <a:lnTo>
                  <a:pt x="183" y="72"/>
                </a:lnTo>
                <a:lnTo>
                  <a:pt x="218" y="72"/>
                </a:lnTo>
                <a:lnTo>
                  <a:pt x="109" y="0"/>
                </a:lnTo>
                <a:close/>
              </a:path>
            </a:pathLst>
          </a:custGeom>
          <a:ln>
            <a:headEnd/>
            <a:tailEnd/>
          </a:ln>
        </p:spPr>
        <p:style>
          <a:lnRef idx="2">
            <a:schemeClr val="accent3">
              <a:shade val="50000"/>
            </a:schemeClr>
          </a:lnRef>
          <a:fillRef idx="1">
            <a:schemeClr val="accent3"/>
          </a:fillRef>
          <a:effectRef idx="0">
            <a:schemeClr val="accent3"/>
          </a:effectRef>
          <a:fontRef idx="minor">
            <a:schemeClr val="lt1"/>
          </a:fontRef>
        </p:style>
        <p:txBody>
          <a:bodyPr/>
          <a:lstStyle/>
          <a:p>
            <a:pPr>
              <a:spcBef>
                <a:spcPct val="20000"/>
              </a:spcBef>
              <a:buClr>
                <a:schemeClr val="hlink"/>
              </a:buClr>
              <a:buSzPct val="120000"/>
              <a:defRPr/>
            </a:pPr>
            <a:endParaRPr lang="en-US" sz="2800">
              <a:effectLst>
                <a:outerShdw blurRad="38100" dist="38100" dir="2700000" algn="tl">
                  <a:srgbClr val="000000"/>
                </a:outerShdw>
              </a:effectLst>
              <a:latin typeface="Tahoma" pitchFamily="34" charset="0"/>
            </a:endParaRPr>
          </a:p>
        </p:txBody>
      </p:sp>
      <p:sp>
        <p:nvSpPr>
          <p:cNvPr id="611333" name="Freeform 5"/>
          <p:cNvSpPr>
            <a:spLocks/>
          </p:cNvSpPr>
          <p:nvPr/>
        </p:nvSpPr>
        <p:spPr bwMode="black">
          <a:xfrm>
            <a:off x="3494088" y="5076825"/>
            <a:ext cx="346075" cy="173038"/>
          </a:xfrm>
          <a:custGeom>
            <a:avLst/>
            <a:gdLst/>
            <a:ahLst/>
            <a:cxnLst>
              <a:cxn ang="0">
                <a:pos x="109" y="0"/>
              </a:cxn>
              <a:cxn ang="0">
                <a:pos x="0" y="72"/>
              </a:cxn>
              <a:cxn ang="0">
                <a:pos x="35" y="72"/>
              </a:cxn>
              <a:cxn ang="0">
                <a:pos x="35" y="109"/>
              </a:cxn>
              <a:cxn ang="0">
                <a:pos x="183" y="109"/>
              </a:cxn>
              <a:cxn ang="0">
                <a:pos x="183" y="72"/>
              </a:cxn>
              <a:cxn ang="0">
                <a:pos x="218" y="72"/>
              </a:cxn>
              <a:cxn ang="0">
                <a:pos x="109" y="0"/>
              </a:cxn>
            </a:cxnLst>
            <a:rect l="0" t="0" r="r" b="b"/>
            <a:pathLst>
              <a:path w="218" h="109">
                <a:moveTo>
                  <a:pt x="109" y="0"/>
                </a:moveTo>
                <a:lnTo>
                  <a:pt x="0" y="72"/>
                </a:lnTo>
                <a:lnTo>
                  <a:pt x="35" y="72"/>
                </a:lnTo>
                <a:lnTo>
                  <a:pt x="35" y="109"/>
                </a:lnTo>
                <a:lnTo>
                  <a:pt x="183" y="109"/>
                </a:lnTo>
                <a:lnTo>
                  <a:pt x="183" y="72"/>
                </a:lnTo>
                <a:lnTo>
                  <a:pt x="218" y="72"/>
                </a:lnTo>
                <a:lnTo>
                  <a:pt x="109" y="0"/>
                </a:lnTo>
                <a:close/>
              </a:path>
            </a:pathLst>
          </a:custGeom>
          <a:ln>
            <a:headEnd/>
            <a:tailEnd/>
          </a:ln>
        </p:spPr>
        <p:style>
          <a:lnRef idx="2">
            <a:schemeClr val="accent3">
              <a:shade val="50000"/>
            </a:schemeClr>
          </a:lnRef>
          <a:fillRef idx="1">
            <a:schemeClr val="accent3"/>
          </a:fillRef>
          <a:effectRef idx="0">
            <a:schemeClr val="accent3"/>
          </a:effectRef>
          <a:fontRef idx="minor">
            <a:schemeClr val="lt1"/>
          </a:fontRef>
        </p:style>
        <p:txBody>
          <a:bodyPr/>
          <a:lstStyle/>
          <a:p>
            <a:pPr>
              <a:spcBef>
                <a:spcPct val="20000"/>
              </a:spcBef>
              <a:buClr>
                <a:schemeClr val="hlink"/>
              </a:buClr>
              <a:buSzPct val="120000"/>
              <a:defRPr/>
            </a:pPr>
            <a:endParaRPr lang="en-US" sz="2800">
              <a:effectLst>
                <a:outerShdw blurRad="38100" dist="38100" dir="2700000" algn="tl">
                  <a:srgbClr val="000000"/>
                </a:outerShdw>
              </a:effectLst>
              <a:latin typeface="Tahoma" pitchFamily="34" charset="0"/>
            </a:endParaRPr>
          </a:p>
        </p:txBody>
      </p:sp>
      <p:sp>
        <p:nvSpPr>
          <p:cNvPr id="611334" name="Freeform 6"/>
          <p:cNvSpPr>
            <a:spLocks/>
          </p:cNvSpPr>
          <p:nvPr/>
        </p:nvSpPr>
        <p:spPr bwMode="black">
          <a:xfrm>
            <a:off x="3494088" y="4110038"/>
            <a:ext cx="346075" cy="169862"/>
          </a:xfrm>
          <a:custGeom>
            <a:avLst/>
            <a:gdLst>
              <a:gd name="T0" fmla="*/ 109 w 218"/>
              <a:gd name="T1" fmla="*/ 0 h 107"/>
              <a:gd name="T2" fmla="*/ 0 w 218"/>
              <a:gd name="T3" fmla="*/ 73 h 107"/>
              <a:gd name="T4" fmla="*/ 35 w 218"/>
              <a:gd name="T5" fmla="*/ 73 h 107"/>
              <a:gd name="T6" fmla="*/ 35 w 218"/>
              <a:gd name="T7" fmla="*/ 107 h 107"/>
              <a:gd name="T8" fmla="*/ 183 w 218"/>
              <a:gd name="T9" fmla="*/ 107 h 107"/>
              <a:gd name="T10" fmla="*/ 183 w 218"/>
              <a:gd name="T11" fmla="*/ 73 h 107"/>
              <a:gd name="T12" fmla="*/ 218 w 218"/>
              <a:gd name="T13" fmla="*/ 73 h 107"/>
              <a:gd name="T14" fmla="*/ 109 w 218"/>
              <a:gd name="T15" fmla="*/ 0 h 107"/>
              <a:gd name="T16" fmla="*/ 0 60000 65536"/>
              <a:gd name="T17" fmla="*/ 0 60000 65536"/>
              <a:gd name="T18" fmla="*/ 0 60000 65536"/>
              <a:gd name="T19" fmla="*/ 0 60000 65536"/>
              <a:gd name="T20" fmla="*/ 0 60000 65536"/>
              <a:gd name="T21" fmla="*/ 0 60000 65536"/>
              <a:gd name="T22" fmla="*/ 0 60000 65536"/>
              <a:gd name="T23" fmla="*/ 0 60000 65536"/>
              <a:gd name="T24" fmla="*/ 0 w 218"/>
              <a:gd name="T25" fmla="*/ 0 h 107"/>
              <a:gd name="T26" fmla="*/ 218 w 218"/>
              <a:gd name="T27" fmla="*/ 107 h 10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8" h="107">
                <a:moveTo>
                  <a:pt x="109" y="0"/>
                </a:moveTo>
                <a:lnTo>
                  <a:pt x="0" y="73"/>
                </a:lnTo>
                <a:lnTo>
                  <a:pt x="35" y="73"/>
                </a:lnTo>
                <a:lnTo>
                  <a:pt x="35" y="107"/>
                </a:lnTo>
                <a:lnTo>
                  <a:pt x="183" y="107"/>
                </a:lnTo>
                <a:lnTo>
                  <a:pt x="183" y="73"/>
                </a:lnTo>
                <a:lnTo>
                  <a:pt x="218" y="73"/>
                </a:lnTo>
                <a:lnTo>
                  <a:pt x="109" y="0"/>
                </a:lnTo>
                <a:close/>
              </a:path>
            </a:pathLst>
          </a:custGeom>
          <a:ln>
            <a:headEnd/>
            <a:tailEnd/>
          </a:ln>
        </p:spPr>
        <p:style>
          <a:lnRef idx="2">
            <a:schemeClr val="accent3">
              <a:shade val="50000"/>
            </a:schemeClr>
          </a:lnRef>
          <a:fillRef idx="1">
            <a:schemeClr val="accent3"/>
          </a:fillRef>
          <a:effectRef idx="0">
            <a:schemeClr val="accent3"/>
          </a:effectRef>
          <a:fontRef idx="minor">
            <a:schemeClr val="lt1"/>
          </a:fontRef>
        </p:style>
        <p:txBody>
          <a:bodyPr/>
          <a:lstStyle/>
          <a:p>
            <a:pPr>
              <a:spcBef>
                <a:spcPct val="20000"/>
              </a:spcBef>
              <a:buClr>
                <a:schemeClr val="hlink"/>
              </a:buClr>
              <a:buSzPct val="120000"/>
              <a:defRPr/>
            </a:pPr>
            <a:endParaRPr lang="en-US" sz="2800">
              <a:effectLst>
                <a:outerShdw blurRad="38100" dist="38100" dir="2700000" algn="tl">
                  <a:srgbClr val="000000"/>
                </a:outerShdw>
              </a:effectLst>
              <a:latin typeface="Tahoma" pitchFamily="34" charset="0"/>
            </a:endParaRPr>
          </a:p>
        </p:txBody>
      </p:sp>
      <p:sp>
        <p:nvSpPr>
          <p:cNvPr id="611335" name="Freeform 7"/>
          <p:cNvSpPr>
            <a:spLocks/>
          </p:cNvSpPr>
          <p:nvPr/>
        </p:nvSpPr>
        <p:spPr bwMode="black">
          <a:xfrm>
            <a:off x="3494088" y="5672138"/>
            <a:ext cx="346075" cy="173037"/>
          </a:xfrm>
          <a:custGeom>
            <a:avLst/>
            <a:gdLst>
              <a:gd name="T0" fmla="*/ 109 w 218"/>
              <a:gd name="T1" fmla="*/ 0 h 109"/>
              <a:gd name="T2" fmla="*/ 0 w 218"/>
              <a:gd name="T3" fmla="*/ 73 h 109"/>
              <a:gd name="T4" fmla="*/ 35 w 218"/>
              <a:gd name="T5" fmla="*/ 73 h 109"/>
              <a:gd name="T6" fmla="*/ 35 w 218"/>
              <a:gd name="T7" fmla="*/ 109 h 109"/>
              <a:gd name="T8" fmla="*/ 183 w 218"/>
              <a:gd name="T9" fmla="*/ 109 h 109"/>
              <a:gd name="T10" fmla="*/ 183 w 218"/>
              <a:gd name="T11" fmla="*/ 73 h 109"/>
              <a:gd name="T12" fmla="*/ 218 w 218"/>
              <a:gd name="T13" fmla="*/ 73 h 109"/>
              <a:gd name="T14" fmla="*/ 109 w 218"/>
              <a:gd name="T15" fmla="*/ 0 h 109"/>
              <a:gd name="T16" fmla="*/ 0 60000 65536"/>
              <a:gd name="T17" fmla="*/ 0 60000 65536"/>
              <a:gd name="T18" fmla="*/ 0 60000 65536"/>
              <a:gd name="T19" fmla="*/ 0 60000 65536"/>
              <a:gd name="T20" fmla="*/ 0 60000 65536"/>
              <a:gd name="T21" fmla="*/ 0 60000 65536"/>
              <a:gd name="T22" fmla="*/ 0 60000 65536"/>
              <a:gd name="T23" fmla="*/ 0 60000 65536"/>
              <a:gd name="T24" fmla="*/ 0 w 218"/>
              <a:gd name="T25" fmla="*/ 0 h 109"/>
              <a:gd name="T26" fmla="*/ 218 w 218"/>
              <a:gd name="T27" fmla="*/ 109 h 10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8" h="109">
                <a:moveTo>
                  <a:pt x="109" y="0"/>
                </a:moveTo>
                <a:lnTo>
                  <a:pt x="0" y="73"/>
                </a:lnTo>
                <a:lnTo>
                  <a:pt x="35" y="73"/>
                </a:lnTo>
                <a:lnTo>
                  <a:pt x="35" y="109"/>
                </a:lnTo>
                <a:lnTo>
                  <a:pt x="183" y="109"/>
                </a:lnTo>
                <a:lnTo>
                  <a:pt x="183" y="73"/>
                </a:lnTo>
                <a:lnTo>
                  <a:pt x="218" y="73"/>
                </a:lnTo>
                <a:lnTo>
                  <a:pt x="109" y="0"/>
                </a:lnTo>
                <a:close/>
              </a:path>
            </a:pathLst>
          </a:custGeom>
          <a:ln>
            <a:headEnd/>
            <a:tailEnd/>
          </a:ln>
        </p:spPr>
        <p:style>
          <a:lnRef idx="2">
            <a:schemeClr val="accent3">
              <a:shade val="50000"/>
            </a:schemeClr>
          </a:lnRef>
          <a:fillRef idx="1">
            <a:schemeClr val="accent3"/>
          </a:fillRef>
          <a:effectRef idx="0">
            <a:schemeClr val="accent3"/>
          </a:effectRef>
          <a:fontRef idx="minor">
            <a:schemeClr val="lt1"/>
          </a:fontRef>
        </p:style>
        <p:txBody>
          <a:bodyPr/>
          <a:lstStyle/>
          <a:p>
            <a:pPr>
              <a:spcBef>
                <a:spcPct val="20000"/>
              </a:spcBef>
              <a:buClr>
                <a:schemeClr val="hlink"/>
              </a:buClr>
              <a:buSzPct val="120000"/>
              <a:defRPr/>
            </a:pPr>
            <a:endParaRPr lang="en-US" sz="2800">
              <a:effectLst>
                <a:outerShdw blurRad="38100" dist="38100" dir="2700000" algn="tl">
                  <a:srgbClr val="000000"/>
                </a:outerShdw>
              </a:effectLst>
              <a:latin typeface="Tahoma" pitchFamily="34" charset="0"/>
            </a:endParaRPr>
          </a:p>
        </p:txBody>
      </p:sp>
      <p:sp>
        <p:nvSpPr>
          <p:cNvPr id="611336" name="Freeform 8"/>
          <p:cNvSpPr>
            <a:spLocks/>
          </p:cNvSpPr>
          <p:nvPr/>
        </p:nvSpPr>
        <p:spPr bwMode="black">
          <a:xfrm>
            <a:off x="3494088" y="4752975"/>
            <a:ext cx="346075" cy="173038"/>
          </a:xfrm>
          <a:custGeom>
            <a:avLst/>
            <a:gdLst>
              <a:gd name="T0" fmla="*/ 109 w 218"/>
              <a:gd name="T1" fmla="*/ 0 h 109"/>
              <a:gd name="T2" fmla="*/ 0 w 218"/>
              <a:gd name="T3" fmla="*/ 73 h 109"/>
              <a:gd name="T4" fmla="*/ 35 w 218"/>
              <a:gd name="T5" fmla="*/ 73 h 109"/>
              <a:gd name="T6" fmla="*/ 35 w 218"/>
              <a:gd name="T7" fmla="*/ 109 h 109"/>
              <a:gd name="T8" fmla="*/ 183 w 218"/>
              <a:gd name="T9" fmla="*/ 109 h 109"/>
              <a:gd name="T10" fmla="*/ 183 w 218"/>
              <a:gd name="T11" fmla="*/ 73 h 109"/>
              <a:gd name="T12" fmla="*/ 218 w 218"/>
              <a:gd name="T13" fmla="*/ 73 h 109"/>
              <a:gd name="T14" fmla="*/ 109 w 218"/>
              <a:gd name="T15" fmla="*/ 0 h 109"/>
              <a:gd name="T16" fmla="*/ 0 60000 65536"/>
              <a:gd name="T17" fmla="*/ 0 60000 65536"/>
              <a:gd name="T18" fmla="*/ 0 60000 65536"/>
              <a:gd name="T19" fmla="*/ 0 60000 65536"/>
              <a:gd name="T20" fmla="*/ 0 60000 65536"/>
              <a:gd name="T21" fmla="*/ 0 60000 65536"/>
              <a:gd name="T22" fmla="*/ 0 60000 65536"/>
              <a:gd name="T23" fmla="*/ 0 60000 65536"/>
              <a:gd name="T24" fmla="*/ 0 w 218"/>
              <a:gd name="T25" fmla="*/ 0 h 109"/>
              <a:gd name="T26" fmla="*/ 218 w 218"/>
              <a:gd name="T27" fmla="*/ 109 h 10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8" h="109">
                <a:moveTo>
                  <a:pt x="109" y="0"/>
                </a:moveTo>
                <a:lnTo>
                  <a:pt x="0" y="73"/>
                </a:lnTo>
                <a:lnTo>
                  <a:pt x="35" y="73"/>
                </a:lnTo>
                <a:lnTo>
                  <a:pt x="35" y="109"/>
                </a:lnTo>
                <a:lnTo>
                  <a:pt x="183" y="109"/>
                </a:lnTo>
                <a:lnTo>
                  <a:pt x="183" y="73"/>
                </a:lnTo>
                <a:lnTo>
                  <a:pt x="218" y="73"/>
                </a:lnTo>
                <a:lnTo>
                  <a:pt x="109" y="0"/>
                </a:lnTo>
                <a:close/>
              </a:path>
            </a:pathLst>
          </a:custGeom>
          <a:ln>
            <a:headEnd/>
            <a:tailEnd/>
          </a:ln>
        </p:spPr>
        <p:style>
          <a:lnRef idx="2">
            <a:schemeClr val="accent3">
              <a:shade val="50000"/>
            </a:schemeClr>
          </a:lnRef>
          <a:fillRef idx="1">
            <a:schemeClr val="accent3"/>
          </a:fillRef>
          <a:effectRef idx="0">
            <a:schemeClr val="accent3"/>
          </a:effectRef>
          <a:fontRef idx="minor">
            <a:schemeClr val="lt1"/>
          </a:fontRef>
        </p:style>
        <p:txBody>
          <a:bodyPr/>
          <a:lstStyle/>
          <a:p>
            <a:pPr>
              <a:spcBef>
                <a:spcPct val="20000"/>
              </a:spcBef>
              <a:buClr>
                <a:schemeClr val="hlink"/>
              </a:buClr>
              <a:buSzPct val="120000"/>
              <a:defRPr/>
            </a:pPr>
            <a:endParaRPr lang="en-US" sz="2800">
              <a:effectLst>
                <a:outerShdw blurRad="38100" dist="38100" dir="2700000" algn="tl">
                  <a:srgbClr val="000000"/>
                </a:outerShdw>
              </a:effectLst>
              <a:latin typeface="Tahoma" pitchFamily="34" charset="0"/>
            </a:endParaRPr>
          </a:p>
        </p:txBody>
      </p:sp>
      <p:sp>
        <p:nvSpPr>
          <p:cNvPr id="611337" name="Freeform 9"/>
          <p:cNvSpPr>
            <a:spLocks/>
          </p:cNvSpPr>
          <p:nvPr/>
        </p:nvSpPr>
        <p:spPr bwMode="blackWhite">
          <a:xfrm>
            <a:off x="6684963" y="3857625"/>
            <a:ext cx="1731962" cy="849313"/>
          </a:xfrm>
          <a:custGeom>
            <a:avLst/>
            <a:gdLst/>
            <a:ahLst/>
            <a:cxnLst>
              <a:cxn ang="0">
                <a:pos x="987" y="242"/>
              </a:cxn>
              <a:cxn ang="0">
                <a:pos x="981" y="281"/>
              </a:cxn>
              <a:cxn ang="0">
                <a:pos x="963" y="317"/>
              </a:cxn>
              <a:cxn ang="0">
                <a:pos x="933" y="353"/>
              </a:cxn>
              <a:cxn ang="0">
                <a:pos x="893" y="385"/>
              </a:cxn>
              <a:cxn ang="0">
                <a:pos x="843" y="412"/>
              </a:cxn>
              <a:cxn ang="0">
                <a:pos x="787" y="438"/>
              </a:cxn>
              <a:cxn ang="0">
                <a:pos x="721" y="458"/>
              </a:cxn>
              <a:cxn ang="0">
                <a:pos x="649" y="472"/>
              </a:cxn>
              <a:cxn ang="0">
                <a:pos x="573" y="482"/>
              </a:cxn>
              <a:cxn ang="0">
                <a:pos x="495" y="484"/>
              </a:cxn>
              <a:cxn ang="0">
                <a:pos x="414" y="482"/>
              </a:cxn>
              <a:cxn ang="0">
                <a:pos x="338" y="472"/>
              </a:cxn>
              <a:cxn ang="0">
                <a:pos x="266" y="458"/>
              </a:cxn>
              <a:cxn ang="0">
                <a:pos x="203" y="438"/>
              </a:cxn>
              <a:cxn ang="0">
                <a:pos x="144" y="412"/>
              </a:cxn>
              <a:cxn ang="0">
                <a:pos x="96" y="385"/>
              </a:cxn>
              <a:cxn ang="0">
                <a:pos x="54" y="353"/>
              </a:cxn>
              <a:cxn ang="0">
                <a:pos x="24" y="317"/>
              </a:cxn>
              <a:cxn ang="0">
                <a:pos x="6" y="281"/>
              </a:cxn>
              <a:cxn ang="0">
                <a:pos x="0" y="242"/>
              </a:cxn>
              <a:cxn ang="0">
                <a:pos x="6" y="203"/>
              </a:cxn>
              <a:cxn ang="0">
                <a:pos x="24" y="164"/>
              </a:cxn>
              <a:cxn ang="0">
                <a:pos x="54" y="131"/>
              </a:cxn>
              <a:cxn ang="0">
                <a:pos x="96" y="99"/>
              </a:cxn>
              <a:cxn ang="0">
                <a:pos x="144" y="70"/>
              </a:cxn>
              <a:cxn ang="0">
                <a:pos x="203" y="46"/>
              </a:cxn>
              <a:cxn ang="0">
                <a:pos x="266" y="26"/>
              </a:cxn>
              <a:cxn ang="0">
                <a:pos x="338" y="12"/>
              </a:cxn>
              <a:cxn ang="0">
                <a:pos x="414" y="2"/>
              </a:cxn>
              <a:cxn ang="0">
                <a:pos x="495" y="0"/>
              </a:cxn>
              <a:cxn ang="0">
                <a:pos x="573" y="2"/>
              </a:cxn>
              <a:cxn ang="0">
                <a:pos x="649" y="12"/>
              </a:cxn>
              <a:cxn ang="0">
                <a:pos x="721" y="26"/>
              </a:cxn>
              <a:cxn ang="0">
                <a:pos x="787" y="46"/>
              </a:cxn>
              <a:cxn ang="0">
                <a:pos x="843" y="70"/>
              </a:cxn>
              <a:cxn ang="0">
                <a:pos x="893" y="99"/>
              </a:cxn>
              <a:cxn ang="0">
                <a:pos x="933" y="131"/>
              </a:cxn>
              <a:cxn ang="0">
                <a:pos x="963" y="164"/>
              </a:cxn>
              <a:cxn ang="0">
                <a:pos x="981" y="203"/>
              </a:cxn>
              <a:cxn ang="0">
                <a:pos x="987" y="242"/>
              </a:cxn>
            </a:cxnLst>
            <a:rect l="0" t="0" r="r" b="b"/>
            <a:pathLst>
              <a:path w="987" h="484">
                <a:moveTo>
                  <a:pt x="987" y="242"/>
                </a:moveTo>
                <a:lnTo>
                  <a:pt x="981" y="281"/>
                </a:lnTo>
                <a:lnTo>
                  <a:pt x="963" y="317"/>
                </a:lnTo>
                <a:lnTo>
                  <a:pt x="933" y="353"/>
                </a:lnTo>
                <a:lnTo>
                  <a:pt x="893" y="385"/>
                </a:lnTo>
                <a:lnTo>
                  <a:pt x="843" y="412"/>
                </a:lnTo>
                <a:lnTo>
                  <a:pt x="787" y="438"/>
                </a:lnTo>
                <a:lnTo>
                  <a:pt x="721" y="458"/>
                </a:lnTo>
                <a:lnTo>
                  <a:pt x="649" y="472"/>
                </a:lnTo>
                <a:lnTo>
                  <a:pt x="573" y="482"/>
                </a:lnTo>
                <a:lnTo>
                  <a:pt x="495" y="484"/>
                </a:lnTo>
                <a:lnTo>
                  <a:pt x="414" y="482"/>
                </a:lnTo>
                <a:lnTo>
                  <a:pt x="338" y="472"/>
                </a:lnTo>
                <a:lnTo>
                  <a:pt x="266" y="458"/>
                </a:lnTo>
                <a:lnTo>
                  <a:pt x="203" y="438"/>
                </a:lnTo>
                <a:lnTo>
                  <a:pt x="144" y="412"/>
                </a:lnTo>
                <a:lnTo>
                  <a:pt x="96" y="385"/>
                </a:lnTo>
                <a:lnTo>
                  <a:pt x="54" y="353"/>
                </a:lnTo>
                <a:lnTo>
                  <a:pt x="24" y="317"/>
                </a:lnTo>
                <a:lnTo>
                  <a:pt x="6" y="281"/>
                </a:lnTo>
                <a:lnTo>
                  <a:pt x="0" y="242"/>
                </a:lnTo>
                <a:lnTo>
                  <a:pt x="6" y="203"/>
                </a:lnTo>
                <a:lnTo>
                  <a:pt x="24" y="164"/>
                </a:lnTo>
                <a:lnTo>
                  <a:pt x="54" y="131"/>
                </a:lnTo>
                <a:lnTo>
                  <a:pt x="96" y="99"/>
                </a:lnTo>
                <a:lnTo>
                  <a:pt x="144" y="70"/>
                </a:lnTo>
                <a:lnTo>
                  <a:pt x="203" y="46"/>
                </a:lnTo>
                <a:lnTo>
                  <a:pt x="266" y="26"/>
                </a:lnTo>
                <a:lnTo>
                  <a:pt x="338" y="12"/>
                </a:lnTo>
                <a:lnTo>
                  <a:pt x="414" y="2"/>
                </a:lnTo>
                <a:lnTo>
                  <a:pt x="495" y="0"/>
                </a:lnTo>
                <a:lnTo>
                  <a:pt x="573" y="2"/>
                </a:lnTo>
                <a:lnTo>
                  <a:pt x="649" y="12"/>
                </a:lnTo>
                <a:lnTo>
                  <a:pt x="721" y="26"/>
                </a:lnTo>
                <a:lnTo>
                  <a:pt x="787" y="46"/>
                </a:lnTo>
                <a:lnTo>
                  <a:pt x="843" y="70"/>
                </a:lnTo>
                <a:lnTo>
                  <a:pt x="893" y="99"/>
                </a:lnTo>
                <a:lnTo>
                  <a:pt x="933" y="131"/>
                </a:lnTo>
                <a:lnTo>
                  <a:pt x="963" y="164"/>
                </a:lnTo>
                <a:lnTo>
                  <a:pt x="981" y="203"/>
                </a:lnTo>
                <a:lnTo>
                  <a:pt x="987" y="242"/>
                </a:lnTo>
                <a:close/>
              </a:path>
            </a:pathLst>
          </a:custGeom>
          <a:solidFill>
            <a:srgbClr val="FF6600"/>
          </a:solidFill>
          <a:ln w="12700" cmpd="sng">
            <a:solidFill>
              <a:schemeClr val="tx1"/>
            </a:solidFill>
            <a:round/>
            <a:headEnd/>
            <a:tailEnd/>
          </a:ln>
        </p:spPr>
        <p:txBody>
          <a:bodyPr/>
          <a:lstStyle/>
          <a:p>
            <a:pPr>
              <a:spcBef>
                <a:spcPct val="20000"/>
              </a:spcBef>
              <a:buClr>
                <a:schemeClr val="hlink"/>
              </a:buClr>
              <a:buSzPct val="120000"/>
              <a:defRPr/>
            </a:pPr>
            <a:endParaRPr lang="en-US" sz="2800">
              <a:effectLst>
                <a:outerShdw blurRad="38100" dist="38100" dir="2700000" algn="tl">
                  <a:srgbClr val="000000"/>
                </a:outerShdw>
              </a:effectLst>
              <a:latin typeface="Tahoma" pitchFamily="34" charset="0"/>
            </a:endParaRPr>
          </a:p>
        </p:txBody>
      </p:sp>
      <p:sp>
        <p:nvSpPr>
          <p:cNvPr id="611338" name="Freeform 10"/>
          <p:cNvSpPr>
            <a:spLocks/>
          </p:cNvSpPr>
          <p:nvPr/>
        </p:nvSpPr>
        <p:spPr bwMode="black">
          <a:xfrm>
            <a:off x="6684963" y="1928813"/>
            <a:ext cx="1731962" cy="850900"/>
          </a:xfrm>
          <a:custGeom>
            <a:avLst/>
            <a:gdLst/>
            <a:ahLst/>
            <a:cxnLst>
              <a:cxn ang="0">
                <a:pos x="987" y="243"/>
              </a:cxn>
              <a:cxn ang="0">
                <a:pos x="981" y="281"/>
              </a:cxn>
              <a:cxn ang="0">
                <a:pos x="961" y="320"/>
              </a:cxn>
              <a:cxn ang="0">
                <a:pos x="933" y="354"/>
              </a:cxn>
              <a:cxn ang="0">
                <a:pos x="891" y="386"/>
              </a:cxn>
              <a:cxn ang="0">
                <a:pos x="843" y="415"/>
              </a:cxn>
              <a:cxn ang="0">
                <a:pos x="784" y="439"/>
              </a:cxn>
              <a:cxn ang="0">
                <a:pos x="721" y="458"/>
              </a:cxn>
              <a:cxn ang="0">
                <a:pos x="649" y="473"/>
              </a:cxn>
              <a:cxn ang="0">
                <a:pos x="573" y="483"/>
              </a:cxn>
              <a:cxn ang="0">
                <a:pos x="495" y="485"/>
              </a:cxn>
              <a:cxn ang="0">
                <a:pos x="414" y="483"/>
              </a:cxn>
              <a:cxn ang="0">
                <a:pos x="338" y="473"/>
              </a:cxn>
              <a:cxn ang="0">
                <a:pos x="266" y="458"/>
              </a:cxn>
              <a:cxn ang="0">
                <a:pos x="203" y="439"/>
              </a:cxn>
              <a:cxn ang="0">
                <a:pos x="144" y="415"/>
              </a:cxn>
              <a:cxn ang="0">
                <a:pos x="96" y="386"/>
              </a:cxn>
              <a:cxn ang="0">
                <a:pos x="54" y="354"/>
              </a:cxn>
              <a:cxn ang="0">
                <a:pos x="24" y="320"/>
              </a:cxn>
              <a:cxn ang="0">
                <a:pos x="6" y="281"/>
              </a:cxn>
              <a:cxn ang="0">
                <a:pos x="0" y="243"/>
              </a:cxn>
              <a:cxn ang="0">
                <a:pos x="6" y="204"/>
              </a:cxn>
              <a:cxn ang="0">
                <a:pos x="24" y="165"/>
              </a:cxn>
              <a:cxn ang="0">
                <a:pos x="54" y="131"/>
              </a:cxn>
              <a:cxn ang="0">
                <a:pos x="96" y="100"/>
              </a:cxn>
              <a:cxn ang="0">
                <a:pos x="144" y="71"/>
              </a:cxn>
              <a:cxn ang="0">
                <a:pos x="203" y="46"/>
              </a:cxn>
              <a:cxn ang="0">
                <a:pos x="266" y="27"/>
              </a:cxn>
              <a:cxn ang="0">
                <a:pos x="338" y="12"/>
              </a:cxn>
              <a:cxn ang="0">
                <a:pos x="414" y="3"/>
              </a:cxn>
              <a:cxn ang="0">
                <a:pos x="495" y="0"/>
              </a:cxn>
              <a:cxn ang="0">
                <a:pos x="573" y="3"/>
              </a:cxn>
              <a:cxn ang="0">
                <a:pos x="649" y="12"/>
              </a:cxn>
              <a:cxn ang="0">
                <a:pos x="721" y="27"/>
              </a:cxn>
              <a:cxn ang="0">
                <a:pos x="784" y="46"/>
              </a:cxn>
              <a:cxn ang="0">
                <a:pos x="843" y="71"/>
              </a:cxn>
              <a:cxn ang="0">
                <a:pos x="891" y="100"/>
              </a:cxn>
              <a:cxn ang="0">
                <a:pos x="933" y="131"/>
              </a:cxn>
              <a:cxn ang="0">
                <a:pos x="961" y="165"/>
              </a:cxn>
              <a:cxn ang="0">
                <a:pos x="981" y="204"/>
              </a:cxn>
              <a:cxn ang="0">
                <a:pos x="987" y="243"/>
              </a:cxn>
            </a:cxnLst>
            <a:rect l="0" t="0" r="r" b="b"/>
            <a:pathLst>
              <a:path w="987" h="485">
                <a:moveTo>
                  <a:pt x="987" y="243"/>
                </a:moveTo>
                <a:lnTo>
                  <a:pt x="981" y="281"/>
                </a:lnTo>
                <a:lnTo>
                  <a:pt x="961" y="320"/>
                </a:lnTo>
                <a:lnTo>
                  <a:pt x="933" y="354"/>
                </a:lnTo>
                <a:lnTo>
                  <a:pt x="891" y="386"/>
                </a:lnTo>
                <a:lnTo>
                  <a:pt x="843" y="415"/>
                </a:lnTo>
                <a:lnTo>
                  <a:pt x="784" y="439"/>
                </a:lnTo>
                <a:lnTo>
                  <a:pt x="721" y="458"/>
                </a:lnTo>
                <a:lnTo>
                  <a:pt x="649" y="473"/>
                </a:lnTo>
                <a:lnTo>
                  <a:pt x="573" y="483"/>
                </a:lnTo>
                <a:lnTo>
                  <a:pt x="495" y="485"/>
                </a:lnTo>
                <a:lnTo>
                  <a:pt x="414" y="483"/>
                </a:lnTo>
                <a:lnTo>
                  <a:pt x="338" y="473"/>
                </a:lnTo>
                <a:lnTo>
                  <a:pt x="266" y="458"/>
                </a:lnTo>
                <a:lnTo>
                  <a:pt x="203" y="439"/>
                </a:lnTo>
                <a:lnTo>
                  <a:pt x="144" y="415"/>
                </a:lnTo>
                <a:lnTo>
                  <a:pt x="96" y="386"/>
                </a:lnTo>
                <a:lnTo>
                  <a:pt x="54" y="354"/>
                </a:lnTo>
                <a:lnTo>
                  <a:pt x="24" y="320"/>
                </a:lnTo>
                <a:lnTo>
                  <a:pt x="6" y="281"/>
                </a:lnTo>
                <a:lnTo>
                  <a:pt x="0" y="243"/>
                </a:lnTo>
                <a:lnTo>
                  <a:pt x="6" y="204"/>
                </a:lnTo>
                <a:lnTo>
                  <a:pt x="24" y="165"/>
                </a:lnTo>
                <a:lnTo>
                  <a:pt x="54" y="131"/>
                </a:lnTo>
                <a:lnTo>
                  <a:pt x="96" y="100"/>
                </a:lnTo>
                <a:lnTo>
                  <a:pt x="144" y="71"/>
                </a:lnTo>
                <a:lnTo>
                  <a:pt x="203" y="46"/>
                </a:lnTo>
                <a:lnTo>
                  <a:pt x="266" y="27"/>
                </a:lnTo>
                <a:lnTo>
                  <a:pt x="338" y="12"/>
                </a:lnTo>
                <a:lnTo>
                  <a:pt x="414" y="3"/>
                </a:lnTo>
                <a:lnTo>
                  <a:pt x="495" y="0"/>
                </a:lnTo>
                <a:lnTo>
                  <a:pt x="573" y="3"/>
                </a:lnTo>
                <a:lnTo>
                  <a:pt x="649" y="12"/>
                </a:lnTo>
                <a:lnTo>
                  <a:pt x="721" y="27"/>
                </a:lnTo>
                <a:lnTo>
                  <a:pt x="784" y="46"/>
                </a:lnTo>
                <a:lnTo>
                  <a:pt x="843" y="71"/>
                </a:lnTo>
                <a:lnTo>
                  <a:pt x="891" y="100"/>
                </a:lnTo>
                <a:lnTo>
                  <a:pt x="933" y="131"/>
                </a:lnTo>
                <a:lnTo>
                  <a:pt x="961" y="165"/>
                </a:lnTo>
                <a:lnTo>
                  <a:pt x="981" y="204"/>
                </a:lnTo>
                <a:lnTo>
                  <a:pt x="987" y="243"/>
                </a:lnTo>
                <a:close/>
              </a:path>
            </a:pathLst>
          </a:custGeom>
          <a:solidFill>
            <a:srgbClr val="CC0066"/>
          </a:solidFill>
          <a:ln w="12700" cmpd="sng">
            <a:solidFill>
              <a:schemeClr val="tx1"/>
            </a:solidFill>
            <a:round/>
            <a:headEnd/>
            <a:tailEnd/>
          </a:ln>
        </p:spPr>
        <p:txBody>
          <a:bodyPr/>
          <a:lstStyle/>
          <a:p>
            <a:pPr>
              <a:spcBef>
                <a:spcPct val="20000"/>
              </a:spcBef>
              <a:buClr>
                <a:schemeClr val="hlink"/>
              </a:buClr>
              <a:buSzPct val="120000"/>
              <a:defRPr/>
            </a:pPr>
            <a:endParaRPr lang="en-US" sz="2800">
              <a:effectLst>
                <a:outerShdw blurRad="38100" dist="38100" dir="2700000" algn="tl">
                  <a:srgbClr val="000000"/>
                </a:outerShdw>
              </a:effectLst>
              <a:latin typeface="Tahoma" pitchFamily="34" charset="0"/>
            </a:endParaRPr>
          </a:p>
        </p:txBody>
      </p:sp>
      <p:sp>
        <p:nvSpPr>
          <p:cNvPr id="611339" name="Freeform 11"/>
          <p:cNvSpPr>
            <a:spLocks/>
          </p:cNvSpPr>
          <p:nvPr/>
        </p:nvSpPr>
        <p:spPr bwMode="ltGray">
          <a:xfrm>
            <a:off x="6684963" y="2901950"/>
            <a:ext cx="1731962" cy="846138"/>
          </a:xfrm>
          <a:custGeom>
            <a:avLst/>
            <a:gdLst/>
            <a:ahLst/>
            <a:cxnLst>
              <a:cxn ang="0">
                <a:pos x="987" y="240"/>
              </a:cxn>
              <a:cxn ang="0">
                <a:pos x="981" y="281"/>
              </a:cxn>
              <a:cxn ang="0">
                <a:pos x="961" y="318"/>
              </a:cxn>
              <a:cxn ang="0">
                <a:pos x="933" y="352"/>
              </a:cxn>
              <a:cxn ang="0">
                <a:pos x="891" y="385"/>
              </a:cxn>
              <a:cxn ang="0">
                <a:pos x="843" y="412"/>
              </a:cxn>
              <a:cxn ang="0">
                <a:pos x="784" y="436"/>
              </a:cxn>
              <a:cxn ang="0">
                <a:pos x="721" y="456"/>
              </a:cxn>
              <a:cxn ang="0">
                <a:pos x="649" y="470"/>
              </a:cxn>
              <a:cxn ang="0">
                <a:pos x="573" y="480"/>
              </a:cxn>
              <a:cxn ang="0">
                <a:pos x="495" y="482"/>
              </a:cxn>
              <a:cxn ang="0">
                <a:pos x="414" y="480"/>
              </a:cxn>
              <a:cxn ang="0">
                <a:pos x="338" y="470"/>
              </a:cxn>
              <a:cxn ang="0">
                <a:pos x="266" y="456"/>
              </a:cxn>
              <a:cxn ang="0">
                <a:pos x="203" y="436"/>
              </a:cxn>
              <a:cxn ang="0">
                <a:pos x="144" y="412"/>
              </a:cxn>
              <a:cxn ang="0">
                <a:pos x="96" y="385"/>
              </a:cxn>
              <a:cxn ang="0">
                <a:pos x="54" y="352"/>
              </a:cxn>
              <a:cxn ang="0">
                <a:pos x="24" y="318"/>
              </a:cxn>
              <a:cxn ang="0">
                <a:pos x="6" y="281"/>
              </a:cxn>
              <a:cxn ang="0">
                <a:pos x="0" y="240"/>
              </a:cxn>
              <a:cxn ang="0">
                <a:pos x="6" y="201"/>
              </a:cxn>
              <a:cxn ang="0">
                <a:pos x="24" y="165"/>
              </a:cxn>
              <a:cxn ang="0">
                <a:pos x="54" y="131"/>
              </a:cxn>
              <a:cxn ang="0">
                <a:pos x="96" y="97"/>
              </a:cxn>
              <a:cxn ang="0">
                <a:pos x="144" y="70"/>
              </a:cxn>
              <a:cxn ang="0">
                <a:pos x="203" y="46"/>
              </a:cxn>
              <a:cxn ang="0">
                <a:pos x="266" y="27"/>
              </a:cxn>
              <a:cxn ang="0">
                <a:pos x="338" y="12"/>
              </a:cxn>
              <a:cxn ang="0">
                <a:pos x="414" y="3"/>
              </a:cxn>
              <a:cxn ang="0">
                <a:pos x="495" y="0"/>
              </a:cxn>
              <a:cxn ang="0">
                <a:pos x="573" y="3"/>
              </a:cxn>
              <a:cxn ang="0">
                <a:pos x="649" y="12"/>
              </a:cxn>
              <a:cxn ang="0">
                <a:pos x="721" y="27"/>
              </a:cxn>
              <a:cxn ang="0">
                <a:pos x="784" y="46"/>
              </a:cxn>
              <a:cxn ang="0">
                <a:pos x="843" y="70"/>
              </a:cxn>
              <a:cxn ang="0">
                <a:pos x="891" y="97"/>
              </a:cxn>
              <a:cxn ang="0">
                <a:pos x="933" y="131"/>
              </a:cxn>
              <a:cxn ang="0">
                <a:pos x="961" y="165"/>
              </a:cxn>
              <a:cxn ang="0">
                <a:pos x="981" y="201"/>
              </a:cxn>
              <a:cxn ang="0">
                <a:pos x="987" y="240"/>
              </a:cxn>
            </a:cxnLst>
            <a:rect l="0" t="0" r="r" b="b"/>
            <a:pathLst>
              <a:path w="987" h="482">
                <a:moveTo>
                  <a:pt x="987" y="240"/>
                </a:moveTo>
                <a:lnTo>
                  <a:pt x="981" y="281"/>
                </a:lnTo>
                <a:lnTo>
                  <a:pt x="961" y="318"/>
                </a:lnTo>
                <a:lnTo>
                  <a:pt x="933" y="352"/>
                </a:lnTo>
                <a:lnTo>
                  <a:pt x="891" y="385"/>
                </a:lnTo>
                <a:lnTo>
                  <a:pt x="843" y="412"/>
                </a:lnTo>
                <a:lnTo>
                  <a:pt x="784" y="436"/>
                </a:lnTo>
                <a:lnTo>
                  <a:pt x="721" y="456"/>
                </a:lnTo>
                <a:lnTo>
                  <a:pt x="649" y="470"/>
                </a:lnTo>
                <a:lnTo>
                  <a:pt x="573" y="480"/>
                </a:lnTo>
                <a:lnTo>
                  <a:pt x="495" y="482"/>
                </a:lnTo>
                <a:lnTo>
                  <a:pt x="414" y="480"/>
                </a:lnTo>
                <a:lnTo>
                  <a:pt x="338" y="470"/>
                </a:lnTo>
                <a:lnTo>
                  <a:pt x="266" y="456"/>
                </a:lnTo>
                <a:lnTo>
                  <a:pt x="203" y="436"/>
                </a:lnTo>
                <a:lnTo>
                  <a:pt x="144" y="412"/>
                </a:lnTo>
                <a:lnTo>
                  <a:pt x="96" y="385"/>
                </a:lnTo>
                <a:lnTo>
                  <a:pt x="54" y="352"/>
                </a:lnTo>
                <a:lnTo>
                  <a:pt x="24" y="318"/>
                </a:lnTo>
                <a:lnTo>
                  <a:pt x="6" y="281"/>
                </a:lnTo>
                <a:lnTo>
                  <a:pt x="0" y="240"/>
                </a:lnTo>
                <a:lnTo>
                  <a:pt x="6" y="201"/>
                </a:lnTo>
                <a:lnTo>
                  <a:pt x="24" y="165"/>
                </a:lnTo>
                <a:lnTo>
                  <a:pt x="54" y="131"/>
                </a:lnTo>
                <a:lnTo>
                  <a:pt x="96" y="97"/>
                </a:lnTo>
                <a:lnTo>
                  <a:pt x="144" y="70"/>
                </a:lnTo>
                <a:lnTo>
                  <a:pt x="203" y="46"/>
                </a:lnTo>
                <a:lnTo>
                  <a:pt x="266" y="27"/>
                </a:lnTo>
                <a:lnTo>
                  <a:pt x="338" y="12"/>
                </a:lnTo>
                <a:lnTo>
                  <a:pt x="414" y="3"/>
                </a:lnTo>
                <a:lnTo>
                  <a:pt x="495" y="0"/>
                </a:lnTo>
                <a:lnTo>
                  <a:pt x="573" y="3"/>
                </a:lnTo>
                <a:lnTo>
                  <a:pt x="649" y="12"/>
                </a:lnTo>
                <a:lnTo>
                  <a:pt x="721" y="27"/>
                </a:lnTo>
                <a:lnTo>
                  <a:pt x="784" y="46"/>
                </a:lnTo>
                <a:lnTo>
                  <a:pt x="843" y="70"/>
                </a:lnTo>
                <a:lnTo>
                  <a:pt x="891" y="97"/>
                </a:lnTo>
                <a:lnTo>
                  <a:pt x="933" y="131"/>
                </a:lnTo>
                <a:lnTo>
                  <a:pt x="961" y="165"/>
                </a:lnTo>
                <a:lnTo>
                  <a:pt x="981" y="201"/>
                </a:lnTo>
                <a:lnTo>
                  <a:pt x="987" y="240"/>
                </a:lnTo>
                <a:close/>
              </a:path>
            </a:pathLst>
          </a:custGeom>
          <a:solidFill>
            <a:srgbClr val="008080"/>
          </a:solidFill>
          <a:ln w="12700" cmpd="sng">
            <a:solidFill>
              <a:schemeClr val="tx1"/>
            </a:solidFill>
            <a:round/>
            <a:headEnd/>
            <a:tailEnd/>
          </a:ln>
        </p:spPr>
        <p:txBody>
          <a:bodyPr/>
          <a:lstStyle/>
          <a:p>
            <a:pPr>
              <a:spcBef>
                <a:spcPct val="20000"/>
              </a:spcBef>
              <a:buClr>
                <a:schemeClr val="hlink"/>
              </a:buClr>
              <a:buSzPct val="120000"/>
              <a:defRPr/>
            </a:pPr>
            <a:endParaRPr lang="en-US" sz="2800">
              <a:effectLst>
                <a:outerShdw blurRad="38100" dist="38100" dir="2700000" algn="tl">
                  <a:srgbClr val="000000"/>
                </a:outerShdw>
              </a:effectLst>
              <a:latin typeface="Tahoma" pitchFamily="34" charset="0"/>
            </a:endParaRPr>
          </a:p>
        </p:txBody>
      </p:sp>
      <p:sp>
        <p:nvSpPr>
          <p:cNvPr id="611340" name="Freeform 12"/>
          <p:cNvSpPr>
            <a:spLocks/>
          </p:cNvSpPr>
          <p:nvPr/>
        </p:nvSpPr>
        <p:spPr bwMode="ltGray">
          <a:xfrm>
            <a:off x="6684963" y="4927600"/>
            <a:ext cx="1731962" cy="850900"/>
          </a:xfrm>
          <a:custGeom>
            <a:avLst/>
            <a:gdLst/>
            <a:ahLst/>
            <a:cxnLst>
              <a:cxn ang="0">
                <a:pos x="987" y="243"/>
              </a:cxn>
              <a:cxn ang="0">
                <a:pos x="981" y="281"/>
              </a:cxn>
              <a:cxn ang="0">
                <a:pos x="961" y="318"/>
              </a:cxn>
              <a:cxn ang="0">
                <a:pos x="933" y="354"/>
              </a:cxn>
              <a:cxn ang="0">
                <a:pos x="891" y="386"/>
              </a:cxn>
              <a:cxn ang="0">
                <a:pos x="843" y="415"/>
              </a:cxn>
              <a:cxn ang="0">
                <a:pos x="784" y="437"/>
              </a:cxn>
              <a:cxn ang="0">
                <a:pos x="721" y="458"/>
              </a:cxn>
              <a:cxn ang="0">
                <a:pos x="649" y="473"/>
              </a:cxn>
              <a:cxn ang="0">
                <a:pos x="573" y="480"/>
              </a:cxn>
              <a:cxn ang="0">
                <a:pos x="495" y="485"/>
              </a:cxn>
              <a:cxn ang="0">
                <a:pos x="414" y="480"/>
              </a:cxn>
              <a:cxn ang="0">
                <a:pos x="338" y="473"/>
              </a:cxn>
              <a:cxn ang="0">
                <a:pos x="266" y="458"/>
              </a:cxn>
              <a:cxn ang="0">
                <a:pos x="203" y="437"/>
              </a:cxn>
              <a:cxn ang="0">
                <a:pos x="144" y="415"/>
              </a:cxn>
              <a:cxn ang="0">
                <a:pos x="96" y="386"/>
              </a:cxn>
              <a:cxn ang="0">
                <a:pos x="54" y="354"/>
              </a:cxn>
              <a:cxn ang="0">
                <a:pos x="24" y="318"/>
              </a:cxn>
              <a:cxn ang="0">
                <a:pos x="6" y="281"/>
              </a:cxn>
              <a:cxn ang="0">
                <a:pos x="0" y="243"/>
              </a:cxn>
              <a:cxn ang="0">
                <a:pos x="6" y="202"/>
              </a:cxn>
              <a:cxn ang="0">
                <a:pos x="24" y="165"/>
              </a:cxn>
              <a:cxn ang="0">
                <a:pos x="54" y="131"/>
              </a:cxn>
              <a:cxn ang="0">
                <a:pos x="96" y="100"/>
              </a:cxn>
              <a:cxn ang="0">
                <a:pos x="144" y="71"/>
              </a:cxn>
              <a:cxn ang="0">
                <a:pos x="203" y="46"/>
              </a:cxn>
              <a:cxn ang="0">
                <a:pos x="266" y="27"/>
              </a:cxn>
              <a:cxn ang="0">
                <a:pos x="338" y="13"/>
              </a:cxn>
              <a:cxn ang="0">
                <a:pos x="414" y="3"/>
              </a:cxn>
              <a:cxn ang="0">
                <a:pos x="495" y="0"/>
              </a:cxn>
              <a:cxn ang="0">
                <a:pos x="573" y="3"/>
              </a:cxn>
              <a:cxn ang="0">
                <a:pos x="649" y="13"/>
              </a:cxn>
              <a:cxn ang="0">
                <a:pos x="721" y="27"/>
              </a:cxn>
              <a:cxn ang="0">
                <a:pos x="784" y="46"/>
              </a:cxn>
              <a:cxn ang="0">
                <a:pos x="843" y="71"/>
              </a:cxn>
              <a:cxn ang="0">
                <a:pos x="891" y="100"/>
              </a:cxn>
              <a:cxn ang="0">
                <a:pos x="933" y="131"/>
              </a:cxn>
              <a:cxn ang="0">
                <a:pos x="961" y="165"/>
              </a:cxn>
              <a:cxn ang="0">
                <a:pos x="981" y="202"/>
              </a:cxn>
              <a:cxn ang="0">
                <a:pos x="987" y="243"/>
              </a:cxn>
            </a:cxnLst>
            <a:rect l="0" t="0" r="r" b="b"/>
            <a:pathLst>
              <a:path w="987" h="485">
                <a:moveTo>
                  <a:pt x="987" y="243"/>
                </a:moveTo>
                <a:lnTo>
                  <a:pt x="981" y="281"/>
                </a:lnTo>
                <a:lnTo>
                  <a:pt x="961" y="318"/>
                </a:lnTo>
                <a:lnTo>
                  <a:pt x="933" y="354"/>
                </a:lnTo>
                <a:lnTo>
                  <a:pt x="891" y="386"/>
                </a:lnTo>
                <a:lnTo>
                  <a:pt x="843" y="415"/>
                </a:lnTo>
                <a:lnTo>
                  <a:pt x="784" y="437"/>
                </a:lnTo>
                <a:lnTo>
                  <a:pt x="721" y="458"/>
                </a:lnTo>
                <a:lnTo>
                  <a:pt x="649" y="473"/>
                </a:lnTo>
                <a:lnTo>
                  <a:pt x="573" y="480"/>
                </a:lnTo>
                <a:lnTo>
                  <a:pt x="495" y="485"/>
                </a:lnTo>
                <a:lnTo>
                  <a:pt x="414" y="480"/>
                </a:lnTo>
                <a:lnTo>
                  <a:pt x="338" y="473"/>
                </a:lnTo>
                <a:lnTo>
                  <a:pt x="266" y="458"/>
                </a:lnTo>
                <a:lnTo>
                  <a:pt x="203" y="437"/>
                </a:lnTo>
                <a:lnTo>
                  <a:pt x="144" y="415"/>
                </a:lnTo>
                <a:lnTo>
                  <a:pt x="96" y="386"/>
                </a:lnTo>
                <a:lnTo>
                  <a:pt x="54" y="354"/>
                </a:lnTo>
                <a:lnTo>
                  <a:pt x="24" y="318"/>
                </a:lnTo>
                <a:lnTo>
                  <a:pt x="6" y="281"/>
                </a:lnTo>
                <a:lnTo>
                  <a:pt x="0" y="243"/>
                </a:lnTo>
                <a:lnTo>
                  <a:pt x="6" y="202"/>
                </a:lnTo>
                <a:lnTo>
                  <a:pt x="24" y="165"/>
                </a:lnTo>
                <a:lnTo>
                  <a:pt x="54" y="131"/>
                </a:lnTo>
                <a:lnTo>
                  <a:pt x="96" y="100"/>
                </a:lnTo>
                <a:lnTo>
                  <a:pt x="144" y="71"/>
                </a:lnTo>
                <a:lnTo>
                  <a:pt x="203" y="46"/>
                </a:lnTo>
                <a:lnTo>
                  <a:pt x="266" y="27"/>
                </a:lnTo>
                <a:lnTo>
                  <a:pt x="338" y="13"/>
                </a:lnTo>
                <a:lnTo>
                  <a:pt x="414" y="3"/>
                </a:lnTo>
                <a:lnTo>
                  <a:pt x="495" y="0"/>
                </a:lnTo>
                <a:lnTo>
                  <a:pt x="573" y="3"/>
                </a:lnTo>
                <a:lnTo>
                  <a:pt x="649" y="13"/>
                </a:lnTo>
                <a:lnTo>
                  <a:pt x="721" y="27"/>
                </a:lnTo>
                <a:lnTo>
                  <a:pt x="784" y="46"/>
                </a:lnTo>
                <a:lnTo>
                  <a:pt x="843" y="71"/>
                </a:lnTo>
                <a:lnTo>
                  <a:pt x="891" y="100"/>
                </a:lnTo>
                <a:lnTo>
                  <a:pt x="933" y="131"/>
                </a:lnTo>
                <a:lnTo>
                  <a:pt x="961" y="165"/>
                </a:lnTo>
                <a:lnTo>
                  <a:pt x="981" y="202"/>
                </a:lnTo>
                <a:lnTo>
                  <a:pt x="987" y="243"/>
                </a:lnTo>
                <a:close/>
              </a:path>
            </a:pathLst>
          </a:custGeom>
          <a:solidFill>
            <a:srgbClr val="3366FF"/>
          </a:solidFill>
          <a:ln w="12700" cmpd="sng">
            <a:solidFill>
              <a:schemeClr val="tx1"/>
            </a:solidFill>
            <a:round/>
            <a:headEnd/>
            <a:tailEnd/>
          </a:ln>
        </p:spPr>
        <p:txBody>
          <a:bodyPr/>
          <a:lstStyle/>
          <a:p>
            <a:pPr>
              <a:spcBef>
                <a:spcPct val="20000"/>
              </a:spcBef>
              <a:buClr>
                <a:schemeClr val="hlink"/>
              </a:buClr>
              <a:buSzPct val="120000"/>
              <a:defRPr/>
            </a:pPr>
            <a:endParaRPr lang="en-US" sz="2800">
              <a:effectLst>
                <a:outerShdw blurRad="38100" dist="38100" dir="2700000" algn="tl">
                  <a:srgbClr val="000000"/>
                </a:outerShdw>
              </a:effectLst>
              <a:latin typeface="Tahoma" pitchFamily="34" charset="0"/>
            </a:endParaRPr>
          </a:p>
        </p:txBody>
      </p:sp>
      <p:sp>
        <p:nvSpPr>
          <p:cNvPr id="611341" name="Freeform 13"/>
          <p:cNvSpPr>
            <a:spLocks/>
          </p:cNvSpPr>
          <p:nvPr/>
        </p:nvSpPr>
        <p:spPr bwMode="black">
          <a:xfrm>
            <a:off x="6684963" y="5859463"/>
            <a:ext cx="1720850" cy="846137"/>
          </a:xfrm>
          <a:custGeom>
            <a:avLst/>
            <a:gdLst/>
            <a:ahLst/>
            <a:cxnLst>
              <a:cxn ang="0">
                <a:pos x="981" y="242"/>
              </a:cxn>
              <a:cxn ang="0">
                <a:pos x="974" y="281"/>
              </a:cxn>
              <a:cxn ang="0">
                <a:pos x="957" y="317"/>
              </a:cxn>
              <a:cxn ang="0">
                <a:pos x="926" y="351"/>
              </a:cxn>
              <a:cxn ang="0">
                <a:pos x="887" y="385"/>
              </a:cxn>
              <a:cxn ang="0">
                <a:pos x="837" y="412"/>
              </a:cxn>
              <a:cxn ang="0">
                <a:pos x="780" y="436"/>
              </a:cxn>
              <a:cxn ang="0">
                <a:pos x="717" y="455"/>
              </a:cxn>
              <a:cxn ang="0">
                <a:pos x="645" y="470"/>
              </a:cxn>
              <a:cxn ang="0">
                <a:pos x="571" y="479"/>
              </a:cxn>
              <a:cxn ang="0">
                <a:pos x="490" y="482"/>
              </a:cxn>
              <a:cxn ang="0">
                <a:pos x="412" y="479"/>
              </a:cxn>
              <a:cxn ang="0">
                <a:pos x="336" y="470"/>
              </a:cxn>
              <a:cxn ang="0">
                <a:pos x="266" y="455"/>
              </a:cxn>
              <a:cxn ang="0">
                <a:pos x="200" y="436"/>
              </a:cxn>
              <a:cxn ang="0">
                <a:pos x="144" y="412"/>
              </a:cxn>
              <a:cxn ang="0">
                <a:pos x="94" y="385"/>
              </a:cxn>
              <a:cxn ang="0">
                <a:pos x="54" y="351"/>
              </a:cxn>
              <a:cxn ang="0">
                <a:pos x="24" y="317"/>
              </a:cxn>
              <a:cxn ang="0">
                <a:pos x="6" y="281"/>
              </a:cxn>
              <a:cxn ang="0">
                <a:pos x="0" y="242"/>
              </a:cxn>
              <a:cxn ang="0">
                <a:pos x="6" y="201"/>
              </a:cxn>
              <a:cxn ang="0">
                <a:pos x="24" y="164"/>
              </a:cxn>
              <a:cxn ang="0">
                <a:pos x="54" y="131"/>
              </a:cxn>
              <a:cxn ang="0">
                <a:pos x="94" y="97"/>
              </a:cxn>
              <a:cxn ang="0">
                <a:pos x="144" y="70"/>
              </a:cxn>
              <a:cxn ang="0">
                <a:pos x="200" y="46"/>
              </a:cxn>
              <a:cxn ang="0">
                <a:pos x="266" y="26"/>
              </a:cxn>
              <a:cxn ang="0">
                <a:pos x="336" y="12"/>
              </a:cxn>
              <a:cxn ang="0">
                <a:pos x="412" y="2"/>
              </a:cxn>
              <a:cxn ang="0">
                <a:pos x="490" y="0"/>
              </a:cxn>
              <a:cxn ang="0">
                <a:pos x="571" y="2"/>
              </a:cxn>
              <a:cxn ang="0">
                <a:pos x="645" y="12"/>
              </a:cxn>
              <a:cxn ang="0">
                <a:pos x="717" y="26"/>
              </a:cxn>
              <a:cxn ang="0">
                <a:pos x="780" y="46"/>
              </a:cxn>
              <a:cxn ang="0">
                <a:pos x="837" y="70"/>
              </a:cxn>
              <a:cxn ang="0">
                <a:pos x="887" y="97"/>
              </a:cxn>
              <a:cxn ang="0">
                <a:pos x="926" y="131"/>
              </a:cxn>
              <a:cxn ang="0">
                <a:pos x="957" y="164"/>
              </a:cxn>
              <a:cxn ang="0">
                <a:pos x="974" y="201"/>
              </a:cxn>
              <a:cxn ang="0">
                <a:pos x="981" y="242"/>
              </a:cxn>
            </a:cxnLst>
            <a:rect l="0" t="0" r="r" b="b"/>
            <a:pathLst>
              <a:path w="981" h="482">
                <a:moveTo>
                  <a:pt x="981" y="242"/>
                </a:moveTo>
                <a:lnTo>
                  <a:pt x="974" y="281"/>
                </a:lnTo>
                <a:lnTo>
                  <a:pt x="957" y="317"/>
                </a:lnTo>
                <a:lnTo>
                  <a:pt x="926" y="351"/>
                </a:lnTo>
                <a:lnTo>
                  <a:pt x="887" y="385"/>
                </a:lnTo>
                <a:lnTo>
                  <a:pt x="837" y="412"/>
                </a:lnTo>
                <a:lnTo>
                  <a:pt x="780" y="436"/>
                </a:lnTo>
                <a:lnTo>
                  <a:pt x="717" y="455"/>
                </a:lnTo>
                <a:lnTo>
                  <a:pt x="645" y="470"/>
                </a:lnTo>
                <a:lnTo>
                  <a:pt x="571" y="479"/>
                </a:lnTo>
                <a:lnTo>
                  <a:pt x="490" y="482"/>
                </a:lnTo>
                <a:lnTo>
                  <a:pt x="412" y="479"/>
                </a:lnTo>
                <a:lnTo>
                  <a:pt x="336" y="470"/>
                </a:lnTo>
                <a:lnTo>
                  <a:pt x="266" y="455"/>
                </a:lnTo>
                <a:lnTo>
                  <a:pt x="200" y="436"/>
                </a:lnTo>
                <a:lnTo>
                  <a:pt x="144" y="412"/>
                </a:lnTo>
                <a:lnTo>
                  <a:pt x="94" y="385"/>
                </a:lnTo>
                <a:lnTo>
                  <a:pt x="54" y="351"/>
                </a:lnTo>
                <a:lnTo>
                  <a:pt x="24" y="317"/>
                </a:lnTo>
                <a:lnTo>
                  <a:pt x="6" y="281"/>
                </a:lnTo>
                <a:lnTo>
                  <a:pt x="0" y="242"/>
                </a:lnTo>
                <a:lnTo>
                  <a:pt x="6" y="201"/>
                </a:lnTo>
                <a:lnTo>
                  <a:pt x="24" y="164"/>
                </a:lnTo>
                <a:lnTo>
                  <a:pt x="54" y="131"/>
                </a:lnTo>
                <a:lnTo>
                  <a:pt x="94" y="97"/>
                </a:lnTo>
                <a:lnTo>
                  <a:pt x="144" y="70"/>
                </a:lnTo>
                <a:lnTo>
                  <a:pt x="200" y="46"/>
                </a:lnTo>
                <a:lnTo>
                  <a:pt x="266" y="26"/>
                </a:lnTo>
                <a:lnTo>
                  <a:pt x="336" y="12"/>
                </a:lnTo>
                <a:lnTo>
                  <a:pt x="412" y="2"/>
                </a:lnTo>
                <a:lnTo>
                  <a:pt x="490" y="0"/>
                </a:lnTo>
                <a:lnTo>
                  <a:pt x="571" y="2"/>
                </a:lnTo>
                <a:lnTo>
                  <a:pt x="645" y="12"/>
                </a:lnTo>
                <a:lnTo>
                  <a:pt x="717" y="26"/>
                </a:lnTo>
                <a:lnTo>
                  <a:pt x="780" y="46"/>
                </a:lnTo>
                <a:lnTo>
                  <a:pt x="837" y="70"/>
                </a:lnTo>
                <a:lnTo>
                  <a:pt x="887" y="97"/>
                </a:lnTo>
                <a:lnTo>
                  <a:pt x="926" y="131"/>
                </a:lnTo>
                <a:lnTo>
                  <a:pt x="957" y="164"/>
                </a:lnTo>
                <a:lnTo>
                  <a:pt x="974" y="201"/>
                </a:lnTo>
                <a:lnTo>
                  <a:pt x="981" y="242"/>
                </a:lnTo>
                <a:close/>
              </a:path>
            </a:pathLst>
          </a:custGeom>
          <a:solidFill>
            <a:srgbClr val="008080"/>
          </a:solidFill>
          <a:ln w="12700" cmpd="sng">
            <a:solidFill>
              <a:schemeClr val="tx1"/>
            </a:solidFill>
            <a:round/>
            <a:headEnd/>
            <a:tailEnd/>
          </a:ln>
        </p:spPr>
        <p:txBody>
          <a:bodyPr/>
          <a:lstStyle/>
          <a:p>
            <a:pPr>
              <a:spcBef>
                <a:spcPct val="20000"/>
              </a:spcBef>
              <a:buClr>
                <a:schemeClr val="hlink"/>
              </a:buClr>
              <a:buSzPct val="120000"/>
              <a:defRPr/>
            </a:pPr>
            <a:endParaRPr lang="en-US" sz="2800">
              <a:effectLst>
                <a:outerShdw blurRad="38100" dist="38100" dir="2700000" algn="tl">
                  <a:srgbClr val="000000"/>
                </a:outerShdw>
              </a:effectLst>
              <a:latin typeface="Tahoma" pitchFamily="34" charset="0"/>
            </a:endParaRPr>
          </a:p>
        </p:txBody>
      </p:sp>
      <p:sp>
        <p:nvSpPr>
          <p:cNvPr id="611342" name="Freeform 14"/>
          <p:cNvSpPr>
            <a:spLocks/>
          </p:cNvSpPr>
          <p:nvPr/>
        </p:nvSpPr>
        <p:spPr bwMode="auto">
          <a:xfrm>
            <a:off x="903288" y="3690938"/>
            <a:ext cx="334962" cy="615950"/>
          </a:xfrm>
          <a:custGeom>
            <a:avLst/>
            <a:gdLst/>
            <a:ahLst/>
            <a:cxnLst>
              <a:cxn ang="0">
                <a:pos x="207" y="209"/>
              </a:cxn>
              <a:cxn ang="0">
                <a:pos x="202" y="240"/>
              </a:cxn>
              <a:cxn ang="0">
                <a:pos x="196" y="269"/>
              </a:cxn>
              <a:cxn ang="0">
                <a:pos x="185" y="296"/>
              </a:cxn>
              <a:cxn ang="0">
                <a:pos x="174" y="320"/>
              </a:cxn>
              <a:cxn ang="0">
                <a:pos x="161" y="342"/>
              </a:cxn>
              <a:cxn ang="0">
                <a:pos x="148" y="359"/>
              </a:cxn>
              <a:cxn ang="0">
                <a:pos x="130" y="374"/>
              </a:cxn>
              <a:cxn ang="0">
                <a:pos x="115" y="381"/>
              </a:cxn>
              <a:cxn ang="0">
                <a:pos x="98" y="388"/>
              </a:cxn>
              <a:cxn ang="0">
                <a:pos x="80" y="388"/>
              </a:cxn>
              <a:cxn ang="0">
                <a:pos x="65" y="381"/>
              </a:cxn>
              <a:cxn ang="0">
                <a:pos x="50" y="374"/>
              </a:cxn>
              <a:cxn ang="0">
                <a:pos x="37" y="359"/>
              </a:cxn>
              <a:cxn ang="0">
                <a:pos x="26" y="340"/>
              </a:cxn>
              <a:cxn ang="0">
                <a:pos x="15" y="320"/>
              </a:cxn>
              <a:cxn ang="0">
                <a:pos x="8" y="296"/>
              </a:cxn>
              <a:cxn ang="0">
                <a:pos x="2" y="269"/>
              </a:cxn>
              <a:cxn ang="0">
                <a:pos x="0" y="240"/>
              </a:cxn>
              <a:cxn ang="0">
                <a:pos x="0" y="211"/>
              </a:cxn>
              <a:cxn ang="0">
                <a:pos x="2" y="177"/>
              </a:cxn>
              <a:cxn ang="0">
                <a:pos x="8" y="148"/>
              </a:cxn>
              <a:cxn ang="0">
                <a:pos x="15" y="119"/>
              </a:cxn>
              <a:cxn ang="0">
                <a:pos x="24" y="92"/>
              </a:cxn>
              <a:cxn ang="0">
                <a:pos x="34" y="68"/>
              </a:cxn>
              <a:cxn ang="0">
                <a:pos x="48" y="46"/>
              </a:cxn>
              <a:cxn ang="0">
                <a:pos x="63" y="29"/>
              </a:cxn>
              <a:cxn ang="0">
                <a:pos x="78" y="15"/>
              </a:cxn>
              <a:cxn ang="0">
                <a:pos x="93" y="5"/>
              </a:cxn>
              <a:cxn ang="0">
                <a:pos x="111" y="0"/>
              </a:cxn>
              <a:cxn ang="0">
                <a:pos x="128" y="0"/>
              </a:cxn>
              <a:cxn ang="0">
                <a:pos x="146" y="5"/>
              </a:cxn>
              <a:cxn ang="0">
                <a:pos x="161" y="15"/>
              </a:cxn>
              <a:cxn ang="0">
                <a:pos x="174" y="29"/>
              </a:cxn>
              <a:cxn ang="0">
                <a:pos x="185" y="46"/>
              </a:cxn>
              <a:cxn ang="0">
                <a:pos x="194" y="68"/>
              </a:cxn>
              <a:cxn ang="0">
                <a:pos x="202" y="92"/>
              </a:cxn>
              <a:cxn ang="0">
                <a:pos x="207" y="119"/>
              </a:cxn>
              <a:cxn ang="0">
                <a:pos x="209" y="148"/>
              </a:cxn>
              <a:cxn ang="0">
                <a:pos x="211" y="177"/>
              </a:cxn>
              <a:cxn ang="0">
                <a:pos x="207" y="209"/>
              </a:cxn>
            </a:cxnLst>
            <a:rect l="0" t="0" r="r" b="b"/>
            <a:pathLst>
              <a:path w="211" h="388">
                <a:moveTo>
                  <a:pt x="207" y="209"/>
                </a:moveTo>
                <a:lnTo>
                  <a:pt x="202" y="240"/>
                </a:lnTo>
                <a:lnTo>
                  <a:pt x="196" y="269"/>
                </a:lnTo>
                <a:lnTo>
                  <a:pt x="185" y="296"/>
                </a:lnTo>
                <a:lnTo>
                  <a:pt x="174" y="320"/>
                </a:lnTo>
                <a:lnTo>
                  <a:pt x="161" y="342"/>
                </a:lnTo>
                <a:lnTo>
                  <a:pt x="148" y="359"/>
                </a:lnTo>
                <a:lnTo>
                  <a:pt x="130" y="374"/>
                </a:lnTo>
                <a:lnTo>
                  <a:pt x="115" y="381"/>
                </a:lnTo>
                <a:lnTo>
                  <a:pt x="98" y="388"/>
                </a:lnTo>
                <a:lnTo>
                  <a:pt x="80" y="388"/>
                </a:lnTo>
                <a:lnTo>
                  <a:pt x="65" y="381"/>
                </a:lnTo>
                <a:lnTo>
                  <a:pt x="50" y="374"/>
                </a:lnTo>
                <a:lnTo>
                  <a:pt x="37" y="359"/>
                </a:lnTo>
                <a:lnTo>
                  <a:pt x="26" y="340"/>
                </a:lnTo>
                <a:lnTo>
                  <a:pt x="15" y="320"/>
                </a:lnTo>
                <a:lnTo>
                  <a:pt x="8" y="296"/>
                </a:lnTo>
                <a:lnTo>
                  <a:pt x="2" y="269"/>
                </a:lnTo>
                <a:lnTo>
                  <a:pt x="0" y="240"/>
                </a:lnTo>
                <a:lnTo>
                  <a:pt x="0" y="211"/>
                </a:lnTo>
                <a:lnTo>
                  <a:pt x="2" y="177"/>
                </a:lnTo>
                <a:lnTo>
                  <a:pt x="8" y="148"/>
                </a:lnTo>
                <a:lnTo>
                  <a:pt x="15" y="119"/>
                </a:lnTo>
                <a:lnTo>
                  <a:pt x="24" y="92"/>
                </a:lnTo>
                <a:lnTo>
                  <a:pt x="34" y="68"/>
                </a:lnTo>
                <a:lnTo>
                  <a:pt x="48" y="46"/>
                </a:lnTo>
                <a:lnTo>
                  <a:pt x="63" y="29"/>
                </a:lnTo>
                <a:lnTo>
                  <a:pt x="78" y="15"/>
                </a:lnTo>
                <a:lnTo>
                  <a:pt x="93" y="5"/>
                </a:lnTo>
                <a:lnTo>
                  <a:pt x="111" y="0"/>
                </a:lnTo>
                <a:lnTo>
                  <a:pt x="128" y="0"/>
                </a:lnTo>
                <a:lnTo>
                  <a:pt x="146" y="5"/>
                </a:lnTo>
                <a:lnTo>
                  <a:pt x="161" y="15"/>
                </a:lnTo>
                <a:lnTo>
                  <a:pt x="174" y="29"/>
                </a:lnTo>
                <a:lnTo>
                  <a:pt x="185" y="46"/>
                </a:lnTo>
                <a:lnTo>
                  <a:pt x="194" y="68"/>
                </a:lnTo>
                <a:lnTo>
                  <a:pt x="202" y="92"/>
                </a:lnTo>
                <a:lnTo>
                  <a:pt x="207" y="119"/>
                </a:lnTo>
                <a:lnTo>
                  <a:pt x="209" y="148"/>
                </a:lnTo>
                <a:lnTo>
                  <a:pt x="211" y="177"/>
                </a:lnTo>
                <a:lnTo>
                  <a:pt x="207" y="209"/>
                </a:lnTo>
                <a:close/>
              </a:path>
            </a:pathLst>
          </a:custGeom>
          <a:ln>
            <a:headEnd/>
            <a:tailEnd/>
          </a:ln>
        </p:spPr>
        <p:style>
          <a:lnRef idx="2">
            <a:schemeClr val="accent3">
              <a:shade val="50000"/>
            </a:schemeClr>
          </a:lnRef>
          <a:fillRef idx="1">
            <a:schemeClr val="accent3"/>
          </a:fillRef>
          <a:effectRef idx="0">
            <a:schemeClr val="accent3"/>
          </a:effectRef>
          <a:fontRef idx="minor">
            <a:schemeClr val="lt1"/>
          </a:fontRef>
        </p:style>
        <p:txBody>
          <a:bodyPr/>
          <a:lstStyle/>
          <a:p>
            <a:pPr>
              <a:spcBef>
                <a:spcPct val="20000"/>
              </a:spcBef>
              <a:buClr>
                <a:schemeClr val="hlink"/>
              </a:buClr>
              <a:buSzPct val="120000"/>
              <a:defRPr/>
            </a:pPr>
            <a:endParaRPr lang="en-US" sz="2800">
              <a:effectLst>
                <a:outerShdw blurRad="38100" dist="38100" dir="2700000" algn="tl">
                  <a:srgbClr val="000000"/>
                </a:outerShdw>
              </a:effectLst>
              <a:latin typeface="Tahoma" pitchFamily="34" charset="0"/>
            </a:endParaRPr>
          </a:p>
        </p:txBody>
      </p:sp>
      <p:sp>
        <p:nvSpPr>
          <p:cNvPr id="611343" name="Freeform 15"/>
          <p:cNvSpPr>
            <a:spLocks/>
          </p:cNvSpPr>
          <p:nvPr/>
        </p:nvSpPr>
        <p:spPr bwMode="auto">
          <a:xfrm>
            <a:off x="903288" y="3690938"/>
            <a:ext cx="334962" cy="615950"/>
          </a:xfrm>
          <a:custGeom>
            <a:avLst/>
            <a:gdLst/>
            <a:ahLst/>
            <a:cxnLst>
              <a:cxn ang="0">
                <a:pos x="207" y="209"/>
              </a:cxn>
              <a:cxn ang="0">
                <a:pos x="202" y="240"/>
              </a:cxn>
              <a:cxn ang="0">
                <a:pos x="196" y="269"/>
              </a:cxn>
              <a:cxn ang="0">
                <a:pos x="185" y="296"/>
              </a:cxn>
              <a:cxn ang="0">
                <a:pos x="174" y="320"/>
              </a:cxn>
              <a:cxn ang="0">
                <a:pos x="161" y="342"/>
              </a:cxn>
              <a:cxn ang="0">
                <a:pos x="148" y="359"/>
              </a:cxn>
              <a:cxn ang="0">
                <a:pos x="130" y="374"/>
              </a:cxn>
              <a:cxn ang="0">
                <a:pos x="115" y="381"/>
              </a:cxn>
              <a:cxn ang="0">
                <a:pos x="98" y="388"/>
              </a:cxn>
              <a:cxn ang="0">
                <a:pos x="80" y="388"/>
              </a:cxn>
              <a:cxn ang="0">
                <a:pos x="65" y="381"/>
              </a:cxn>
              <a:cxn ang="0">
                <a:pos x="50" y="374"/>
              </a:cxn>
              <a:cxn ang="0">
                <a:pos x="37" y="359"/>
              </a:cxn>
              <a:cxn ang="0">
                <a:pos x="26" y="340"/>
              </a:cxn>
              <a:cxn ang="0">
                <a:pos x="15" y="320"/>
              </a:cxn>
              <a:cxn ang="0">
                <a:pos x="8" y="296"/>
              </a:cxn>
              <a:cxn ang="0">
                <a:pos x="2" y="269"/>
              </a:cxn>
              <a:cxn ang="0">
                <a:pos x="0" y="240"/>
              </a:cxn>
              <a:cxn ang="0">
                <a:pos x="0" y="211"/>
              </a:cxn>
              <a:cxn ang="0">
                <a:pos x="2" y="177"/>
              </a:cxn>
              <a:cxn ang="0">
                <a:pos x="8" y="148"/>
              </a:cxn>
              <a:cxn ang="0">
                <a:pos x="15" y="119"/>
              </a:cxn>
              <a:cxn ang="0">
                <a:pos x="24" y="92"/>
              </a:cxn>
              <a:cxn ang="0">
                <a:pos x="34" y="68"/>
              </a:cxn>
              <a:cxn ang="0">
                <a:pos x="48" y="46"/>
              </a:cxn>
              <a:cxn ang="0">
                <a:pos x="63" y="29"/>
              </a:cxn>
              <a:cxn ang="0">
                <a:pos x="78" y="15"/>
              </a:cxn>
              <a:cxn ang="0">
                <a:pos x="93" y="5"/>
              </a:cxn>
              <a:cxn ang="0">
                <a:pos x="111" y="0"/>
              </a:cxn>
              <a:cxn ang="0">
                <a:pos x="128" y="0"/>
              </a:cxn>
              <a:cxn ang="0">
                <a:pos x="146" y="5"/>
              </a:cxn>
              <a:cxn ang="0">
                <a:pos x="161" y="15"/>
              </a:cxn>
              <a:cxn ang="0">
                <a:pos x="174" y="29"/>
              </a:cxn>
              <a:cxn ang="0">
                <a:pos x="185" y="46"/>
              </a:cxn>
              <a:cxn ang="0">
                <a:pos x="194" y="68"/>
              </a:cxn>
              <a:cxn ang="0">
                <a:pos x="202" y="92"/>
              </a:cxn>
              <a:cxn ang="0">
                <a:pos x="207" y="119"/>
              </a:cxn>
              <a:cxn ang="0">
                <a:pos x="209" y="148"/>
              </a:cxn>
              <a:cxn ang="0">
                <a:pos x="211" y="177"/>
              </a:cxn>
              <a:cxn ang="0">
                <a:pos x="207" y="209"/>
              </a:cxn>
            </a:cxnLst>
            <a:rect l="0" t="0" r="r" b="b"/>
            <a:pathLst>
              <a:path w="211" h="388">
                <a:moveTo>
                  <a:pt x="207" y="209"/>
                </a:moveTo>
                <a:lnTo>
                  <a:pt x="202" y="240"/>
                </a:lnTo>
                <a:lnTo>
                  <a:pt x="196" y="269"/>
                </a:lnTo>
                <a:lnTo>
                  <a:pt x="185" y="296"/>
                </a:lnTo>
                <a:lnTo>
                  <a:pt x="174" y="320"/>
                </a:lnTo>
                <a:lnTo>
                  <a:pt x="161" y="342"/>
                </a:lnTo>
                <a:lnTo>
                  <a:pt x="148" y="359"/>
                </a:lnTo>
                <a:lnTo>
                  <a:pt x="130" y="374"/>
                </a:lnTo>
                <a:lnTo>
                  <a:pt x="115" y="381"/>
                </a:lnTo>
                <a:lnTo>
                  <a:pt x="98" y="388"/>
                </a:lnTo>
                <a:lnTo>
                  <a:pt x="80" y="388"/>
                </a:lnTo>
                <a:lnTo>
                  <a:pt x="65" y="381"/>
                </a:lnTo>
                <a:lnTo>
                  <a:pt x="50" y="374"/>
                </a:lnTo>
                <a:lnTo>
                  <a:pt x="37" y="359"/>
                </a:lnTo>
                <a:lnTo>
                  <a:pt x="26" y="340"/>
                </a:lnTo>
                <a:lnTo>
                  <a:pt x="15" y="320"/>
                </a:lnTo>
                <a:lnTo>
                  <a:pt x="8" y="296"/>
                </a:lnTo>
                <a:lnTo>
                  <a:pt x="2" y="269"/>
                </a:lnTo>
                <a:lnTo>
                  <a:pt x="0" y="240"/>
                </a:lnTo>
                <a:lnTo>
                  <a:pt x="0" y="211"/>
                </a:lnTo>
                <a:lnTo>
                  <a:pt x="2" y="177"/>
                </a:lnTo>
                <a:lnTo>
                  <a:pt x="8" y="148"/>
                </a:lnTo>
                <a:lnTo>
                  <a:pt x="15" y="119"/>
                </a:lnTo>
                <a:lnTo>
                  <a:pt x="24" y="92"/>
                </a:lnTo>
                <a:lnTo>
                  <a:pt x="34" y="68"/>
                </a:lnTo>
                <a:lnTo>
                  <a:pt x="48" y="46"/>
                </a:lnTo>
                <a:lnTo>
                  <a:pt x="63" y="29"/>
                </a:lnTo>
                <a:lnTo>
                  <a:pt x="78" y="15"/>
                </a:lnTo>
                <a:lnTo>
                  <a:pt x="93" y="5"/>
                </a:lnTo>
                <a:lnTo>
                  <a:pt x="111" y="0"/>
                </a:lnTo>
                <a:lnTo>
                  <a:pt x="128" y="0"/>
                </a:lnTo>
                <a:lnTo>
                  <a:pt x="146" y="5"/>
                </a:lnTo>
                <a:lnTo>
                  <a:pt x="161" y="15"/>
                </a:lnTo>
                <a:lnTo>
                  <a:pt x="174" y="29"/>
                </a:lnTo>
                <a:lnTo>
                  <a:pt x="185" y="46"/>
                </a:lnTo>
                <a:lnTo>
                  <a:pt x="194" y="68"/>
                </a:lnTo>
                <a:lnTo>
                  <a:pt x="202" y="92"/>
                </a:lnTo>
                <a:lnTo>
                  <a:pt x="207" y="119"/>
                </a:lnTo>
                <a:lnTo>
                  <a:pt x="209" y="148"/>
                </a:lnTo>
                <a:lnTo>
                  <a:pt x="211" y="177"/>
                </a:lnTo>
                <a:lnTo>
                  <a:pt x="207" y="209"/>
                </a:lnTo>
              </a:path>
            </a:pathLst>
          </a:custGeom>
          <a:noFill/>
          <a:ln w="0">
            <a:solidFill>
              <a:srgbClr val="FFFFFF"/>
            </a:solidFill>
            <a:prstDash val="solid"/>
            <a:round/>
            <a:headEnd/>
            <a:tailEnd/>
          </a:ln>
        </p:spPr>
        <p:txBody>
          <a:bodyPr/>
          <a:lstStyle/>
          <a:p>
            <a:pPr>
              <a:spcBef>
                <a:spcPct val="20000"/>
              </a:spcBef>
              <a:buClr>
                <a:schemeClr val="hlink"/>
              </a:buClr>
              <a:buSzPct val="120000"/>
              <a:defRPr/>
            </a:pPr>
            <a:endParaRPr lang="en-US" sz="2800">
              <a:effectLst>
                <a:outerShdw blurRad="38100" dist="38100" dir="2700000" algn="tl">
                  <a:srgbClr val="000000"/>
                </a:outerShdw>
              </a:effectLst>
              <a:latin typeface="Tahoma" pitchFamily="34" charset="0"/>
            </a:endParaRPr>
          </a:p>
        </p:txBody>
      </p:sp>
      <p:sp>
        <p:nvSpPr>
          <p:cNvPr id="611344" name="Freeform 16"/>
          <p:cNvSpPr>
            <a:spLocks/>
          </p:cNvSpPr>
          <p:nvPr/>
        </p:nvSpPr>
        <p:spPr bwMode="auto">
          <a:xfrm>
            <a:off x="657225" y="3857625"/>
            <a:ext cx="360363" cy="595313"/>
          </a:xfrm>
          <a:custGeom>
            <a:avLst/>
            <a:gdLst/>
            <a:ahLst/>
            <a:cxnLst>
              <a:cxn ang="0">
                <a:pos x="209" y="150"/>
              </a:cxn>
              <a:cxn ang="0">
                <a:pos x="218" y="181"/>
              </a:cxn>
              <a:cxn ang="0">
                <a:pos x="222" y="210"/>
              </a:cxn>
              <a:cxn ang="0">
                <a:pos x="227" y="239"/>
              </a:cxn>
              <a:cxn ang="0">
                <a:pos x="224" y="266"/>
              </a:cxn>
              <a:cxn ang="0">
                <a:pos x="222" y="290"/>
              </a:cxn>
              <a:cxn ang="0">
                <a:pos x="216" y="315"/>
              </a:cxn>
              <a:cxn ang="0">
                <a:pos x="209" y="334"/>
              </a:cxn>
              <a:cxn ang="0">
                <a:pos x="198" y="351"/>
              </a:cxn>
              <a:cxn ang="0">
                <a:pos x="185" y="363"/>
              </a:cxn>
              <a:cxn ang="0">
                <a:pos x="170" y="373"/>
              </a:cxn>
              <a:cxn ang="0">
                <a:pos x="152" y="375"/>
              </a:cxn>
              <a:cxn ang="0">
                <a:pos x="137" y="375"/>
              </a:cxn>
              <a:cxn ang="0">
                <a:pos x="118" y="370"/>
              </a:cxn>
              <a:cxn ang="0">
                <a:pos x="100" y="358"/>
              </a:cxn>
              <a:cxn ang="0">
                <a:pos x="85" y="346"/>
              </a:cxn>
              <a:cxn ang="0">
                <a:pos x="67" y="327"/>
              </a:cxn>
              <a:cxn ang="0">
                <a:pos x="52" y="307"/>
              </a:cxn>
              <a:cxn ang="0">
                <a:pos x="37" y="283"/>
              </a:cxn>
              <a:cxn ang="0">
                <a:pos x="26" y="256"/>
              </a:cxn>
              <a:cxn ang="0">
                <a:pos x="15" y="227"/>
              </a:cxn>
              <a:cxn ang="0">
                <a:pos x="6" y="196"/>
              </a:cxn>
              <a:cxn ang="0">
                <a:pos x="0" y="167"/>
              </a:cxn>
              <a:cxn ang="0">
                <a:pos x="0" y="138"/>
              </a:cxn>
              <a:cxn ang="0">
                <a:pos x="0" y="111"/>
              </a:cxn>
              <a:cxn ang="0">
                <a:pos x="2" y="84"/>
              </a:cxn>
              <a:cxn ang="0">
                <a:pos x="6" y="63"/>
              </a:cxn>
              <a:cxn ang="0">
                <a:pos x="15" y="43"/>
              </a:cxn>
              <a:cxn ang="0">
                <a:pos x="26" y="26"/>
              </a:cxn>
              <a:cxn ang="0">
                <a:pos x="39" y="14"/>
              </a:cxn>
              <a:cxn ang="0">
                <a:pos x="54" y="4"/>
              </a:cxn>
              <a:cxn ang="0">
                <a:pos x="72" y="0"/>
              </a:cxn>
              <a:cxn ang="0">
                <a:pos x="89" y="2"/>
              </a:cxn>
              <a:cxn ang="0">
                <a:pos x="107" y="7"/>
              </a:cxn>
              <a:cxn ang="0">
                <a:pos x="124" y="17"/>
              </a:cxn>
              <a:cxn ang="0">
                <a:pos x="142" y="31"/>
              </a:cxn>
              <a:cxn ang="0">
                <a:pos x="157" y="48"/>
              </a:cxn>
              <a:cxn ang="0">
                <a:pos x="172" y="70"/>
              </a:cxn>
              <a:cxn ang="0">
                <a:pos x="187" y="94"/>
              </a:cxn>
              <a:cxn ang="0">
                <a:pos x="200" y="121"/>
              </a:cxn>
              <a:cxn ang="0">
                <a:pos x="209" y="150"/>
              </a:cxn>
            </a:cxnLst>
            <a:rect l="0" t="0" r="r" b="b"/>
            <a:pathLst>
              <a:path w="227" h="375">
                <a:moveTo>
                  <a:pt x="209" y="150"/>
                </a:moveTo>
                <a:lnTo>
                  <a:pt x="218" y="181"/>
                </a:lnTo>
                <a:lnTo>
                  <a:pt x="222" y="210"/>
                </a:lnTo>
                <a:lnTo>
                  <a:pt x="227" y="239"/>
                </a:lnTo>
                <a:lnTo>
                  <a:pt x="224" y="266"/>
                </a:lnTo>
                <a:lnTo>
                  <a:pt x="222" y="290"/>
                </a:lnTo>
                <a:lnTo>
                  <a:pt x="216" y="315"/>
                </a:lnTo>
                <a:lnTo>
                  <a:pt x="209" y="334"/>
                </a:lnTo>
                <a:lnTo>
                  <a:pt x="198" y="351"/>
                </a:lnTo>
                <a:lnTo>
                  <a:pt x="185" y="363"/>
                </a:lnTo>
                <a:lnTo>
                  <a:pt x="170" y="373"/>
                </a:lnTo>
                <a:lnTo>
                  <a:pt x="152" y="375"/>
                </a:lnTo>
                <a:lnTo>
                  <a:pt x="137" y="375"/>
                </a:lnTo>
                <a:lnTo>
                  <a:pt x="118" y="370"/>
                </a:lnTo>
                <a:lnTo>
                  <a:pt x="100" y="358"/>
                </a:lnTo>
                <a:lnTo>
                  <a:pt x="85" y="346"/>
                </a:lnTo>
                <a:lnTo>
                  <a:pt x="67" y="327"/>
                </a:lnTo>
                <a:lnTo>
                  <a:pt x="52" y="307"/>
                </a:lnTo>
                <a:lnTo>
                  <a:pt x="37" y="283"/>
                </a:lnTo>
                <a:lnTo>
                  <a:pt x="26" y="256"/>
                </a:lnTo>
                <a:lnTo>
                  <a:pt x="15" y="227"/>
                </a:lnTo>
                <a:lnTo>
                  <a:pt x="6" y="196"/>
                </a:lnTo>
                <a:lnTo>
                  <a:pt x="0" y="167"/>
                </a:lnTo>
                <a:lnTo>
                  <a:pt x="0" y="138"/>
                </a:lnTo>
                <a:lnTo>
                  <a:pt x="0" y="111"/>
                </a:lnTo>
                <a:lnTo>
                  <a:pt x="2" y="84"/>
                </a:lnTo>
                <a:lnTo>
                  <a:pt x="6" y="63"/>
                </a:lnTo>
                <a:lnTo>
                  <a:pt x="15" y="43"/>
                </a:lnTo>
                <a:lnTo>
                  <a:pt x="26" y="26"/>
                </a:lnTo>
                <a:lnTo>
                  <a:pt x="39" y="14"/>
                </a:lnTo>
                <a:lnTo>
                  <a:pt x="54" y="4"/>
                </a:lnTo>
                <a:lnTo>
                  <a:pt x="72" y="0"/>
                </a:lnTo>
                <a:lnTo>
                  <a:pt x="89" y="2"/>
                </a:lnTo>
                <a:lnTo>
                  <a:pt x="107" y="7"/>
                </a:lnTo>
                <a:lnTo>
                  <a:pt x="124" y="17"/>
                </a:lnTo>
                <a:lnTo>
                  <a:pt x="142" y="31"/>
                </a:lnTo>
                <a:lnTo>
                  <a:pt x="157" y="48"/>
                </a:lnTo>
                <a:lnTo>
                  <a:pt x="172" y="70"/>
                </a:lnTo>
                <a:lnTo>
                  <a:pt x="187" y="94"/>
                </a:lnTo>
                <a:lnTo>
                  <a:pt x="200" y="121"/>
                </a:lnTo>
                <a:lnTo>
                  <a:pt x="209" y="150"/>
                </a:lnTo>
                <a:close/>
              </a:path>
            </a:pathLst>
          </a:custGeom>
          <a:solidFill>
            <a:srgbClr val="FFFF00"/>
          </a:solidFill>
          <a:ln w="9525">
            <a:noFill/>
            <a:round/>
            <a:headEnd/>
            <a:tailEnd/>
          </a:ln>
        </p:spPr>
        <p:txBody>
          <a:bodyPr/>
          <a:lstStyle/>
          <a:p>
            <a:pPr>
              <a:spcBef>
                <a:spcPct val="20000"/>
              </a:spcBef>
              <a:buClr>
                <a:schemeClr val="hlink"/>
              </a:buClr>
              <a:buSzPct val="120000"/>
              <a:defRPr/>
            </a:pPr>
            <a:endParaRPr lang="en-US" sz="2800">
              <a:effectLst>
                <a:outerShdw blurRad="38100" dist="38100" dir="2700000" algn="tl">
                  <a:srgbClr val="000000"/>
                </a:outerShdw>
              </a:effectLst>
              <a:latin typeface="Tahoma" pitchFamily="34" charset="0"/>
            </a:endParaRPr>
          </a:p>
        </p:txBody>
      </p:sp>
      <p:sp>
        <p:nvSpPr>
          <p:cNvPr id="611345" name="Freeform 17"/>
          <p:cNvSpPr>
            <a:spLocks/>
          </p:cNvSpPr>
          <p:nvPr/>
        </p:nvSpPr>
        <p:spPr bwMode="auto">
          <a:xfrm>
            <a:off x="685800" y="3886200"/>
            <a:ext cx="360363" cy="595313"/>
          </a:xfrm>
          <a:custGeom>
            <a:avLst/>
            <a:gdLst/>
            <a:ahLst/>
            <a:cxnLst>
              <a:cxn ang="0">
                <a:pos x="209" y="150"/>
              </a:cxn>
              <a:cxn ang="0">
                <a:pos x="218" y="181"/>
              </a:cxn>
              <a:cxn ang="0">
                <a:pos x="222" y="210"/>
              </a:cxn>
              <a:cxn ang="0">
                <a:pos x="227" y="239"/>
              </a:cxn>
              <a:cxn ang="0">
                <a:pos x="224" y="266"/>
              </a:cxn>
              <a:cxn ang="0">
                <a:pos x="222" y="290"/>
              </a:cxn>
              <a:cxn ang="0">
                <a:pos x="216" y="315"/>
              </a:cxn>
              <a:cxn ang="0">
                <a:pos x="209" y="334"/>
              </a:cxn>
              <a:cxn ang="0">
                <a:pos x="198" y="351"/>
              </a:cxn>
              <a:cxn ang="0">
                <a:pos x="185" y="363"/>
              </a:cxn>
              <a:cxn ang="0">
                <a:pos x="170" y="373"/>
              </a:cxn>
              <a:cxn ang="0">
                <a:pos x="152" y="375"/>
              </a:cxn>
              <a:cxn ang="0">
                <a:pos x="137" y="375"/>
              </a:cxn>
              <a:cxn ang="0">
                <a:pos x="118" y="370"/>
              </a:cxn>
              <a:cxn ang="0">
                <a:pos x="100" y="358"/>
              </a:cxn>
              <a:cxn ang="0">
                <a:pos x="85" y="346"/>
              </a:cxn>
              <a:cxn ang="0">
                <a:pos x="67" y="327"/>
              </a:cxn>
              <a:cxn ang="0">
                <a:pos x="52" y="307"/>
              </a:cxn>
              <a:cxn ang="0">
                <a:pos x="37" y="283"/>
              </a:cxn>
              <a:cxn ang="0">
                <a:pos x="26" y="256"/>
              </a:cxn>
              <a:cxn ang="0">
                <a:pos x="15" y="227"/>
              </a:cxn>
              <a:cxn ang="0">
                <a:pos x="6" y="196"/>
              </a:cxn>
              <a:cxn ang="0">
                <a:pos x="0" y="167"/>
              </a:cxn>
              <a:cxn ang="0">
                <a:pos x="0" y="138"/>
              </a:cxn>
              <a:cxn ang="0">
                <a:pos x="0" y="111"/>
              </a:cxn>
              <a:cxn ang="0">
                <a:pos x="2" y="84"/>
              </a:cxn>
              <a:cxn ang="0">
                <a:pos x="6" y="63"/>
              </a:cxn>
              <a:cxn ang="0">
                <a:pos x="15" y="43"/>
              </a:cxn>
              <a:cxn ang="0">
                <a:pos x="26" y="26"/>
              </a:cxn>
              <a:cxn ang="0">
                <a:pos x="39" y="14"/>
              </a:cxn>
              <a:cxn ang="0">
                <a:pos x="54" y="4"/>
              </a:cxn>
              <a:cxn ang="0">
                <a:pos x="72" y="0"/>
              </a:cxn>
              <a:cxn ang="0">
                <a:pos x="89" y="2"/>
              </a:cxn>
              <a:cxn ang="0">
                <a:pos x="107" y="7"/>
              </a:cxn>
              <a:cxn ang="0">
                <a:pos x="124" y="17"/>
              </a:cxn>
              <a:cxn ang="0">
                <a:pos x="142" y="31"/>
              </a:cxn>
              <a:cxn ang="0">
                <a:pos x="157" y="48"/>
              </a:cxn>
              <a:cxn ang="0">
                <a:pos x="172" y="70"/>
              </a:cxn>
              <a:cxn ang="0">
                <a:pos x="187" y="94"/>
              </a:cxn>
              <a:cxn ang="0">
                <a:pos x="200" y="121"/>
              </a:cxn>
              <a:cxn ang="0">
                <a:pos x="209" y="150"/>
              </a:cxn>
            </a:cxnLst>
            <a:rect l="0" t="0" r="r" b="b"/>
            <a:pathLst>
              <a:path w="227" h="375">
                <a:moveTo>
                  <a:pt x="209" y="150"/>
                </a:moveTo>
                <a:lnTo>
                  <a:pt x="218" y="181"/>
                </a:lnTo>
                <a:lnTo>
                  <a:pt x="222" y="210"/>
                </a:lnTo>
                <a:lnTo>
                  <a:pt x="227" y="239"/>
                </a:lnTo>
                <a:lnTo>
                  <a:pt x="224" y="266"/>
                </a:lnTo>
                <a:lnTo>
                  <a:pt x="222" y="290"/>
                </a:lnTo>
                <a:lnTo>
                  <a:pt x="216" y="315"/>
                </a:lnTo>
                <a:lnTo>
                  <a:pt x="209" y="334"/>
                </a:lnTo>
                <a:lnTo>
                  <a:pt x="198" y="351"/>
                </a:lnTo>
                <a:lnTo>
                  <a:pt x="185" y="363"/>
                </a:lnTo>
                <a:lnTo>
                  <a:pt x="170" y="373"/>
                </a:lnTo>
                <a:lnTo>
                  <a:pt x="152" y="375"/>
                </a:lnTo>
                <a:lnTo>
                  <a:pt x="137" y="375"/>
                </a:lnTo>
                <a:lnTo>
                  <a:pt x="118" y="370"/>
                </a:lnTo>
                <a:lnTo>
                  <a:pt x="100" y="358"/>
                </a:lnTo>
                <a:lnTo>
                  <a:pt x="85" y="346"/>
                </a:lnTo>
                <a:lnTo>
                  <a:pt x="67" y="327"/>
                </a:lnTo>
                <a:lnTo>
                  <a:pt x="52" y="307"/>
                </a:lnTo>
                <a:lnTo>
                  <a:pt x="37" y="283"/>
                </a:lnTo>
                <a:lnTo>
                  <a:pt x="26" y="256"/>
                </a:lnTo>
                <a:lnTo>
                  <a:pt x="15" y="227"/>
                </a:lnTo>
                <a:lnTo>
                  <a:pt x="6" y="196"/>
                </a:lnTo>
                <a:lnTo>
                  <a:pt x="0" y="167"/>
                </a:lnTo>
                <a:lnTo>
                  <a:pt x="0" y="138"/>
                </a:lnTo>
                <a:lnTo>
                  <a:pt x="0" y="111"/>
                </a:lnTo>
                <a:lnTo>
                  <a:pt x="2" y="84"/>
                </a:lnTo>
                <a:lnTo>
                  <a:pt x="6" y="63"/>
                </a:lnTo>
                <a:lnTo>
                  <a:pt x="15" y="43"/>
                </a:lnTo>
                <a:lnTo>
                  <a:pt x="26" y="26"/>
                </a:lnTo>
                <a:lnTo>
                  <a:pt x="39" y="14"/>
                </a:lnTo>
                <a:lnTo>
                  <a:pt x="54" y="4"/>
                </a:lnTo>
                <a:lnTo>
                  <a:pt x="72" y="0"/>
                </a:lnTo>
                <a:lnTo>
                  <a:pt x="89" y="2"/>
                </a:lnTo>
                <a:lnTo>
                  <a:pt x="107" y="7"/>
                </a:lnTo>
                <a:lnTo>
                  <a:pt x="124" y="17"/>
                </a:lnTo>
                <a:lnTo>
                  <a:pt x="142" y="31"/>
                </a:lnTo>
                <a:lnTo>
                  <a:pt x="157" y="48"/>
                </a:lnTo>
                <a:lnTo>
                  <a:pt x="172" y="70"/>
                </a:lnTo>
                <a:lnTo>
                  <a:pt x="187" y="94"/>
                </a:lnTo>
                <a:lnTo>
                  <a:pt x="200" y="121"/>
                </a:lnTo>
                <a:lnTo>
                  <a:pt x="209" y="150"/>
                </a:lnTo>
              </a:path>
            </a:pathLst>
          </a:custGeom>
          <a:noFill/>
          <a:ln w="0">
            <a:solidFill>
              <a:srgbClr val="FFFFFF"/>
            </a:solidFill>
            <a:prstDash val="solid"/>
            <a:round/>
            <a:headEnd/>
            <a:tailEnd/>
          </a:ln>
        </p:spPr>
        <p:txBody>
          <a:bodyPr/>
          <a:lstStyle/>
          <a:p>
            <a:pPr>
              <a:spcBef>
                <a:spcPct val="20000"/>
              </a:spcBef>
              <a:buClr>
                <a:schemeClr val="hlink"/>
              </a:buClr>
              <a:buSzPct val="120000"/>
              <a:defRPr/>
            </a:pPr>
            <a:endParaRPr lang="en-US" sz="2800">
              <a:effectLst>
                <a:outerShdw blurRad="38100" dist="38100" dir="2700000" algn="tl">
                  <a:srgbClr val="000000"/>
                </a:outerShdw>
              </a:effectLst>
              <a:latin typeface="Tahoma" pitchFamily="34" charset="0"/>
            </a:endParaRPr>
          </a:p>
        </p:txBody>
      </p:sp>
      <p:sp>
        <p:nvSpPr>
          <p:cNvPr id="611346" name="Freeform 18"/>
          <p:cNvSpPr>
            <a:spLocks/>
          </p:cNvSpPr>
          <p:nvPr/>
        </p:nvSpPr>
        <p:spPr bwMode="auto">
          <a:xfrm>
            <a:off x="1135063" y="3830638"/>
            <a:ext cx="369887" cy="587375"/>
          </a:xfrm>
          <a:custGeom>
            <a:avLst/>
            <a:gdLst/>
            <a:ahLst/>
            <a:cxnLst>
              <a:cxn ang="0">
                <a:pos x="211" y="230"/>
              </a:cxn>
              <a:cxn ang="0">
                <a:pos x="200" y="256"/>
              </a:cxn>
              <a:cxn ang="0">
                <a:pos x="185" y="283"/>
              </a:cxn>
              <a:cxn ang="0">
                <a:pos x="170" y="307"/>
              </a:cxn>
              <a:cxn ang="0">
                <a:pos x="152" y="327"/>
              </a:cxn>
              <a:cxn ang="0">
                <a:pos x="137" y="344"/>
              </a:cxn>
              <a:cxn ang="0">
                <a:pos x="117" y="356"/>
              </a:cxn>
              <a:cxn ang="0">
                <a:pos x="100" y="365"/>
              </a:cxn>
              <a:cxn ang="0">
                <a:pos x="82" y="370"/>
              </a:cxn>
              <a:cxn ang="0">
                <a:pos x="65" y="370"/>
              </a:cxn>
              <a:cxn ang="0">
                <a:pos x="48" y="365"/>
              </a:cxn>
              <a:cxn ang="0">
                <a:pos x="34" y="356"/>
              </a:cxn>
              <a:cxn ang="0">
                <a:pos x="21" y="341"/>
              </a:cxn>
              <a:cxn ang="0">
                <a:pos x="13" y="324"/>
              </a:cxn>
              <a:cxn ang="0">
                <a:pos x="4" y="305"/>
              </a:cxn>
              <a:cxn ang="0">
                <a:pos x="2" y="281"/>
              </a:cxn>
              <a:cxn ang="0">
                <a:pos x="0" y="256"/>
              </a:cxn>
              <a:cxn ang="0">
                <a:pos x="0" y="227"/>
              </a:cxn>
              <a:cxn ang="0">
                <a:pos x="4" y="201"/>
              </a:cxn>
              <a:cxn ang="0">
                <a:pos x="11" y="169"/>
              </a:cxn>
              <a:cxn ang="0">
                <a:pos x="19" y="140"/>
              </a:cxn>
              <a:cxn ang="0">
                <a:pos x="32" y="111"/>
              </a:cxn>
              <a:cxn ang="0">
                <a:pos x="45" y="87"/>
              </a:cxn>
              <a:cxn ang="0">
                <a:pos x="61" y="63"/>
              </a:cxn>
              <a:cxn ang="0">
                <a:pos x="78" y="43"/>
              </a:cxn>
              <a:cxn ang="0">
                <a:pos x="96" y="26"/>
              </a:cxn>
              <a:cxn ang="0">
                <a:pos x="113" y="14"/>
              </a:cxn>
              <a:cxn ang="0">
                <a:pos x="133" y="4"/>
              </a:cxn>
              <a:cxn ang="0">
                <a:pos x="150" y="0"/>
              </a:cxn>
              <a:cxn ang="0">
                <a:pos x="167" y="0"/>
              </a:cxn>
              <a:cxn ang="0">
                <a:pos x="183" y="4"/>
              </a:cxn>
              <a:cxn ang="0">
                <a:pos x="198" y="14"/>
              </a:cxn>
              <a:cxn ang="0">
                <a:pos x="211" y="29"/>
              </a:cxn>
              <a:cxn ang="0">
                <a:pos x="220" y="46"/>
              </a:cxn>
              <a:cxn ang="0">
                <a:pos x="226" y="67"/>
              </a:cxn>
              <a:cxn ang="0">
                <a:pos x="231" y="89"/>
              </a:cxn>
              <a:cxn ang="0">
                <a:pos x="233" y="113"/>
              </a:cxn>
              <a:cxn ang="0">
                <a:pos x="231" y="143"/>
              </a:cxn>
              <a:cxn ang="0">
                <a:pos x="228" y="169"/>
              </a:cxn>
              <a:cxn ang="0">
                <a:pos x="222" y="198"/>
              </a:cxn>
              <a:cxn ang="0">
                <a:pos x="211" y="230"/>
              </a:cxn>
            </a:cxnLst>
            <a:rect l="0" t="0" r="r" b="b"/>
            <a:pathLst>
              <a:path w="233" h="370">
                <a:moveTo>
                  <a:pt x="211" y="230"/>
                </a:moveTo>
                <a:lnTo>
                  <a:pt x="200" y="256"/>
                </a:lnTo>
                <a:lnTo>
                  <a:pt x="185" y="283"/>
                </a:lnTo>
                <a:lnTo>
                  <a:pt x="170" y="307"/>
                </a:lnTo>
                <a:lnTo>
                  <a:pt x="152" y="327"/>
                </a:lnTo>
                <a:lnTo>
                  <a:pt x="137" y="344"/>
                </a:lnTo>
                <a:lnTo>
                  <a:pt x="117" y="356"/>
                </a:lnTo>
                <a:lnTo>
                  <a:pt x="100" y="365"/>
                </a:lnTo>
                <a:lnTo>
                  <a:pt x="82" y="370"/>
                </a:lnTo>
                <a:lnTo>
                  <a:pt x="65" y="370"/>
                </a:lnTo>
                <a:lnTo>
                  <a:pt x="48" y="365"/>
                </a:lnTo>
                <a:lnTo>
                  <a:pt x="34" y="356"/>
                </a:lnTo>
                <a:lnTo>
                  <a:pt x="21" y="341"/>
                </a:lnTo>
                <a:lnTo>
                  <a:pt x="13" y="324"/>
                </a:lnTo>
                <a:lnTo>
                  <a:pt x="4" y="305"/>
                </a:lnTo>
                <a:lnTo>
                  <a:pt x="2" y="281"/>
                </a:lnTo>
                <a:lnTo>
                  <a:pt x="0" y="256"/>
                </a:lnTo>
                <a:lnTo>
                  <a:pt x="0" y="227"/>
                </a:lnTo>
                <a:lnTo>
                  <a:pt x="4" y="201"/>
                </a:lnTo>
                <a:lnTo>
                  <a:pt x="11" y="169"/>
                </a:lnTo>
                <a:lnTo>
                  <a:pt x="19" y="140"/>
                </a:lnTo>
                <a:lnTo>
                  <a:pt x="32" y="111"/>
                </a:lnTo>
                <a:lnTo>
                  <a:pt x="45" y="87"/>
                </a:lnTo>
                <a:lnTo>
                  <a:pt x="61" y="63"/>
                </a:lnTo>
                <a:lnTo>
                  <a:pt x="78" y="43"/>
                </a:lnTo>
                <a:lnTo>
                  <a:pt x="96" y="26"/>
                </a:lnTo>
                <a:lnTo>
                  <a:pt x="113" y="14"/>
                </a:lnTo>
                <a:lnTo>
                  <a:pt x="133" y="4"/>
                </a:lnTo>
                <a:lnTo>
                  <a:pt x="150" y="0"/>
                </a:lnTo>
                <a:lnTo>
                  <a:pt x="167" y="0"/>
                </a:lnTo>
                <a:lnTo>
                  <a:pt x="183" y="4"/>
                </a:lnTo>
                <a:lnTo>
                  <a:pt x="198" y="14"/>
                </a:lnTo>
                <a:lnTo>
                  <a:pt x="211" y="29"/>
                </a:lnTo>
                <a:lnTo>
                  <a:pt x="220" y="46"/>
                </a:lnTo>
                <a:lnTo>
                  <a:pt x="226" y="67"/>
                </a:lnTo>
                <a:lnTo>
                  <a:pt x="231" y="89"/>
                </a:lnTo>
                <a:lnTo>
                  <a:pt x="233" y="113"/>
                </a:lnTo>
                <a:lnTo>
                  <a:pt x="231" y="143"/>
                </a:lnTo>
                <a:lnTo>
                  <a:pt x="228" y="169"/>
                </a:lnTo>
                <a:lnTo>
                  <a:pt x="222" y="198"/>
                </a:lnTo>
                <a:lnTo>
                  <a:pt x="211" y="230"/>
                </a:lnTo>
                <a:close/>
              </a:path>
            </a:pathLst>
          </a:custGeom>
          <a:solidFill>
            <a:srgbClr val="FFFF00"/>
          </a:solidFill>
          <a:ln w="9525">
            <a:noFill/>
            <a:round/>
            <a:headEnd/>
            <a:tailEnd/>
          </a:ln>
        </p:spPr>
        <p:txBody>
          <a:bodyPr/>
          <a:lstStyle/>
          <a:p>
            <a:pPr>
              <a:spcBef>
                <a:spcPct val="20000"/>
              </a:spcBef>
              <a:buClr>
                <a:schemeClr val="hlink"/>
              </a:buClr>
              <a:buSzPct val="120000"/>
              <a:defRPr/>
            </a:pPr>
            <a:endParaRPr lang="en-US" sz="2800">
              <a:effectLst>
                <a:outerShdw blurRad="38100" dist="38100" dir="2700000" algn="tl">
                  <a:srgbClr val="000000"/>
                </a:outerShdw>
              </a:effectLst>
              <a:latin typeface="Tahoma" pitchFamily="34" charset="0"/>
            </a:endParaRPr>
          </a:p>
        </p:txBody>
      </p:sp>
      <p:sp>
        <p:nvSpPr>
          <p:cNvPr id="611347" name="Freeform 19"/>
          <p:cNvSpPr>
            <a:spLocks/>
          </p:cNvSpPr>
          <p:nvPr/>
        </p:nvSpPr>
        <p:spPr bwMode="auto">
          <a:xfrm>
            <a:off x="1135063" y="3830638"/>
            <a:ext cx="369887" cy="587375"/>
          </a:xfrm>
          <a:custGeom>
            <a:avLst/>
            <a:gdLst/>
            <a:ahLst/>
            <a:cxnLst>
              <a:cxn ang="0">
                <a:pos x="211" y="230"/>
              </a:cxn>
              <a:cxn ang="0">
                <a:pos x="200" y="256"/>
              </a:cxn>
              <a:cxn ang="0">
                <a:pos x="185" y="283"/>
              </a:cxn>
              <a:cxn ang="0">
                <a:pos x="170" y="307"/>
              </a:cxn>
              <a:cxn ang="0">
                <a:pos x="152" y="327"/>
              </a:cxn>
              <a:cxn ang="0">
                <a:pos x="137" y="344"/>
              </a:cxn>
              <a:cxn ang="0">
                <a:pos x="117" y="356"/>
              </a:cxn>
              <a:cxn ang="0">
                <a:pos x="100" y="365"/>
              </a:cxn>
              <a:cxn ang="0">
                <a:pos x="82" y="370"/>
              </a:cxn>
              <a:cxn ang="0">
                <a:pos x="65" y="370"/>
              </a:cxn>
              <a:cxn ang="0">
                <a:pos x="48" y="365"/>
              </a:cxn>
              <a:cxn ang="0">
                <a:pos x="34" y="356"/>
              </a:cxn>
              <a:cxn ang="0">
                <a:pos x="21" y="341"/>
              </a:cxn>
              <a:cxn ang="0">
                <a:pos x="13" y="324"/>
              </a:cxn>
              <a:cxn ang="0">
                <a:pos x="4" y="305"/>
              </a:cxn>
              <a:cxn ang="0">
                <a:pos x="2" y="281"/>
              </a:cxn>
              <a:cxn ang="0">
                <a:pos x="0" y="256"/>
              </a:cxn>
              <a:cxn ang="0">
                <a:pos x="0" y="227"/>
              </a:cxn>
              <a:cxn ang="0">
                <a:pos x="4" y="201"/>
              </a:cxn>
              <a:cxn ang="0">
                <a:pos x="11" y="169"/>
              </a:cxn>
              <a:cxn ang="0">
                <a:pos x="19" y="140"/>
              </a:cxn>
              <a:cxn ang="0">
                <a:pos x="32" y="111"/>
              </a:cxn>
              <a:cxn ang="0">
                <a:pos x="45" y="87"/>
              </a:cxn>
              <a:cxn ang="0">
                <a:pos x="61" y="63"/>
              </a:cxn>
              <a:cxn ang="0">
                <a:pos x="78" y="43"/>
              </a:cxn>
              <a:cxn ang="0">
                <a:pos x="96" y="26"/>
              </a:cxn>
              <a:cxn ang="0">
                <a:pos x="113" y="14"/>
              </a:cxn>
              <a:cxn ang="0">
                <a:pos x="133" y="4"/>
              </a:cxn>
              <a:cxn ang="0">
                <a:pos x="150" y="0"/>
              </a:cxn>
              <a:cxn ang="0">
                <a:pos x="167" y="0"/>
              </a:cxn>
              <a:cxn ang="0">
                <a:pos x="183" y="4"/>
              </a:cxn>
              <a:cxn ang="0">
                <a:pos x="198" y="14"/>
              </a:cxn>
              <a:cxn ang="0">
                <a:pos x="211" y="29"/>
              </a:cxn>
              <a:cxn ang="0">
                <a:pos x="220" y="46"/>
              </a:cxn>
              <a:cxn ang="0">
                <a:pos x="226" y="67"/>
              </a:cxn>
              <a:cxn ang="0">
                <a:pos x="231" y="89"/>
              </a:cxn>
              <a:cxn ang="0">
                <a:pos x="233" y="113"/>
              </a:cxn>
              <a:cxn ang="0">
                <a:pos x="231" y="143"/>
              </a:cxn>
              <a:cxn ang="0">
                <a:pos x="228" y="169"/>
              </a:cxn>
              <a:cxn ang="0">
                <a:pos x="222" y="198"/>
              </a:cxn>
              <a:cxn ang="0">
                <a:pos x="211" y="230"/>
              </a:cxn>
            </a:cxnLst>
            <a:rect l="0" t="0" r="r" b="b"/>
            <a:pathLst>
              <a:path w="233" h="370">
                <a:moveTo>
                  <a:pt x="211" y="230"/>
                </a:moveTo>
                <a:lnTo>
                  <a:pt x="200" y="256"/>
                </a:lnTo>
                <a:lnTo>
                  <a:pt x="185" y="283"/>
                </a:lnTo>
                <a:lnTo>
                  <a:pt x="170" y="307"/>
                </a:lnTo>
                <a:lnTo>
                  <a:pt x="152" y="327"/>
                </a:lnTo>
                <a:lnTo>
                  <a:pt x="137" y="344"/>
                </a:lnTo>
                <a:lnTo>
                  <a:pt x="117" y="356"/>
                </a:lnTo>
                <a:lnTo>
                  <a:pt x="100" y="365"/>
                </a:lnTo>
                <a:lnTo>
                  <a:pt x="82" y="370"/>
                </a:lnTo>
                <a:lnTo>
                  <a:pt x="65" y="370"/>
                </a:lnTo>
                <a:lnTo>
                  <a:pt x="48" y="365"/>
                </a:lnTo>
                <a:lnTo>
                  <a:pt x="34" y="356"/>
                </a:lnTo>
                <a:lnTo>
                  <a:pt x="21" y="341"/>
                </a:lnTo>
                <a:lnTo>
                  <a:pt x="13" y="324"/>
                </a:lnTo>
                <a:lnTo>
                  <a:pt x="4" y="305"/>
                </a:lnTo>
                <a:lnTo>
                  <a:pt x="2" y="281"/>
                </a:lnTo>
                <a:lnTo>
                  <a:pt x="0" y="256"/>
                </a:lnTo>
                <a:lnTo>
                  <a:pt x="0" y="227"/>
                </a:lnTo>
                <a:lnTo>
                  <a:pt x="4" y="201"/>
                </a:lnTo>
                <a:lnTo>
                  <a:pt x="11" y="169"/>
                </a:lnTo>
                <a:lnTo>
                  <a:pt x="19" y="140"/>
                </a:lnTo>
                <a:lnTo>
                  <a:pt x="32" y="111"/>
                </a:lnTo>
                <a:lnTo>
                  <a:pt x="45" y="87"/>
                </a:lnTo>
                <a:lnTo>
                  <a:pt x="61" y="63"/>
                </a:lnTo>
                <a:lnTo>
                  <a:pt x="78" y="43"/>
                </a:lnTo>
                <a:lnTo>
                  <a:pt x="96" y="26"/>
                </a:lnTo>
                <a:lnTo>
                  <a:pt x="113" y="14"/>
                </a:lnTo>
                <a:lnTo>
                  <a:pt x="133" y="4"/>
                </a:lnTo>
                <a:lnTo>
                  <a:pt x="150" y="0"/>
                </a:lnTo>
                <a:lnTo>
                  <a:pt x="167" y="0"/>
                </a:lnTo>
                <a:lnTo>
                  <a:pt x="183" y="4"/>
                </a:lnTo>
                <a:lnTo>
                  <a:pt x="198" y="14"/>
                </a:lnTo>
                <a:lnTo>
                  <a:pt x="211" y="29"/>
                </a:lnTo>
                <a:lnTo>
                  <a:pt x="220" y="46"/>
                </a:lnTo>
                <a:lnTo>
                  <a:pt x="226" y="67"/>
                </a:lnTo>
                <a:lnTo>
                  <a:pt x="231" y="89"/>
                </a:lnTo>
                <a:lnTo>
                  <a:pt x="233" y="113"/>
                </a:lnTo>
                <a:lnTo>
                  <a:pt x="231" y="143"/>
                </a:lnTo>
                <a:lnTo>
                  <a:pt x="228" y="169"/>
                </a:lnTo>
                <a:lnTo>
                  <a:pt x="222" y="198"/>
                </a:lnTo>
                <a:lnTo>
                  <a:pt x="211" y="230"/>
                </a:lnTo>
              </a:path>
            </a:pathLst>
          </a:custGeom>
          <a:noFill/>
          <a:ln w="0">
            <a:solidFill>
              <a:srgbClr val="FFFFFF"/>
            </a:solidFill>
            <a:prstDash val="solid"/>
            <a:round/>
            <a:headEnd/>
            <a:tailEnd/>
          </a:ln>
        </p:spPr>
        <p:txBody>
          <a:bodyPr/>
          <a:lstStyle/>
          <a:p>
            <a:pPr>
              <a:spcBef>
                <a:spcPct val="20000"/>
              </a:spcBef>
              <a:buClr>
                <a:schemeClr val="hlink"/>
              </a:buClr>
              <a:buSzPct val="120000"/>
              <a:defRPr/>
            </a:pPr>
            <a:endParaRPr lang="en-US" sz="2800">
              <a:effectLst>
                <a:outerShdw blurRad="38100" dist="38100" dir="2700000" algn="tl">
                  <a:srgbClr val="000000"/>
                </a:outerShdw>
              </a:effectLst>
              <a:latin typeface="Tahoma" pitchFamily="34" charset="0"/>
            </a:endParaRPr>
          </a:p>
        </p:txBody>
      </p:sp>
      <p:grpSp>
        <p:nvGrpSpPr>
          <p:cNvPr id="22548" name="Group 20"/>
          <p:cNvGrpSpPr>
            <a:grpSpLocks/>
          </p:cNvGrpSpPr>
          <p:nvPr/>
        </p:nvGrpSpPr>
        <p:grpSpPr bwMode="auto">
          <a:xfrm>
            <a:off x="1065213" y="1752600"/>
            <a:ext cx="5562600" cy="4589463"/>
            <a:chOff x="743" y="1048"/>
            <a:chExt cx="3504" cy="2891"/>
          </a:xfrm>
        </p:grpSpPr>
        <p:sp>
          <p:nvSpPr>
            <p:cNvPr id="611349" name="Freeform 21"/>
            <p:cNvSpPr>
              <a:spLocks/>
            </p:cNvSpPr>
            <p:nvPr/>
          </p:nvSpPr>
          <p:spPr bwMode="black">
            <a:xfrm>
              <a:off x="2273" y="1252"/>
              <a:ext cx="218" cy="106"/>
            </a:xfrm>
            <a:custGeom>
              <a:avLst/>
              <a:gdLst>
                <a:gd name="T0" fmla="*/ 109 w 218"/>
                <a:gd name="T1" fmla="*/ 0 h 106"/>
                <a:gd name="T2" fmla="*/ 0 w 218"/>
                <a:gd name="T3" fmla="*/ 72 h 106"/>
                <a:gd name="T4" fmla="*/ 35 w 218"/>
                <a:gd name="T5" fmla="*/ 72 h 106"/>
                <a:gd name="T6" fmla="*/ 35 w 218"/>
                <a:gd name="T7" fmla="*/ 106 h 106"/>
                <a:gd name="T8" fmla="*/ 183 w 218"/>
                <a:gd name="T9" fmla="*/ 106 h 106"/>
                <a:gd name="T10" fmla="*/ 183 w 218"/>
                <a:gd name="T11" fmla="*/ 72 h 106"/>
                <a:gd name="T12" fmla="*/ 218 w 218"/>
                <a:gd name="T13" fmla="*/ 72 h 106"/>
                <a:gd name="T14" fmla="*/ 109 w 218"/>
                <a:gd name="T15" fmla="*/ 0 h 106"/>
                <a:gd name="T16" fmla="*/ 0 60000 65536"/>
                <a:gd name="T17" fmla="*/ 0 60000 65536"/>
                <a:gd name="T18" fmla="*/ 0 60000 65536"/>
                <a:gd name="T19" fmla="*/ 0 60000 65536"/>
                <a:gd name="T20" fmla="*/ 0 60000 65536"/>
                <a:gd name="T21" fmla="*/ 0 60000 65536"/>
                <a:gd name="T22" fmla="*/ 0 60000 65536"/>
                <a:gd name="T23" fmla="*/ 0 60000 65536"/>
                <a:gd name="T24" fmla="*/ 0 w 218"/>
                <a:gd name="T25" fmla="*/ 0 h 106"/>
                <a:gd name="T26" fmla="*/ 218 w 218"/>
                <a:gd name="T27" fmla="*/ 106 h 10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8" h="106">
                  <a:moveTo>
                    <a:pt x="109" y="0"/>
                  </a:moveTo>
                  <a:lnTo>
                    <a:pt x="0" y="72"/>
                  </a:lnTo>
                  <a:lnTo>
                    <a:pt x="35" y="72"/>
                  </a:lnTo>
                  <a:lnTo>
                    <a:pt x="35" y="106"/>
                  </a:lnTo>
                  <a:lnTo>
                    <a:pt x="183" y="106"/>
                  </a:lnTo>
                  <a:lnTo>
                    <a:pt x="183" y="72"/>
                  </a:lnTo>
                  <a:lnTo>
                    <a:pt x="218" y="72"/>
                  </a:lnTo>
                  <a:lnTo>
                    <a:pt x="109" y="0"/>
                  </a:lnTo>
                  <a:close/>
                </a:path>
              </a:pathLst>
            </a:custGeom>
            <a:ln>
              <a:headEnd/>
              <a:tailEnd/>
            </a:ln>
          </p:spPr>
          <p:style>
            <a:lnRef idx="2">
              <a:schemeClr val="accent3">
                <a:shade val="50000"/>
              </a:schemeClr>
            </a:lnRef>
            <a:fillRef idx="1">
              <a:schemeClr val="accent3"/>
            </a:fillRef>
            <a:effectRef idx="0">
              <a:schemeClr val="accent3"/>
            </a:effectRef>
            <a:fontRef idx="minor">
              <a:schemeClr val="lt1"/>
            </a:fontRef>
          </p:style>
          <p:txBody>
            <a:bodyPr/>
            <a:lstStyle/>
            <a:p>
              <a:pPr>
                <a:spcBef>
                  <a:spcPct val="20000"/>
                </a:spcBef>
                <a:buClr>
                  <a:schemeClr val="hlink"/>
                </a:buClr>
                <a:buSzPct val="120000"/>
                <a:defRPr/>
              </a:pPr>
              <a:endParaRPr lang="en-US" sz="2800">
                <a:effectLst>
                  <a:outerShdw blurRad="38100" dist="38100" dir="2700000" algn="tl">
                    <a:srgbClr val="000000"/>
                  </a:outerShdw>
                </a:effectLst>
                <a:latin typeface="Tahoma" pitchFamily="34" charset="0"/>
              </a:endParaRPr>
            </a:p>
          </p:txBody>
        </p:sp>
        <p:sp>
          <p:nvSpPr>
            <p:cNvPr id="611350" name="Freeform 22"/>
            <p:cNvSpPr>
              <a:spLocks/>
            </p:cNvSpPr>
            <p:nvPr/>
          </p:nvSpPr>
          <p:spPr bwMode="black">
            <a:xfrm>
              <a:off x="2273" y="1845"/>
              <a:ext cx="218" cy="109"/>
            </a:xfrm>
            <a:custGeom>
              <a:avLst/>
              <a:gdLst>
                <a:gd name="T0" fmla="*/ 109 w 218"/>
                <a:gd name="T1" fmla="*/ 0 h 109"/>
                <a:gd name="T2" fmla="*/ 0 w 218"/>
                <a:gd name="T3" fmla="*/ 73 h 109"/>
                <a:gd name="T4" fmla="*/ 35 w 218"/>
                <a:gd name="T5" fmla="*/ 73 h 109"/>
                <a:gd name="T6" fmla="*/ 35 w 218"/>
                <a:gd name="T7" fmla="*/ 109 h 109"/>
                <a:gd name="T8" fmla="*/ 183 w 218"/>
                <a:gd name="T9" fmla="*/ 109 h 109"/>
                <a:gd name="T10" fmla="*/ 183 w 218"/>
                <a:gd name="T11" fmla="*/ 73 h 109"/>
                <a:gd name="T12" fmla="*/ 218 w 218"/>
                <a:gd name="T13" fmla="*/ 73 h 109"/>
                <a:gd name="T14" fmla="*/ 109 w 218"/>
                <a:gd name="T15" fmla="*/ 0 h 109"/>
                <a:gd name="T16" fmla="*/ 0 60000 65536"/>
                <a:gd name="T17" fmla="*/ 0 60000 65536"/>
                <a:gd name="T18" fmla="*/ 0 60000 65536"/>
                <a:gd name="T19" fmla="*/ 0 60000 65536"/>
                <a:gd name="T20" fmla="*/ 0 60000 65536"/>
                <a:gd name="T21" fmla="*/ 0 60000 65536"/>
                <a:gd name="T22" fmla="*/ 0 60000 65536"/>
                <a:gd name="T23" fmla="*/ 0 60000 65536"/>
                <a:gd name="T24" fmla="*/ 0 w 218"/>
                <a:gd name="T25" fmla="*/ 0 h 109"/>
                <a:gd name="T26" fmla="*/ 218 w 218"/>
                <a:gd name="T27" fmla="*/ 109 h 10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8" h="109">
                  <a:moveTo>
                    <a:pt x="109" y="0"/>
                  </a:moveTo>
                  <a:lnTo>
                    <a:pt x="0" y="73"/>
                  </a:lnTo>
                  <a:lnTo>
                    <a:pt x="35" y="73"/>
                  </a:lnTo>
                  <a:lnTo>
                    <a:pt x="35" y="109"/>
                  </a:lnTo>
                  <a:lnTo>
                    <a:pt x="183" y="109"/>
                  </a:lnTo>
                  <a:lnTo>
                    <a:pt x="183" y="73"/>
                  </a:lnTo>
                  <a:lnTo>
                    <a:pt x="218" y="73"/>
                  </a:lnTo>
                  <a:lnTo>
                    <a:pt x="109" y="0"/>
                  </a:lnTo>
                  <a:close/>
                </a:path>
              </a:pathLst>
            </a:custGeom>
            <a:ln>
              <a:headEnd/>
              <a:tailEnd/>
            </a:ln>
          </p:spPr>
          <p:style>
            <a:lnRef idx="2">
              <a:schemeClr val="accent3">
                <a:shade val="50000"/>
              </a:schemeClr>
            </a:lnRef>
            <a:fillRef idx="1">
              <a:schemeClr val="accent3"/>
            </a:fillRef>
            <a:effectRef idx="0">
              <a:schemeClr val="accent3"/>
            </a:effectRef>
            <a:fontRef idx="minor">
              <a:schemeClr val="lt1"/>
            </a:fontRef>
          </p:style>
          <p:txBody>
            <a:bodyPr/>
            <a:lstStyle/>
            <a:p>
              <a:pPr>
                <a:spcBef>
                  <a:spcPct val="20000"/>
                </a:spcBef>
                <a:buClr>
                  <a:schemeClr val="hlink"/>
                </a:buClr>
                <a:buSzPct val="120000"/>
                <a:defRPr/>
              </a:pPr>
              <a:endParaRPr lang="en-US" sz="2800">
                <a:effectLst>
                  <a:outerShdw blurRad="38100" dist="38100" dir="2700000" algn="tl">
                    <a:srgbClr val="000000"/>
                  </a:outerShdw>
                </a:effectLst>
                <a:latin typeface="Tahoma" pitchFamily="34" charset="0"/>
              </a:endParaRPr>
            </a:p>
          </p:txBody>
        </p:sp>
        <p:sp>
          <p:nvSpPr>
            <p:cNvPr id="611351" name="Freeform 23"/>
            <p:cNvSpPr>
              <a:spLocks/>
            </p:cNvSpPr>
            <p:nvPr/>
          </p:nvSpPr>
          <p:spPr bwMode="black">
            <a:xfrm>
              <a:off x="2273" y="1048"/>
              <a:ext cx="218" cy="107"/>
            </a:xfrm>
            <a:custGeom>
              <a:avLst/>
              <a:gdLst>
                <a:gd name="T0" fmla="*/ 109 w 218"/>
                <a:gd name="T1" fmla="*/ 0 h 107"/>
                <a:gd name="T2" fmla="*/ 0 w 218"/>
                <a:gd name="T3" fmla="*/ 70 h 107"/>
                <a:gd name="T4" fmla="*/ 35 w 218"/>
                <a:gd name="T5" fmla="*/ 70 h 107"/>
                <a:gd name="T6" fmla="*/ 35 w 218"/>
                <a:gd name="T7" fmla="*/ 107 h 107"/>
                <a:gd name="T8" fmla="*/ 183 w 218"/>
                <a:gd name="T9" fmla="*/ 107 h 107"/>
                <a:gd name="T10" fmla="*/ 183 w 218"/>
                <a:gd name="T11" fmla="*/ 70 h 107"/>
                <a:gd name="T12" fmla="*/ 218 w 218"/>
                <a:gd name="T13" fmla="*/ 70 h 107"/>
                <a:gd name="T14" fmla="*/ 109 w 218"/>
                <a:gd name="T15" fmla="*/ 0 h 107"/>
                <a:gd name="T16" fmla="*/ 0 60000 65536"/>
                <a:gd name="T17" fmla="*/ 0 60000 65536"/>
                <a:gd name="T18" fmla="*/ 0 60000 65536"/>
                <a:gd name="T19" fmla="*/ 0 60000 65536"/>
                <a:gd name="T20" fmla="*/ 0 60000 65536"/>
                <a:gd name="T21" fmla="*/ 0 60000 65536"/>
                <a:gd name="T22" fmla="*/ 0 60000 65536"/>
                <a:gd name="T23" fmla="*/ 0 60000 65536"/>
                <a:gd name="T24" fmla="*/ 0 w 218"/>
                <a:gd name="T25" fmla="*/ 0 h 107"/>
                <a:gd name="T26" fmla="*/ 218 w 218"/>
                <a:gd name="T27" fmla="*/ 107 h 10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8" h="107">
                  <a:moveTo>
                    <a:pt x="109" y="0"/>
                  </a:moveTo>
                  <a:lnTo>
                    <a:pt x="0" y="70"/>
                  </a:lnTo>
                  <a:lnTo>
                    <a:pt x="35" y="70"/>
                  </a:lnTo>
                  <a:lnTo>
                    <a:pt x="35" y="107"/>
                  </a:lnTo>
                  <a:lnTo>
                    <a:pt x="183" y="107"/>
                  </a:lnTo>
                  <a:lnTo>
                    <a:pt x="183" y="70"/>
                  </a:lnTo>
                  <a:lnTo>
                    <a:pt x="218" y="70"/>
                  </a:lnTo>
                  <a:lnTo>
                    <a:pt x="109" y="0"/>
                  </a:lnTo>
                  <a:close/>
                </a:path>
              </a:pathLst>
            </a:custGeom>
            <a:ln>
              <a:headEnd/>
              <a:tailEnd/>
            </a:ln>
          </p:spPr>
          <p:style>
            <a:lnRef idx="2">
              <a:schemeClr val="accent3">
                <a:shade val="50000"/>
              </a:schemeClr>
            </a:lnRef>
            <a:fillRef idx="1">
              <a:schemeClr val="accent3"/>
            </a:fillRef>
            <a:effectRef idx="0">
              <a:schemeClr val="accent3"/>
            </a:effectRef>
            <a:fontRef idx="minor">
              <a:schemeClr val="lt1"/>
            </a:fontRef>
          </p:style>
          <p:txBody>
            <a:bodyPr/>
            <a:lstStyle/>
            <a:p>
              <a:pPr>
                <a:spcBef>
                  <a:spcPct val="20000"/>
                </a:spcBef>
                <a:buClr>
                  <a:schemeClr val="hlink"/>
                </a:buClr>
                <a:buSzPct val="120000"/>
                <a:defRPr/>
              </a:pPr>
              <a:endParaRPr lang="en-US" sz="2800">
                <a:effectLst>
                  <a:outerShdw blurRad="38100" dist="38100" dir="2700000" algn="tl">
                    <a:srgbClr val="000000"/>
                  </a:outerShdw>
                </a:effectLst>
                <a:latin typeface="Tahoma" pitchFamily="34" charset="0"/>
              </a:endParaRPr>
            </a:p>
          </p:txBody>
        </p:sp>
        <p:sp>
          <p:nvSpPr>
            <p:cNvPr id="611352" name="Freeform 24"/>
            <p:cNvSpPr>
              <a:spLocks/>
            </p:cNvSpPr>
            <p:nvPr/>
          </p:nvSpPr>
          <p:spPr bwMode="black">
            <a:xfrm>
              <a:off x="2249" y="3886"/>
              <a:ext cx="1876" cy="29"/>
            </a:xfrm>
            <a:custGeom>
              <a:avLst/>
              <a:gdLst>
                <a:gd name="T0" fmla="*/ 1876 w 1876"/>
                <a:gd name="T1" fmla="*/ 14 h 29"/>
                <a:gd name="T2" fmla="*/ 1876 w 1876"/>
                <a:gd name="T3" fmla="*/ 0 h 29"/>
                <a:gd name="T4" fmla="*/ 0 w 1876"/>
                <a:gd name="T5" fmla="*/ 0 h 29"/>
                <a:gd name="T6" fmla="*/ 0 w 1876"/>
                <a:gd name="T7" fmla="*/ 29 h 29"/>
                <a:gd name="T8" fmla="*/ 1876 w 1876"/>
                <a:gd name="T9" fmla="*/ 29 h 29"/>
                <a:gd name="T10" fmla="*/ 1876 w 1876"/>
                <a:gd name="T11" fmla="*/ 14 h 29"/>
                <a:gd name="T12" fmla="*/ 0 60000 65536"/>
                <a:gd name="T13" fmla="*/ 0 60000 65536"/>
                <a:gd name="T14" fmla="*/ 0 60000 65536"/>
                <a:gd name="T15" fmla="*/ 0 60000 65536"/>
                <a:gd name="T16" fmla="*/ 0 60000 65536"/>
                <a:gd name="T17" fmla="*/ 0 60000 65536"/>
                <a:gd name="T18" fmla="*/ 0 w 1876"/>
                <a:gd name="T19" fmla="*/ 0 h 29"/>
                <a:gd name="T20" fmla="*/ 1876 w 1876"/>
                <a:gd name="T21" fmla="*/ 29 h 29"/>
              </a:gdLst>
              <a:ahLst/>
              <a:cxnLst>
                <a:cxn ang="T12">
                  <a:pos x="T0" y="T1"/>
                </a:cxn>
                <a:cxn ang="T13">
                  <a:pos x="T2" y="T3"/>
                </a:cxn>
                <a:cxn ang="T14">
                  <a:pos x="T4" y="T5"/>
                </a:cxn>
                <a:cxn ang="T15">
                  <a:pos x="T6" y="T7"/>
                </a:cxn>
                <a:cxn ang="T16">
                  <a:pos x="T8" y="T9"/>
                </a:cxn>
                <a:cxn ang="T17">
                  <a:pos x="T10" y="T11"/>
                </a:cxn>
              </a:cxnLst>
              <a:rect l="T18" t="T19" r="T20" b="T21"/>
              <a:pathLst>
                <a:path w="1876" h="29">
                  <a:moveTo>
                    <a:pt x="1876" y="14"/>
                  </a:moveTo>
                  <a:lnTo>
                    <a:pt x="1876" y="0"/>
                  </a:lnTo>
                  <a:lnTo>
                    <a:pt x="0" y="0"/>
                  </a:lnTo>
                  <a:lnTo>
                    <a:pt x="0" y="29"/>
                  </a:lnTo>
                  <a:lnTo>
                    <a:pt x="1876" y="29"/>
                  </a:lnTo>
                  <a:lnTo>
                    <a:pt x="1876" y="14"/>
                  </a:lnTo>
                  <a:close/>
                </a:path>
              </a:pathLst>
            </a:custGeom>
            <a:ln>
              <a:headEnd/>
              <a:tailEnd/>
            </a:ln>
          </p:spPr>
          <p:style>
            <a:lnRef idx="2">
              <a:schemeClr val="accent3">
                <a:shade val="50000"/>
              </a:schemeClr>
            </a:lnRef>
            <a:fillRef idx="1">
              <a:schemeClr val="accent3"/>
            </a:fillRef>
            <a:effectRef idx="0">
              <a:schemeClr val="accent3"/>
            </a:effectRef>
            <a:fontRef idx="minor">
              <a:schemeClr val="lt1"/>
            </a:fontRef>
          </p:style>
          <p:txBody>
            <a:bodyPr/>
            <a:lstStyle/>
            <a:p>
              <a:pPr>
                <a:spcBef>
                  <a:spcPct val="20000"/>
                </a:spcBef>
                <a:buClr>
                  <a:schemeClr val="hlink"/>
                </a:buClr>
                <a:buSzPct val="120000"/>
                <a:defRPr/>
              </a:pPr>
              <a:endParaRPr lang="en-US" sz="2800">
                <a:effectLst>
                  <a:outerShdw blurRad="38100" dist="38100" dir="2700000" algn="tl">
                    <a:srgbClr val="000000"/>
                  </a:outerShdw>
                </a:effectLst>
                <a:latin typeface="Tahoma" pitchFamily="34" charset="0"/>
              </a:endParaRPr>
            </a:p>
          </p:txBody>
        </p:sp>
        <p:sp>
          <p:nvSpPr>
            <p:cNvPr id="611353" name="Freeform 25"/>
            <p:cNvSpPr>
              <a:spLocks/>
            </p:cNvSpPr>
            <p:nvPr/>
          </p:nvSpPr>
          <p:spPr bwMode="black">
            <a:xfrm>
              <a:off x="4116" y="3859"/>
              <a:ext cx="125" cy="80"/>
            </a:xfrm>
            <a:custGeom>
              <a:avLst/>
              <a:gdLst>
                <a:gd name="T0" fmla="*/ 9 w 125"/>
                <a:gd name="T1" fmla="*/ 27 h 80"/>
                <a:gd name="T2" fmla="*/ 0 w 125"/>
                <a:gd name="T3" fmla="*/ 0 h 80"/>
                <a:gd name="T4" fmla="*/ 125 w 125"/>
                <a:gd name="T5" fmla="*/ 41 h 80"/>
                <a:gd name="T6" fmla="*/ 0 w 125"/>
                <a:gd name="T7" fmla="*/ 80 h 80"/>
                <a:gd name="T8" fmla="*/ 9 w 125"/>
                <a:gd name="T9" fmla="*/ 56 h 80"/>
                <a:gd name="T10" fmla="*/ 9 w 125"/>
                <a:gd name="T11" fmla="*/ 27 h 80"/>
                <a:gd name="T12" fmla="*/ 0 60000 65536"/>
                <a:gd name="T13" fmla="*/ 0 60000 65536"/>
                <a:gd name="T14" fmla="*/ 0 60000 65536"/>
                <a:gd name="T15" fmla="*/ 0 60000 65536"/>
                <a:gd name="T16" fmla="*/ 0 60000 65536"/>
                <a:gd name="T17" fmla="*/ 0 60000 65536"/>
                <a:gd name="T18" fmla="*/ 0 w 125"/>
                <a:gd name="T19" fmla="*/ 0 h 80"/>
                <a:gd name="T20" fmla="*/ 125 w 125"/>
                <a:gd name="T21" fmla="*/ 80 h 80"/>
              </a:gdLst>
              <a:ahLst/>
              <a:cxnLst>
                <a:cxn ang="T12">
                  <a:pos x="T0" y="T1"/>
                </a:cxn>
                <a:cxn ang="T13">
                  <a:pos x="T2" y="T3"/>
                </a:cxn>
                <a:cxn ang="T14">
                  <a:pos x="T4" y="T5"/>
                </a:cxn>
                <a:cxn ang="T15">
                  <a:pos x="T6" y="T7"/>
                </a:cxn>
                <a:cxn ang="T16">
                  <a:pos x="T8" y="T9"/>
                </a:cxn>
                <a:cxn ang="T17">
                  <a:pos x="T10" y="T11"/>
                </a:cxn>
              </a:cxnLst>
              <a:rect l="T18" t="T19" r="T20" b="T21"/>
              <a:pathLst>
                <a:path w="125" h="80">
                  <a:moveTo>
                    <a:pt x="9" y="27"/>
                  </a:moveTo>
                  <a:lnTo>
                    <a:pt x="0" y="0"/>
                  </a:lnTo>
                  <a:lnTo>
                    <a:pt x="125" y="41"/>
                  </a:lnTo>
                  <a:lnTo>
                    <a:pt x="0" y="80"/>
                  </a:lnTo>
                  <a:lnTo>
                    <a:pt x="9" y="56"/>
                  </a:lnTo>
                  <a:lnTo>
                    <a:pt x="9" y="27"/>
                  </a:lnTo>
                  <a:close/>
                </a:path>
              </a:pathLst>
            </a:custGeom>
            <a:ln>
              <a:headEnd/>
              <a:tailEnd/>
            </a:ln>
          </p:spPr>
          <p:style>
            <a:lnRef idx="2">
              <a:schemeClr val="accent3">
                <a:shade val="50000"/>
              </a:schemeClr>
            </a:lnRef>
            <a:fillRef idx="1">
              <a:schemeClr val="accent3"/>
            </a:fillRef>
            <a:effectRef idx="0">
              <a:schemeClr val="accent3"/>
            </a:effectRef>
            <a:fontRef idx="minor">
              <a:schemeClr val="lt1"/>
            </a:fontRef>
          </p:style>
          <p:txBody>
            <a:bodyPr/>
            <a:lstStyle/>
            <a:p>
              <a:pPr>
                <a:spcBef>
                  <a:spcPct val="20000"/>
                </a:spcBef>
                <a:buClr>
                  <a:schemeClr val="hlink"/>
                </a:buClr>
                <a:buSzPct val="120000"/>
                <a:defRPr/>
              </a:pPr>
              <a:endParaRPr lang="en-US" sz="2800">
                <a:effectLst>
                  <a:outerShdw blurRad="38100" dist="38100" dir="2700000" algn="tl">
                    <a:srgbClr val="000000"/>
                  </a:outerShdw>
                </a:effectLst>
                <a:latin typeface="Tahoma" pitchFamily="34" charset="0"/>
              </a:endParaRPr>
            </a:p>
          </p:txBody>
        </p:sp>
        <p:sp>
          <p:nvSpPr>
            <p:cNvPr id="611354" name="Freeform 26"/>
            <p:cNvSpPr>
              <a:spLocks/>
            </p:cNvSpPr>
            <p:nvPr/>
          </p:nvSpPr>
          <p:spPr bwMode="black">
            <a:xfrm>
              <a:off x="2249" y="3309"/>
              <a:ext cx="1883" cy="29"/>
            </a:xfrm>
            <a:custGeom>
              <a:avLst/>
              <a:gdLst>
                <a:gd name="T0" fmla="*/ 1883 w 1883"/>
                <a:gd name="T1" fmla="*/ 14 h 29"/>
                <a:gd name="T2" fmla="*/ 1883 w 1883"/>
                <a:gd name="T3" fmla="*/ 0 h 29"/>
                <a:gd name="T4" fmla="*/ 0 w 1883"/>
                <a:gd name="T5" fmla="*/ 0 h 29"/>
                <a:gd name="T6" fmla="*/ 0 w 1883"/>
                <a:gd name="T7" fmla="*/ 29 h 29"/>
                <a:gd name="T8" fmla="*/ 1883 w 1883"/>
                <a:gd name="T9" fmla="*/ 29 h 29"/>
                <a:gd name="T10" fmla="*/ 1883 w 1883"/>
                <a:gd name="T11" fmla="*/ 14 h 29"/>
                <a:gd name="T12" fmla="*/ 0 60000 65536"/>
                <a:gd name="T13" fmla="*/ 0 60000 65536"/>
                <a:gd name="T14" fmla="*/ 0 60000 65536"/>
                <a:gd name="T15" fmla="*/ 0 60000 65536"/>
                <a:gd name="T16" fmla="*/ 0 60000 65536"/>
                <a:gd name="T17" fmla="*/ 0 60000 65536"/>
                <a:gd name="T18" fmla="*/ 0 w 1883"/>
                <a:gd name="T19" fmla="*/ 0 h 29"/>
                <a:gd name="T20" fmla="*/ 1883 w 1883"/>
                <a:gd name="T21" fmla="*/ 29 h 29"/>
              </a:gdLst>
              <a:ahLst/>
              <a:cxnLst>
                <a:cxn ang="T12">
                  <a:pos x="T0" y="T1"/>
                </a:cxn>
                <a:cxn ang="T13">
                  <a:pos x="T2" y="T3"/>
                </a:cxn>
                <a:cxn ang="T14">
                  <a:pos x="T4" y="T5"/>
                </a:cxn>
                <a:cxn ang="T15">
                  <a:pos x="T6" y="T7"/>
                </a:cxn>
                <a:cxn ang="T16">
                  <a:pos x="T8" y="T9"/>
                </a:cxn>
                <a:cxn ang="T17">
                  <a:pos x="T10" y="T11"/>
                </a:cxn>
              </a:cxnLst>
              <a:rect l="T18" t="T19" r="T20" b="T21"/>
              <a:pathLst>
                <a:path w="1883" h="29">
                  <a:moveTo>
                    <a:pt x="1883" y="14"/>
                  </a:moveTo>
                  <a:lnTo>
                    <a:pt x="1883" y="0"/>
                  </a:lnTo>
                  <a:lnTo>
                    <a:pt x="0" y="0"/>
                  </a:lnTo>
                  <a:lnTo>
                    <a:pt x="0" y="29"/>
                  </a:lnTo>
                  <a:lnTo>
                    <a:pt x="1883" y="29"/>
                  </a:lnTo>
                  <a:lnTo>
                    <a:pt x="1883" y="14"/>
                  </a:lnTo>
                  <a:close/>
                </a:path>
              </a:pathLst>
            </a:custGeom>
            <a:ln>
              <a:headEnd/>
              <a:tailEnd/>
            </a:ln>
          </p:spPr>
          <p:style>
            <a:lnRef idx="2">
              <a:schemeClr val="accent3">
                <a:shade val="50000"/>
              </a:schemeClr>
            </a:lnRef>
            <a:fillRef idx="1">
              <a:schemeClr val="accent3"/>
            </a:fillRef>
            <a:effectRef idx="0">
              <a:schemeClr val="accent3"/>
            </a:effectRef>
            <a:fontRef idx="minor">
              <a:schemeClr val="lt1"/>
            </a:fontRef>
          </p:style>
          <p:txBody>
            <a:bodyPr/>
            <a:lstStyle/>
            <a:p>
              <a:pPr>
                <a:spcBef>
                  <a:spcPct val="20000"/>
                </a:spcBef>
                <a:buClr>
                  <a:schemeClr val="hlink"/>
                </a:buClr>
                <a:buSzPct val="120000"/>
                <a:defRPr/>
              </a:pPr>
              <a:endParaRPr lang="en-US" sz="2800">
                <a:effectLst>
                  <a:outerShdw blurRad="38100" dist="38100" dir="2700000" algn="tl">
                    <a:srgbClr val="000000"/>
                  </a:outerShdw>
                </a:effectLst>
                <a:latin typeface="Tahoma" pitchFamily="34" charset="0"/>
              </a:endParaRPr>
            </a:p>
          </p:txBody>
        </p:sp>
        <p:sp>
          <p:nvSpPr>
            <p:cNvPr id="611355" name="Freeform 27"/>
            <p:cNvSpPr>
              <a:spLocks/>
            </p:cNvSpPr>
            <p:nvPr/>
          </p:nvSpPr>
          <p:spPr bwMode="black">
            <a:xfrm>
              <a:off x="4123" y="3285"/>
              <a:ext cx="124" cy="80"/>
            </a:xfrm>
            <a:custGeom>
              <a:avLst/>
              <a:gdLst>
                <a:gd name="T0" fmla="*/ 9 w 124"/>
                <a:gd name="T1" fmla="*/ 24 h 80"/>
                <a:gd name="T2" fmla="*/ 0 w 124"/>
                <a:gd name="T3" fmla="*/ 0 h 80"/>
                <a:gd name="T4" fmla="*/ 124 w 124"/>
                <a:gd name="T5" fmla="*/ 38 h 80"/>
                <a:gd name="T6" fmla="*/ 124 w 124"/>
                <a:gd name="T7" fmla="*/ 41 h 80"/>
                <a:gd name="T8" fmla="*/ 0 w 124"/>
                <a:gd name="T9" fmla="*/ 80 h 80"/>
                <a:gd name="T10" fmla="*/ 9 w 124"/>
                <a:gd name="T11" fmla="*/ 53 h 80"/>
                <a:gd name="T12" fmla="*/ 9 w 124"/>
                <a:gd name="T13" fmla="*/ 24 h 80"/>
                <a:gd name="T14" fmla="*/ 0 60000 65536"/>
                <a:gd name="T15" fmla="*/ 0 60000 65536"/>
                <a:gd name="T16" fmla="*/ 0 60000 65536"/>
                <a:gd name="T17" fmla="*/ 0 60000 65536"/>
                <a:gd name="T18" fmla="*/ 0 60000 65536"/>
                <a:gd name="T19" fmla="*/ 0 60000 65536"/>
                <a:gd name="T20" fmla="*/ 0 60000 65536"/>
                <a:gd name="T21" fmla="*/ 0 w 124"/>
                <a:gd name="T22" fmla="*/ 0 h 80"/>
                <a:gd name="T23" fmla="*/ 124 w 124"/>
                <a:gd name="T24" fmla="*/ 80 h 8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4" h="80">
                  <a:moveTo>
                    <a:pt x="9" y="24"/>
                  </a:moveTo>
                  <a:lnTo>
                    <a:pt x="0" y="0"/>
                  </a:lnTo>
                  <a:lnTo>
                    <a:pt x="124" y="38"/>
                  </a:lnTo>
                  <a:lnTo>
                    <a:pt x="124" y="41"/>
                  </a:lnTo>
                  <a:lnTo>
                    <a:pt x="0" y="80"/>
                  </a:lnTo>
                  <a:lnTo>
                    <a:pt x="9" y="53"/>
                  </a:lnTo>
                  <a:lnTo>
                    <a:pt x="9" y="24"/>
                  </a:lnTo>
                  <a:close/>
                </a:path>
              </a:pathLst>
            </a:custGeom>
            <a:ln>
              <a:headEnd/>
              <a:tailEnd/>
            </a:ln>
          </p:spPr>
          <p:style>
            <a:lnRef idx="2">
              <a:schemeClr val="accent3">
                <a:shade val="50000"/>
              </a:schemeClr>
            </a:lnRef>
            <a:fillRef idx="1">
              <a:schemeClr val="accent3"/>
            </a:fillRef>
            <a:effectRef idx="0">
              <a:schemeClr val="accent3"/>
            </a:effectRef>
            <a:fontRef idx="minor">
              <a:schemeClr val="lt1"/>
            </a:fontRef>
          </p:style>
          <p:txBody>
            <a:bodyPr/>
            <a:lstStyle/>
            <a:p>
              <a:pPr>
                <a:spcBef>
                  <a:spcPct val="20000"/>
                </a:spcBef>
                <a:buClr>
                  <a:schemeClr val="hlink"/>
                </a:buClr>
                <a:buSzPct val="120000"/>
                <a:defRPr/>
              </a:pPr>
              <a:endParaRPr lang="en-US" sz="2800">
                <a:effectLst>
                  <a:outerShdw blurRad="38100" dist="38100" dir="2700000" algn="tl">
                    <a:srgbClr val="000000"/>
                  </a:outerShdw>
                </a:effectLst>
                <a:latin typeface="Tahoma" pitchFamily="34" charset="0"/>
              </a:endParaRPr>
            </a:p>
          </p:txBody>
        </p:sp>
        <p:sp>
          <p:nvSpPr>
            <p:cNvPr id="611356" name="Freeform 28"/>
            <p:cNvSpPr>
              <a:spLocks/>
            </p:cNvSpPr>
            <p:nvPr/>
          </p:nvSpPr>
          <p:spPr bwMode="black">
            <a:xfrm>
              <a:off x="2255" y="2722"/>
              <a:ext cx="1877" cy="32"/>
            </a:xfrm>
            <a:custGeom>
              <a:avLst/>
              <a:gdLst>
                <a:gd name="T0" fmla="*/ 1877 w 1877"/>
                <a:gd name="T1" fmla="*/ 17 h 32"/>
                <a:gd name="T2" fmla="*/ 1877 w 1877"/>
                <a:gd name="T3" fmla="*/ 3 h 32"/>
                <a:gd name="T4" fmla="*/ 0 w 1877"/>
                <a:gd name="T5" fmla="*/ 0 h 32"/>
                <a:gd name="T6" fmla="*/ 0 w 1877"/>
                <a:gd name="T7" fmla="*/ 32 h 32"/>
                <a:gd name="T8" fmla="*/ 1877 w 1877"/>
                <a:gd name="T9" fmla="*/ 32 h 32"/>
                <a:gd name="T10" fmla="*/ 1877 w 1877"/>
                <a:gd name="T11" fmla="*/ 17 h 32"/>
                <a:gd name="T12" fmla="*/ 0 60000 65536"/>
                <a:gd name="T13" fmla="*/ 0 60000 65536"/>
                <a:gd name="T14" fmla="*/ 0 60000 65536"/>
                <a:gd name="T15" fmla="*/ 0 60000 65536"/>
                <a:gd name="T16" fmla="*/ 0 60000 65536"/>
                <a:gd name="T17" fmla="*/ 0 60000 65536"/>
                <a:gd name="T18" fmla="*/ 0 w 1877"/>
                <a:gd name="T19" fmla="*/ 0 h 32"/>
                <a:gd name="T20" fmla="*/ 1877 w 1877"/>
                <a:gd name="T21" fmla="*/ 32 h 32"/>
              </a:gdLst>
              <a:ahLst/>
              <a:cxnLst>
                <a:cxn ang="T12">
                  <a:pos x="T0" y="T1"/>
                </a:cxn>
                <a:cxn ang="T13">
                  <a:pos x="T2" y="T3"/>
                </a:cxn>
                <a:cxn ang="T14">
                  <a:pos x="T4" y="T5"/>
                </a:cxn>
                <a:cxn ang="T15">
                  <a:pos x="T6" y="T7"/>
                </a:cxn>
                <a:cxn ang="T16">
                  <a:pos x="T8" y="T9"/>
                </a:cxn>
                <a:cxn ang="T17">
                  <a:pos x="T10" y="T11"/>
                </a:cxn>
              </a:cxnLst>
              <a:rect l="T18" t="T19" r="T20" b="T21"/>
              <a:pathLst>
                <a:path w="1877" h="32">
                  <a:moveTo>
                    <a:pt x="1877" y="17"/>
                  </a:moveTo>
                  <a:lnTo>
                    <a:pt x="1877" y="3"/>
                  </a:lnTo>
                  <a:lnTo>
                    <a:pt x="0" y="0"/>
                  </a:lnTo>
                  <a:lnTo>
                    <a:pt x="0" y="32"/>
                  </a:lnTo>
                  <a:lnTo>
                    <a:pt x="1877" y="32"/>
                  </a:lnTo>
                  <a:lnTo>
                    <a:pt x="1877" y="17"/>
                  </a:lnTo>
                  <a:close/>
                </a:path>
              </a:pathLst>
            </a:custGeom>
            <a:ln>
              <a:headEnd/>
              <a:tailEnd/>
            </a:ln>
          </p:spPr>
          <p:style>
            <a:lnRef idx="2">
              <a:schemeClr val="accent3">
                <a:shade val="50000"/>
              </a:schemeClr>
            </a:lnRef>
            <a:fillRef idx="1">
              <a:schemeClr val="accent3"/>
            </a:fillRef>
            <a:effectRef idx="0">
              <a:schemeClr val="accent3"/>
            </a:effectRef>
            <a:fontRef idx="minor">
              <a:schemeClr val="lt1"/>
            </a:fontRef>
          </p:style>
          <p:txBody>
            <a:bodyPr/>
            <a:lstStyle/>
            <a:p>
              <a:pPr>
                <a:spcBef>
                  <a:spcPct val="20000"/>
                </a:spcBef>
                <a:buClr>
                  <a:schemeClr val="hlink"/>
                </a:buClr>
                <a:buSzPct val="120000"/>
                <a:defRPr/>
              </a:pPr>
              <a:endParaRPr lang="en-US" sz="2800">
                <a:effectLst>
                  <a:outerShdw blurRad="38100" dist="38100" dir="2700000" algn="tl">
                    <a:srgbClr val="000000"/>
                  </a:outerShdw>
                </a:effectLst>
                <a:latin typeface="Tahoma" pitchFamily="34" charset="0"/>
              </a:endParaRPr>
            </a:p>
          </p:txBody>
        </p:sp>
        <p:sp>
          <p:nvSpPr>
            <p:cNvPr id="611357" name="Freeform 29"/>
            <p:cNvSpPr>
              <a:spLocks/>
            </p:cNvSpPr>
            <p:nvPr/>
          </p:nvSpPr>
          <p:spPr bwMode="black">
            <a:xfrm>
              <a:off x="4123" y="2698"/>
              <a:ext cx="124" cy="80"/>
            </a:xfrm>
            <a:custGeom>
              <a:avLst/>
              <a:gdLst>
                <a:gd name="T0" fmla="*/ 9 w 124"/>
                <a:gd name="T1" fmla="*/ 24 h 80"/>
                <a:gd name="T2" fmla="*/ 0 w 124"/>
                <a:gd name="T3" fmla="*/ 0 h 80"/>
                <a:gd name="T4" fmla="*/ 124 w 124"/>
                <a:gd name="T5" fmla="*/ 41 h 80"/>
                <a:gd name="T6" fmla="*/ 0 w 124"/>
                <a:gd name="T7" fmla="*/ 80 h 80"/>
                <a:gd name="T8" fmla="*/ 9 w 124"/>
                <a:gd name="T9" fmla="*/ 56 h 80"/>
                <a:gd name="T10" fmla="*/ 9 w 124"/>
                <a:gd name="T11" fmla="*/ 24 h 80"/>
                <a:gd name="T12" fmla="*/ 0 60000 65536"/>
                <a:gd name="T13" fmla="*/ 0 60000 65536"/>
                <a:gd name="T14" fmla="*/ 0 60000 65536"/>
                <a:gd name="T15" fmla="*/ 0 60000 65536"/>
                <a:gd name="T16" fmla="*/ 0 60000 65536"/>
                <a:gd name="T17" fmla="*/ 0 60000 65536"/>
                <a:gd name="T18" fmla="*/ 0 w 124"/>
                <a:gd name="T19" fmla="*/ 0 h 80"/>
                <a:gd name="T20" fmla="*/ 124 w 124"/>
                <a:gd name="T21" fmla="*/ 80 h 80"/>
              </a:gdLst>
              <a:ahLst/>
              <a:cxnLst>
                <a:cxn ang="T12">
                  <a:pos x="T0" y="T1"/>
                </a:cxn>
                <a:cxn ang="T13">
                  <a:pos x="T2" y="T3"/>
                </a:cxn>
                <a:cxn ang="T14">
                  <a:pos x="T4" y="T5"/>
                </a:cxn>
                <a:cxn ang="T15">
                  <a:pos x="T6" y="T7"/>
                </a:cxn>
                <a:cxn ang="T16">
                  <a:pos x="T8" y="T9"/>
                </a:cxn>
                <a:cxn ang="T17">
                  <a:pos x="T10" y="T11"/>
                </a:cxn>
              </a:cxnLst>
              <a:rect l="T18" t="T19" r="T20" b="T21"/>
              <a:pathLst>
                <a:path w="124" h="80">
                  <a:moveTo>
                    <a:pt x="9" y="24"/>
                  </a:moveTo>
                  <a:lnTo>
                    <a:pt x="0" y="0"/>
                  </a:lnTo>
                  <a:lnTo>
                    <a:pt x="124" y="41"/>
                  </a:lnTo>
                  <a:lnTo>
                    <a:pt x="0" y="80"/>
                  </a:lnTo>
                  <a:lnTo>
                    <a:pt x="9" y="56"/>
                  </a:lnTo>
                  <a:lnTo>
                    <a:pt x="9" y="24"/>
                  </a:lnTo>
                  <a:close/>
                </a:path>
              </a:pathLst>
            </a:custGeom>
            <a:ln>
              <a:headEnd/>
              <a:tailEnd/>
            </a:ln>
          </p:spPr>
          <p:style>
            <a:lnRef idx="2">
              <a:schemeClr val="accent3">
                <a:shade val="50000"/>
              </a:schemeClr>
            </a:lnRef>
            <a:fillRef idx="1">
              <a:schemeClr val="accent3"/>
            </a:fillRef>
            <a:effectRef idx="0">
              <a:schemeClr val="accent3"/>
            </a:effectRef>
            <a:fontRef idx="minor">
              <a:schemeClr val="lt1"/>
            </a:fontRef>
          </p:style>
          <p:txBody>
            <a:bodyPr/>
            <a:lstStyle/>
            <a:p>
              <a:pPr>
                <a:spcBef>
                  <a:spcPct val="20000"/>
                </a:spcBef>
                <a:buClr>
                  <a:schemeClr val="hlink"/>
                </a:buClr>
                <a:buSzPct val="120000"/>
                <a:defRPr/>
              </a:pPr>
              <a:endParaRPr lang="en-US" sz="2800">
                <a:effectLst>
                  <a:outerShdw blurRad="38100" dist="38100" dir="2700000" algn="tl">
                    <a:srgbClr val="000000"/>
                  </a:outerShdw>
                </a:effectLst>
                <a:latin typeface="Tahoma" pitchFamily="34" charset="0"/>
              </a:endParaRPr>
            </a:p>
          </p:txBody>
        </p:sp>
        <p:sp>
          <p:nvSpPr>
            <p:cNvPr id="611358" name="Freeform 30"/>
            <p:cNvSpPr>
              <a:spLocks/>
            </p:cNvSpPr>
            <p:nvPr/>
          </p:nvSpPr>
          <p:spPr bwMode="black">
            <a:xfrm>
              <a:off x="2249" y="2015"/>
              <a:ext cx="1883" cy="29"/>
            </a:xfrm>
            <a:custGeom>
              <a:avLst/>
              <a:gdLst>
                <a:gd name="T0" fmla="*/ 1883 w 1883"/>
                <a:gd name="T1" fmla="*/ 14 h 29"/>
                <a:gd name="T2" fmla="*/ 1883 w 1883"/>
                <a:gd name="T3" fmla="*/ 0 h 29"/>
                <a:gd name="T4" fmla="*/ 0 w 1883"/>
                <a:gd name="T5" fmla="*/ 0 h 29"/>
                <a:gd name="T6" fmla="*/ 0 w 1883"/>
                <a:gd name="T7" fmla="*/ 29 h 29"/>
                <a:gd name="T8" fmla="*/ 1883 w 1883"/>
                <a:gd name="T9" fmla="*/ 29 h 29"/>
                <a:gd name="T10" fmla="*/ 1883 w 1883"/>
                <a:gd name="T11" fmla="*/ 14 h 29"/>
                <a:gd name="T12" fmla="*/ 0 60000 65536"/>
                <a:gd name="T13" fmla="*/ 0 60000 65536"/>
                <a:gd name="T14" fmla="*/ 0 60000 65536"/>
                <a:gd name="T15" fmla="*/ 0 60000 65536"/>
                <a:gd name="T16" fmla="*/ 0 60000 65536"/>
                <a:gd name="T17" fmla="*/ 0 60000 65536"/>
                <a:gd name="T18" fmla="*/ 0 w 1883"/>
                <a:gd name="T19" fmla="*/ 0 h 29"/>
                <a:gd name="T20" fmla="*/ 1883 w 1883"/>
                <a:gd name="T21" fmla="*/ 29 h 29"/>
              </a:gdLst>
              <a:ahLst/>
              <a:cxnLst>
                <a:cxn ang="T12">
                  <a:pos x="T0" y="T1"/>
                </a:cxn>
                <a:cxn ang="T13">
                  <a:pos x="T2" y="T3"/>
                </a:cxn>
                <a:cxn ang="T14">
                  <a:pos x="T4" y="T5"/>
                </a:cxn>
                <a:cxn ang="T15">
                  <a:pos x="T6" y="T7"/>
                </a:cxn>
                <a:cxn ang="T16">
                  <a:pos x="T8" y="T9"/>
                </a:cxn>
                <a:cxn ang="T17">
                  <a:pos x="T10" y="T11"/>
                </a:cxn>
              </a:cxnLst>
              <a:rect l="T18" t="T19" r="T20" b="T21"/>
              <a:pathLst>
                <a:path w="1883" h="29">
                  <a:moveTo>
                    <a:pt x="1883" y="14"/>
                  </a:moveTo>
                  <a:lnTo>
                    <a:pt x="1883" y="0"/>
                  </a:lnTo>
                  <a:lnTo>
                    <a:pt x="0" y="0"/>
                  </a:lnTo>
                  <a:lnTo>
                    <a:pt x="0" y="29"/>
                  </a:lnTo>
                  <a:lnTo>
                    <a:pt x="1883" y="29"/>
                  </a:lnTo>
                  <a:lnTo>
                    <a:pt x="1883" y="14"/>
                  </a:lnTo>
                  <a:close/>
                </a:path>
              </a:pathLst>
            </a:custGeom>
            <a:ln>
              <a:headEnd/>
              <a:tailEnd/>
            </a:ln>
          </p:spPr>
          <p:style>
            <a:lnRef idx="2">
              <a:schemeClr val="accent3">
                <a:shade val="50000"/>
              </a:schemeClr>
            </a:lnRef>
            <a:fillRef idx="1">
              <a:schemeClr val="accent3"/>
            </a:fillRef>
            <a:effectRef idx="0">
              <a:schemeClr val="accent3"/>
            </a:effectRef>
            <a:fontRef idx="minor">
              <a:schemeClr val="lt1"/>
            </a:fontRef>
          </p:style>
          <p:txBody>
            <a:bodyPr/>
            <a:lstStyle/>
            <a:p>
              <a:pPr>
                <a:spcBef>
                  <a:spcPct val="20000"/>
                </a:spcBef>
                <a:buClr>
                  <a:schemeClr val="hlink"/>
                </a:buClr>
                <a:buSzPct val="120000"/>
                <a:defRPr/>
              </a:pPr>
              <a:endParaRPr lang="en-US" sz="2800">
                <a:effectLst>
                  <a:outerShdw blurRad="38100" dist="38100" dir="2700000" algn="tl">
                    <a:srgbClr val="000000"/>
                  </a:outerShdw>
                </a:effectLst>
                <a:latin typeface="Tahoma" pitchFamily="34" charset="0"/>
              </a:endParaRPr>
            </a:p>
          </p:txBody>
        </p:sp>
        <p:sp>
          <p:nvSpPr>
            <p:cNvPr id="611359" name="Freeform 31"/>
            <p:cNvSpPr>
              <a:spLocks/>
            </p:cNvSpPr>
            <p:nvPr/>
          </p:nvSpPr>
          <p:spPr bwMode="black">
            <a:xfrm>
              <a:off x="4123" y="1991"/>
              <a:ext cx="124" cy="80"/>
            </a:xfrm>
            <a:custGeom>
              <a:avLst/>
              <a:gdLst>
                <a:gd name="T0" fmla="*/ 9 w 124"/>
                <a:gd name="T1" fmla="*/ 24 h 80"/>
                <a:gd name="T2" fmla="*/ 0 w 124"/>
                <a:gd name="T3" fmla="*/ 0 h 80"/>
                <a:gd name="T4" fmla="*/ 124 w 124"/>
                <a:gd name="T5" fmla="*/ 38 h 80"/>
                <a:gd name="T6" fmla="*/ 0 w 124"/>
                <a:gd name="T7" fmla="*/ 80 h 80"/>
                <a:gd name="T8" fmla="*/ 9 w 124"/>
                <a:gd name="T9" fmla="*/ 53 h 80"/>
                <a:gd name="T10" fmla="*/ 9 w 124"/>
                <a:gd name="T11" fmla="*/ 24 h 80"/>
                <a:gd name="T12" fmla="*/ 0 60000 65536"/>
                <a:gd name="T13" fmla="*/ 0 60000 65536"/>
                <a:gd name="T14" fmla="*/ 0 60000 65536"/>
                <a:gd name="T15" fmla="*/ 0 60000 65536"/>
                <a:gd name="T16" fmla="*/ 0 60000 65536"/>
                <a:gd name="T17" fmla="*/ 0 60000 65536"/>
                <a:gd name="T18" fmla="*/ 0 w 124"/>
                <a:gd name="T19" fmla="*/ 0 h 80"/>
                <a:gd name="T20" fmla="*/ 124 w 124"/>
                <a:gd name="T21" fmla="*/ 80 h 80"/>
              </a:gdLst>
              <a:ahLst/>
              <a:cxnLst>
                <a:cxn ang="T12">
                  <a:pos x="T0" y="T1"/>
                </a:cxn>
                <a:cxn ang="T13">
                  <a:pos x="T2" y="T3"/>
                </a:cxn>
                <a:cxn ang="T14">
                  <a:pos x="T4" y="T5"/>
                </a:cxn>
                <a:cxn ang="T15">
                  <a:pos x="T6" y="T7"/>
                </a:cxn>
                <a:cxn ang="T16">
                  <a:pos x="T8" y="T9"/>
                </a:cxn>
                <a:cxn ang="T17">
                  <a:pos x="T10" y="T11"/>
                </a:cxn>
              </a:cxnLst>
              <a:rect l="T18" t="T19" r="T20" b="T21"/>
              <a:pathLst>
                <a:path w="124" h="80">
                  <a:moveTo>
                    <a:pt x="9" y="24"/>
                  </a:moveTo>
                  <a:lnTo>
                    <a:pt x="0" y="0"/>
                  </a:lnTo>
                  <a:lnTo>
                    <a:pt x="124" y="38"/>
                  </a:lnTo>
                  <a:lnTo>
                    <a:pt x="0" y="80"/>
                  </a:lnTo>
                  <a:lnTo>
                    <a:pt x="9" y="53"/>
                  </a:lnTo>
                  <a:lnTo>
                    <a:pt x="9" y="24"/>
                  </a:lnTo>
                  <a:close/>
                </a:path>
              </a:pathLst>
            </a:custGeom>
            <a:ln>
              <a:headEnd/>
              <a:tailEnd/>
            </a:ln>
          </p:spPr>
          <p:style>
            <a:lnRef idx="2">
              <a:schemeClr val="accent3">
                <a:shade val="50000"/>
              </a:schemeClr>
            </a:lnRef>
            <a:fillRef idx="1">
              <a:schemeClr val="accent3"/>
            </a:fillRef>
            <a:effectRef idx="0">
              <a:schemeClr val="accent3"/>
            </a:effectRef>
            <a:fontRef idx="minor">
              <a:schemeClr val="lt1"/>
            </a:fontRef>
          </p:style>
          <p:txBody>
            <a:bodyPr/>
            <a:lstStyle/>
            <a:p>
              <a:pPr>
                <a:spcBef>
                  <a:spcPct val="20000"/>
                </a:spcBef>
                <a:buClr>
                  <a:schemeClr val="hlink"/>
                </a:buClr>
                <a:buSzPct val="120000"/>
                <a:defRPr/>
              </a:pPr>
              <a:endParaRPr lang="en-US" sz="2800">
                <a:effectLst>
                  <a:outerShdw blurRad="38100" dist="38100" dir="2700000" algn="tl">
                    <a:srgbClr val="000000"/>
                  </a:outerShdw>
                </a:effectLst>
                <a:latin typeface="Tahoma" pitchFamily="34" charset="0"/>
              </a:endParaRPr>
            </a:p>
          </p:txBody>
        </p:sp>
        <p:sp>
          <p:nvSpPr>
            <p:cNvPr id="611360" name="Freeform 32"/>
            <p:cNvSpPr>
              <a:spLocks/>
            </p:cNvSpPr>
            <p:nvPr/>
          </p:nvSpPr>
          <p:spPr bwMode="black">
            <a:xfrm>
              <a:off x="2251" y="1429"/>
              <a:ext cx="1872" cy="29"/>
            </a:xfrm>
            <a:custGeom>
              <a:avLst/>
              <a:gdLst>
                <a:gd name="T0" fmla="*/ 1872 w 1872"/>
                <a:gd name="T1" fmla="*/ 14 h 29"/>
                <a:gd name="T2" fmla="*/ 1872 w 1872"/>
                <a:gd name="T3" fmla="*/ 0 h 29"/>
                <a:gd name="T4" fmla="*/ 0 w 1872"/>
                <a:gd name="T5" fmla="*/ 0 h 29"/>
                <a:gd name="T6" fmla="*/ 0 w 1872"/>
                <a:gd name="T7" fmla="*/ 29 h 29"/>
                <a:gd name="T8" fmla="*/ 1872 w 1872"/>
                <a:gd name="T9" fmla="*/ 29 h 29"/>
                <a:gd name="T10" fmla="*/ 1872 w 1872"/>
                <a:gd name="T11" fmla="*/ 14 h 29"/>
                <a:gd name="T12" fmla="*/ 0 60000 65536"/>
                <a:gd name="T13" fmla="*/ 0 60000 65536"/>
                <a:gd name="T14" fmla="*/ 0 60000 65536"/>
                <a:gd name="T15" fmla="*/ 0 60000 65536"/>
                <a:gd name="T16" fmla="*/ 0 60000 65536"/>
                <a:gd name="T17" fmla="*/ 0 60000 65536"/>
                <a:gd name="T18" fmla="*/ 0 w 1872"/>
                <a:gd name="T19" fmla="*/ 0 h 29"/>
                <a:gd name="T20" fmla="*/ 1872 w 1872"/>
                <a:gd name="T21" fmla="*/ 29 h 29"/>
              </a:gdLst>
              <a:ahLst/>
              <a:cxnLst>
                <a:cxn ang="T12">
                  <a:pos x="T0" y="T1"/>
                </a:cxn>
                <a:cxn ang="T13">
                  <a:pos x="T2" y="T3"/>
                </a:cxn>
                <a:cxn ang="T14">
                  <a:pos x="T4" y="T5"/>
                </a:cxn>
                <a:cxn ang="T15">
                  <a:pos x="T6" y="T7"/>
                </a:cxn>
                <a:cxn ang="T16">
                  <a:pos x="T8" y="T9"/>
                </a:cxn>
                <a:cxn ang="T17">
                  <a:pos x="T10" y="T11"/>
                </a:cxn>
              </a:cxnLst>
              <a:rect l="T18" t="T19" r="T20" b="T21"/>
              <a:pathLst>
                <a:path w="1872" h="29">
                  <a:moveTo>
                    <a:pt x="1872" y="14"/>
                  </a:moveTo>
                  <a:lnTo>
                    <a:pt x="1872" y="0"/>
                  </a:lnTo>
                  <a:lnTo>
                    <a:pt x="0" y="0"/>
                  </a:lnTo>
                  <a:lnTo>
                    <a:pt x="0" y="29"/>
                  </a:lnTo>
                  <a:lnTo>
                    <a:pt x="1872" y="29"/>
                  </a:lnTo>
                  <a:lnTo>
                    <a:pt x="1872" y="14"/>
                  </a:lnTo>
                  <a:close/>
                </a:path>
              </a:pathLst>
            </a:custGeom>
            <a:ln>
              <a:headEnd/>
              <a:tailEnd/>
            </a:ln>
          </p:spPr>
          <p:style>
            <a:lnRef idx="2">
              <a:schemeClr val="accent3">
                <a:shade val="50000"/>
              </a:schemeClr>
            </a:lnRef>
            <a:fillRef idx="1">
              <a:schemeClr val="accent3"/>
            </a:fillRef>
            <a:effectRef idx="0">
              <a:schemeClr val="accent3"/>
            </a:effectRef>
            <a:fontRef idx="minor">
              <a:schemeClr val="lt1"/>
            </a:fontRef>
          </p:style>
          <p:txBody>
            <a:bodyPr/>
            <a:lstStyle/>
            <a:p>
              <a:pPr>
                <a:spcBef>
                  <a:spcPct val="20000"/>
                </a:spcBef>
                <a:buClr>
                  <a:schemeClr val="hlink"/>
                </a:buClr>
                <a:buSzPct val="120000"/>
                <a:defRPr/>
              </a:pPr>
              <a:endParaRPr lang="en-US" sz="2800">
                <a:effectLst>
                  <a:outerShdw blurRad="38100" dist="38100" dir="2700000" algn="tl">
                    <a:srgbClr val="000000"/>
                  </a:outerShdw>
                </a:effectLst>
                <a:latin typeface="Tahoma" pitchFamily="34" charset="0"/>
              </a:endParaRPr>
            </a:p>
          </p:txBody>
        </p:sp>
        <p:sp>
          <p:nvSpPr>
            <p:cNvPr id="611361" name="Freeform 33"/>
            <p:cNvSpPr>
              <a:spLocks/>
            </p:cNvSpPr>
            <p:nvPr/>
          </p:nvSpPr>
          <p:spPr bwMode="black">
            <a:xfrm>
              <a:off x="4114" y="1404"/>
              <a:ext cx="125" cy="80"/>
            </a:xfrm>
            <a:custGeom>
              <a:avLst/>
              <a:gdLst>
                <a:gd name="T0" fmla="*/ 9 w 125"/>
                <a:gd name="T1" fmla="*/ 25 h 80"/>
                <a:gd name="T2" fmla="*/ 0 w 125"/>
                <a:gd name="T3" fmla="*/ 0 h 80"/>
                <a:gd name="T4" fmla="*/ 125 w 125"/>
                <a:gd name="T5" fmla="*/ 39 h 80"/>
                <a:gd name="T6" fmla="*/ 125 w 125"/>
                <a:gd name="T7" fmla="*/ 42 h 80"/>
                <a:gd name="T8" fmla="*/ 0 w 125"/>
                <a:gd name="T9" fmla="*/ 80 h 80"/>
                <a:gd name="T10" fmla="*/ 9 w 125"/>
                <a:gd name="T11" fmla="*/ 54 h 80"/>
                <a:gd name="T12" fmla="*/ 9 w 125"/>
                <a:gd name="T13" fmla="*/ 25 h 80"/>
                <a:gd name="T14" fmla="*/ 0 60000 65536"/>
                <a:gd name="T15" fmla="*/ 0 60000 65536"/>
                <a:gd name="T16" fmla="*/ 0 60000 65536"/>
                <a:gd name="T17" fmla="*/ 0 60000 65536"/>
                <a:gd name="T18" fmla="*/ 0 60000 65536"/>
                <a:gd name="T19" fmla="*/ 0 60000 65536"/>
                <a:gd name="T20" fmla="*/ 0 60000 65536"/>
                <a:gd name="T21" fmla="*/ 0 w 125"/>
                <a:gd name="T22" fmla="*/ 0 h 80"/>
                <a:gd name="T23" fmla="*/ 125 w 125"/>
                <a:gd name="T24" fmla="*/ 80 h 8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5" h="80">
                  <a:moveTo>
                    <a:pt x="9" y="25"/>
                  </a:moveTo>
                  <a:lnTo>
                    <a:pt x="0" y="0"/>
                  </a:lnTo>
                  <a:lnTo>
                    <a:pt x="125" y="39"/>
                  </a:lnTo>
                  <a:lnTo>
                    <a:pt x="125" y="42"/>
                  </a:lnTo>
                  <a:lnTo>
                    <a:pt x="0" y="80"/>
                  </a:lnTo>
                  <a:lnTo>
                    <a:pt x="9" y="54"/>
                  </a:lnTo>
                  <a:lnTo>
                    <a:pt x="9" y="25"/>
                  </a:lnTo>
                  <a:close/>
                </a:path>
              </a:pathLst>
            </a:custGeom>
            <a:ln>
              <a:headEnd/>
              <a:tailEnd/>
            </a:ln>
          </p:spPr>
          <p:style>
            <a:lnRef idx="2">
              <a:schemeClr val="accent3">
                <a:shade val="50000"/>
              </a:schemeClr>
            </a:lnRef>
            <a:fillRef idx="1">
              <a:schemeClr val="accent3"/>
            </a:fillRef>
            <a:effectRef idx="0">
              <a:schemeClr val="accent3"/>
            </a:effectRef>
            <a:fontRef idx="minor">
              <a:schemeClr val="lt1"/>
            </a:fontRef>
          </p:style>
          <p:txBody>
            <a:bodyPr/>
            <a:lstStyle/>
            <a:p>
              <a:pPr>
                <a:spcBef>
                  <a:spcPct val="20000"/>
                </a:spcBef>
                <a:buClr>
                  <a:schemeClr val="hlink"/>
                </a:buClr>
                <a:buSzPct val="120000"/>
                <a:defRPr/>
              </a:pPr>
              <a:endParaRPr lang="en-US" sz="2800">
                <a:effectLst>
                  <a:outerShdw blurRad="38100" dist="38100" dir="2700000" algn="tl">
                    <a:srgbClr val="000000"/>
                  </a:outerShdw>
                </a:effectLst>
                <a:latin typeface="Tahoma" pitchFamily="34" charset="0"/>
              </a:endParaRPr>
            </a:p>
          </p:txBody>
        </p:sp>
        <p:sp>
          <p:nvSpPr>
            <p:cNvPr id="611362" name="Freeform 34"/>
            <p:cNvSpPr>
              <a:spLocks/>
            </p:cNvSpPr>
            <p:nvPr/>
          </p:nvSpPr>
          <p:spPr bwMode="black">
            <a:xfrm>
              <a:off x="782" y="1525"/>
              <a:ext cx="212" cy="703"/>
            </a:xfrm>
            <a:custGeom>
              <a:avLst/>
              <a:gdLst>
                <a:gd name="T0" fmla="*/ 203 w 212"/>
                <a:gd name="T1" fmla="*/ 3 h 703"/>
                <a:gd name="T2" fmla="*/ 194 w 212"/>
                <a:gd name="T3" fmla="*/ 0 h 703"/>
                <a:gd name="T4" fmla="*/ 0 w 212"/>
                <a:gd name="T5" fmla="*/ 696 h 703"/>
                <a:gd name="T6" fmla="*/ 18 w 212"/>
                <a:gd name="T7" fmla="*/ 703 h 703"/>
                <a:gd name="T8" fmla="*/ 212 w 212"/>
                <a:gd name="T9" fmla="*/ 5 h 703"/>
                <a:gd name="T10" fmla="*/ 203 w 212"/>
                <a:gd name="T11" fmla="*/ 3 h 703"/>
                <a:gd name="T12" fmla="*/ 0 60000 65536"/>
                <a:gd name="T13" fmla="*/ 0 60000 65536"/>
                <a:gd name="T14" fmla="*/ 0 60000 65536"/>
                <a:gd name="T15" fmla="*/ 0 60000 65536"/>
                <a:gd name="T16" fmla="*/ 0 60000 65536"/>
                <a:gd name="T17" fmla="*/ 0 60000 65536"/>
                <a:gd name="T18" fmla="*/ 0 w 212"/>
                <a:gd name="T19" fmla="*/ 0 h 703"/>
                <a:gd name="T20" fmla="*/ 212 w 212"/>
                <a:gd name="T21" fmla="*/ 703 h 703"/>
              </a:gdLst>
              <a:ahLst/>
              <a:cxnLst>
                <a:cxn ang="T12">
                  <a:pos x="T0" y="T1"/>
                </a:cxn>
                <a:cxn ang="T13">
                  <a:pos x="T2" y="T3"/>
                </a:cxn>
                <a:cxn ang="T14">
                  <a:pos x="T4" y="T5"/>
                </a:cxn>
                <a:cxn ang="T15">
                  <a:pos x="T6" y="T7"/>
                </a:cxn>
                <a:cxn ang="T16">
                  <a:pos x="T8" y="T9"/>
                </a:cxn>
                <a:cxn ang="T17">
                  <a:pos x="T10" y="T11"/>
                </a:cxn>
              </a:cxnLst>
              <a:rect l="T18" t="T19" r="T20" b="T21"/>
              <a:pathLst>
                <a:path w="212" h="703">
                  <a:moveTo>
                    <a:pt x="203" y="3"/>
                  </a:moveTo>
                  <a:lnTo>
                    <a:pt x="194" y="0"/>
                  </a:lnTo>
                  <a:lnTo>
                    <a:pt x="0" y="696"/>
                  </a:lnTo>
                  <a:lnTo>
                    <a:pt x="18" y="703"/>
                  </a:lnTo>
                  <a:lnTo>
                    <a:pt x="212" y="5"/>
                  </a:lnTo>
                  <a:lnTo>
                    <a:pt x="203" y="3"/>
                  </a:lnTo>
                  <a:close/>
                </a:path>
              </a:pathLst>
            </a:custGeom>
            <a:ln>
              <a:headEnd/>
              <a:tailEnd/>
            </a:ln>
          </p:spPr>
          <p:style>
            <a:lnRef idx="1">
              <a:schemeClr val="accent6"/>
            </a:lnRef>
            <a:fillRef idx="3">
              <a:schemeClr val="accent6"/>
            </a:fillRef>
            <a:effectRef idx="2">
              <a:schemeClr val="accent6"/>
            </a:effectRef>
            <a:fontRef idx="minor">
              <a:schemeClr val="lt1"/>
            </a:fontRef>
          </p:style>
          <p:txBody>
            <a:bodyPr/>
            <a:lstStyle/>
            <a:p>
              <a:pPr>
                <a:spcBef>
                  <a:spcPct val="20000"/>
                </a:spcBef>
                <a:buClr>
                  <a:schemeClr val="hlink"/>
                </a:buClr>
                <a:buSzPct val="120000"/>
                <a:defRPr/>
              </a:pPr>
              <a:endParaRPr lang="en-US" sz="2800" b="1" cap="all">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ahoma" pitchFamily="34" charset="0"/>
              </a:endParaRPr>
            </a:p>
          </p:txBody>
        </p:sp>
        <p:sp>
          <p:nvSpPr>
            <p:cNvPr id="611363" name="Freeform 35"/>
            <p:cNvSpPr>
              <a:spLocks/>
            </p:cNvSpPr>
            <p:nvPr/>
          </p:nvSpPr>
          <p:spPr bwMode="black">
            <a:xfrm>
              <a:off x="948" y="1407"/>
              <a:ext cx="70" cy="143"/>
            </a:xfrm>
            <a:custGeom>
              <a:avLst/>
              <a:gdLst>
                <a:gd name="T0" fmla="*/ 24 w 70"/>
                <a:gd name="T1" fmla="*/ 116 h 143"/>
                <a:gd name="T2" fmla="*/ 0 w 70"/>
                <a:gd name="T3" fmla="*/ 118 h 143"/>
                <a:gd name="T4" fmla="*/ 70 w 70"/>
                <a:gd name="T5" fmla="*/ 0 h 143"/>
                <a:gd name="T6" fmla="*/ 67 w 70"/>
                <a:gd name="T7" fmla="*/ 143 h 143"/>
                <a:gd name="T8" fmla="*/ 50 w 70"/>
                <a:gd name="T9" fmla="*/ 126 h 143"/>
                <a:gd name="T10" fmla="*/ 24 w 70"/>
                <a:gd name="T11" fmla="*/ 116 h 143"/>
                <a:gd name="T12" fmla="*/ 0 60000 65536"/>
                <a:gd name="T13" fmla="*/ 0 60000 65536"/>
                <a:gd name="T14" fmla="*/ 0 60000 65536"/>
                <a:gd name="T15" fmla="*/ 0 60000 65536"/>
                <a:gd name="T16" fmla="*/ 0 60000 65536"/>
                <a:gd name="T17" fmla="*/ 0 60000 65536"/>
                <a:gd name="T18" fmla="*/ 0 w 70"/>
                <a:gd name="T19" fmla="*/ 0 h 143"/>
                <a:gd name="T20" fmla="*/ 70 w 70"/>
                <a:gd name="T21" fmla="*/ 143 h 143"/>
              </a:gdLst>
              <a:ahLst/>
              <a:cxnLst>
                <a:cxn ang="T12">
                  <a:pos x="T0" y="T1"/>
                </a:cxn>
                <a:cxn ang="T13">
                  <a:pos x="T2" y="T3"/>
                </a:cxn>
                <a:cxn ang="T14">
                  <a:pos x="T4" y="T5"/>
                </a:cxn>
                <a:cxn ang="T15">
                  <a:pos x="T6" y="T7"/>
                </a:cxn>
                <a:cxn ang="T16">
                  <a:pos x="T8" y="T9"/>
                </a:cxn>
                <a:cxn ang="T17">
                  <a:pos x="T10" y="T11"/>
                </a:cxn>
              </a:cxnLst>
              <a:rect l="T18" t="T19" r="T20" b="T21"/>
              <a:pathLst>
                <a:path w="70" h="143">
                  <a:moveTo>
                    <a:pt x="24" y="116"/>
                  </a:moveTo>
                  <a:lnTo>
                    <a:pt x="0" y="118"/>
                  </a:lnTo>
                  <a:lnTo>
                    <a:pt x="70" y="0"/>
                  </a:lnTo>
                  <a:lnTo>
                    <a:pt x="67" y="143"/>
                  </a:lnTo>
                  <a:lnTo>
                    <a:pt x="50" y="126"/>
                  </a:lnTo>
                  <a:lnTo>
                    <a:pt x="24" y="116"/>
                  </a:lnTo>
                  <a:close/>
                </a:path>
              </a:pathLst>
            </a:custGeom>
            <a:ln>
              <a:headEnd/>
              <a:tailEnd/>
            </a:ln>
          </p:spPr>
          <p:style>
            <a:lnRef idx="1">
              <a:schemeClr val="accent6"/>
            </a:lnRef>
            <a:fillRef idx="3">
              <a:schemeClr val="accent6"/>
            </a:fillRef>
            <a:effectRef idx="2">
              <a:schemeClr val="accent6"/>
            </a:effectRef>
            <a:fontRef idx="minor">
              <a:schemeClr val="lt1"/>
            </a:fontRef>
          </p:style>
          <p:txBody>
            <a:bodyPr/>
            <a:lstStyle/>
            <a:p>
              <a:pPr>
                <a:spcBef>
                  <a:spcPct val="20000"/>
                </a:spcBef>
                <a:buClr>
                  <a:schemeClr val="hlink"/>
                </a:buClr>
                <a:buSzPct val="120000"/>
                <a:defRPr/>
              </a:pPr>
              <a:endParaRPr lang="en-US" sz="2800">
                <a:effectLst>
                  <a:outerShdw blurRad="38100" dist="38100" dir="2700000" algn="tl">
                    <a:srgbClr val="000000"/>
                  </a:outerShdw>
                </a:effectLst>
                <a:latin typeface="Tahoma" pitchFamily="34" charset="0"/>
              </a:endParaRPr>
            </a:p>
          </p:txBody>
        </p:sp>
        <p:sp>
          <p:nvSpPr>
            <p:cNvPr id="611364" name="Freeform 36"/>
            <p:cNvSpPr>
              <a:spLocks/>
            </p:cNvSpPr>
            <p:nvPr/>
          </p:nvSpPr>
          <p:spPr bwMode="black">
            <a:xfrm>
              <a:off x="883" y="2223"/>
              <a:ext cx="58" cy="90"/>
            </a:xfrm>
            <a:custGeom>
              <a:avLst/>
              <a:gdLst>
                <a:gd name="T0" fmla="*/ 50 w 58"/>
                <a:gd name="T1" fmla="*/ 5 h 90"/>
                <a:gd name="T2" fmla="*/ 43 w 58"/>
                <a:gd name="T3" fmla="*/ 0 h 90"/>
                <a:gd name="T4" fmla="*/ 0 w 58"/>
                <a:gd name="T5" fmla="*/ 80 h 90"/>
                <a:gd name="T6" fmla="*/ 15 w 58"/>
                <a:gd name="T7" fmla="*/ 90 h 90"/>
                <a:gd name="T8" fmla="*/ 58 w 58"/>
                <a:gd name="T9" fmla="*/ 10 h 90"/>
                <a:gd name="T10" fmla="*/ 50 w 58"/>
                <a:gd name="T11" fmla="*/ 5 h 90"/>
                <a:gd name="T12" fmla="*/ 0 60000 65536"/>
                <a:gd name="T13" fmla="*/ 0 60000 65536"/>
                <a:gd name="T14" fmla="*/ 0 60000 65536"/>
                <a:gd name="T15" fmla="*/ 0 60000 65536"/>
                <a:gd name="T16" fmla="*/ 0 60000 65536"/>
                <a:gd name="T17" fmla="*/ 0 60000 65536"/>
                <a:gd name="T18" fmla="*/ 0 w 58"/>
                <a:gd name="T19" fmla="*/ 0 h 90"/>
                <a:gd name="T20" fmla="*/ 58 w 58"/>
                <a:gd name="T21" fmla="*/ 90 h 90"/>
              </a:gdLst>
              <a:ahLst/>
              <a:cxnLst>
                <a:cxn ang="T12">
                  <a:pos x="T0" y="T1"/>
                </a:cxn>
                <a:cxn ang="T13">
                  <a:pos x="T2" y="T3"/>
                </a:cxn>
                <a:cxn ang="T14">
                  <a:pos x="T4" y="T5"/>
                </a:cxn>
                <a:cxn ang="T15">
                  <a:pos x="T6" y="T7"/>
                </a:cxn>
                <a:cxn ang="T16">
                  <a:pos x="T8" y="T9"/>
                </a:cxn>
                <a:cxn ang="T17">
                  <a:pos x="T10" y="T11"/>
                </a:cxn>
              </a:cxnLst>
              <a:rect l="T18" t="T19" r="T20" b="T21"/>
              <a:pathLst>
                <a:path w="58" h="90">
                  <a:moveTo>
                    <a:pt x="50" y="5"/>
                  </a:moveTo>
                  <a:lnTo>
                    <a:pt x="43" y="0"/>
                  </a:lnTo>
                  <a:lnTo>
                    <a:pt x="0" y="80"/>
                  </a:lnTo>
                  <a:lnTo>
                    <a:pt x="15" y="90"/>
                  </a:lnTo>
                  <a:lnTo>
                    <a:pt x="58" y="10"/>
                  </a:lnTo>
                  <a:lnTo>
                    <a:pt x="50" y="5"/>
                  </a:lnTo>
                  <a:close/>
                </a:path>
              </a:pathLst>
            </a:custGeom>
            <a:ln>
              <a:headEnd/>
              <a:tailEnd/>
            </a:ln>
          </p:spPr>
          <p:style>
            <a:lnRef idx="2">
              <a:schemeClr val="accent6">
                <a:shade val="50000"/>
              </a:schemeClr>
            </a:lnRef>
            <a:fillRef idx="1">
              <a:schemeClr val="accent6"/>
            </a:fillRef>
            <a:effectRef idx="0">
              <a:schemeClr val="accent6"/>
            </a:effectRef>
            <a:fontRef idx="minor">
              <a:schemeClr val="lt1"/>
            </a:fontRef>
          </p:style>
          <p:txBody>
            <a:bodyPr/>
            <a:lstStyle/>
            <a:p>
              <a:pPr>
                <a:spcBef>
                  <a:spcPct val="20000"/>
                </a:spcBef>
                <a:buClr>
                  <a:schemeClr val="hlink"/>
                </a:buClr>
                <a:buSzPct val="120000"/>
                <a:defRPr/>
              </a:pPr>
              <a:endParaRPr lang="en-US" sz="2800">
                <a:effectLst>
                  <a:outerShdw blurRad="38100" dist="38100" dir="2700000" algn="tl">
                    <a:srgbClr val="000000"/>
                  </a:outerShdw>
                </a:effectLst>
                <a:latin typeface="Tahoma" pitchFamily="34" charset="0"/>
              </a:endParaRPr>
            </a:p>
          </p:txBody>
        </p:sp>
        <p:sp>
          <p:nvSpPr>
            <p:cNvPr id="611365" name="Freeform 37"/>
            <p:cNvSpPr>
              <a:spLocks/>
            </p:cNvSpPr>
            <p:nvPr/>
          </p:nvSpPr>
          <p:spPr bwMode="black">
            <a:xfrm>
              <a:off x="898" y="2117"/>
              <a:ext cx="96" cy="140"/>
            </a:xfrm>
            <a:custGeom>
              <a:avLst/>
              <a:gdLst>
                <a:gd name="T0" fmla="*/ 26 w 96"/>
                <a:gd name="T1" fmla="*/ 104 h 140"/>
                <a:gd name="T2" fmla="*/ 0 w 96"/>
                <a:gd name="T3" fmla="*/ 99 h 140"/>
                <a:gd name="T4" fmla="*/ 96 w 96"/>
                <a:gd name="T5" fmla="*/ 0 h 140"/>
                <a:gd name="T6" fmla="*/ 96 w 96"/>
                <a:gd name="T7" fmla="*/ 2 h 140"/>
                <a:gd name="T8" fmla="*/ 63 w 96"/>
                <a:gd name="T9" fmla="*/ 140 h 140"/>
                <a:gd name="T10" fmla="*/ 48 w 96"/>
                <a:gd name="T11" fmla="*/ 118 h 140"/>
                <a:gd name="T12" fmla="*/ 26 w 96"/>
                <a:gd name="T13" fmla="*/ 104 h 140"/>
                <a:gd name="T14" fmla="*/ 0 60000 65536"/>
                <a:gd name="T15" fmla="*/ 0 60000 65536"/>
                <a:gd name="T16" fmla="*/ 0 60000 65536"/>
                <a:gd name="T17" fmla="*/ 0 60000 65536"/>
                <a:gd name="T18" fmla="*/ 0 60000 65536"/>
                <a:gd name="T19" fmla="*/ 0 60000 65536"/>
                <a:gd name="T20" fmla="*/ 0 60000 65536"/>
                <a:gd name="T21" fmla="*/ 0 w 96"/>
                <a:gd name="T22" fmla="*/ 0 h 140"/>
                <a:gd name="T23" fmla="*/ 96 w 96"/>
                <a:gd name="T24" fmla="*/ 140 h 14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6" h="140">
                  <a:moveTo>
                    <a:pt x="26" y="104"/>
                  </a:moveTo>
                  <a:lnTo>
                    <a:pt x="0" y="99"/>
                  </a:lnTo>
                  <a:lnTo>
                    <a:pt x="96" y="0"/>
                  </a:lnTo>
                  <a:lnTo>
                    <a:pt x="96" y="2"/>
                  </a:lnTo>
                  <a:lnTo>
                    <a:pt x="63" y="140"/>
                  </a:lnTo>
                  <a:lnTo>
                    <a:pt x="48" y="118"/>
                  </a:lnTo>
                  <a:lnTo>
                    <a:pt x="26" y="104"/>
                  </a:lnTo>
                  <a:close/>
                </a:path>
              </a:pathLst>
            </a:custGeom>
            <a:ln>
              <a:headEnd/>
              <a:tailEnd/>
            </a:ln>
          </p:spPr>
          <p:style>
            <a:lnRef idx="2">
              <a:schemeClr val="accent6">
                <a:shade val="50000"/>
              </a:schemeClr>
            </a:lnRef>
            <a:fillRef idx="1">
              <a:schemeClr val="accent6"/>
            </a:fillRef>
            <a:effectRef idx="0">
              <a:schemeClr val="accent6"/>
            </a:effectRef>
            <a:fontRef idx="minor">
              <a:schemeClr val="lt1"/>
            </a:fontRef>
          </p:style>
          <p:txBody>
            <a:bodyPr/>
            <a:lstStyle/>
            <a:p>
              <a:pPr>
                <a:spcBef>
                  <a:spcPct val="20000"/>
                </a:spcBef>
                <a:buClr>
                  <a:schemeClr val="hlink"/>
                </a:buClr>
                <a:buSzPct val="120000"/>
                <a:defRPr/>
              </a:pPr>
              <a:endParaRPr lang="en-US" sz="2800">
                <a:effectLst>
                  <a:outerShdw blurRad="38100" dist="38100" dir="2700000" algn="tl">
                    <a:srgbClr val="000000"/>
                  </a:outerShdw>
                </a:effectLst>
                <a:latin typeface="Tahoma" pitchFamily="34" charset="0"/>
              </a:endParaRPr>
            </a:p>
          </p:txBody>
        </p:sp>
        <p:sp>
          <p:nvSpPr>
            <p:cNvPr id="611366" name="Freeform 38"/>
            <p:cNvSpPr>
              <a:spLocks/>
            </p:cNvSpPr>
            <p:nvPr/>
          </p:nvSpPr>
          <p:spPr bwMode="black">
            <a:xfrm>
              <a:off x="867" y="2766"/>
              <a:ext cx="68" cy="95"/>
            </a:xfrm>
            <a:custGeom>
              <a:avLst/>
              <a:gdLst>
                <a:gd name="T0" fmla="*/ 61 w 68"/>
                <a:gd name="T1" fmla="*/ 90 h 95"/>
                <a:gd name="T2" fmla="*/ 68 w 68"/>
                <a:gd name="T3" fmla="*/ 82 h 95"/>
                <a:gd name="T4" fmla="*/ 16 w 68"/>
                <a:gd name="T5" fmla="*/ 0 h 95"/>
                <a:gd name="T6" fmla="*/ 0 w 68"/>
                <a:gd name="T7" fmla="*/ 12 h 95"/>
                <a:gd name="T8" fmla="*/ 53 w 68"/>
                <a:gd name="T9" fmla="*/ 95 h 95"/>
                <a:gd name="T10" fmla="*/ 61 w 68"/>
                <a:gd name="T11" fmla="*/ 90 h 95"/>
                <a:gd name="T12" fmla="*/ 0 60000 65536"/>
                <a:gd name="T13" fmla="*/ 0 60000 65536"/>
                <a:gd name="T14" fmla="*/ 0 60000 65536"/>
                <a:gd name="T15" fmla="*/ 0 60000 65536"/>
                <a:gd name="T16" fmla="*/ 0 60000 65536"/>
                <a:gd name="T17" fmla="*/ 0 60000 65536"/>
                <a:gd name="T18" fmla="*/ 0 w 68"/>
                <a:gd name="T19" fmla="*/ 0 h 95"/>
                <a:gd name="T20" fmla="*/ 68 w 68"/>
                <a:gd name="T21" fmla="*/ 95 h 95"/>
              </a:gdLst>
              <a:ahLst/>
              <a:cxnLst>
                <a:cxn ang="T12">
                  <a:pos x="T0" y="T1"/>
                </a:cxn>
                <a:cxn ang="T13">
                  <a:pos x="T2" y="T3"/>
                </a:cxn>
                <a:cxn ang="T14">
                  <a:pos x="T4" y="T5"/>
                </a:cxn>
                <a:cxn ang="T15">
                  <a:pos x="T6" y="T7"/>
                </a:cxn>
                <a:cxn ang="T16">
                  <a:pos x="T8" y="T9"/>
                </a:cxn>
                <a:cxn ang="T17">
                  <a:pos x="T10" y="T11"/>
                </a:cxn>
              </a:cxnLst>
              <a:rect l="T18" t="T19" r="T20" b="T21"/>
              <a:pathLst>
                <a:path w="68" h="95">
                  <a:moveTo>
                    <a:pt x="61" y="90"/>
                  </a:moveTo>
                  <a:lnTo>
                    <a:pt x="68" y="82"/>
                  </a:lnTo>
                  <a:lnTo>
                    <a:pt x="16" y="0"/>
                  </a:lnTo>
                  <a:lnTo>
                    <a:pt x="0" y="12"/>
                  </a:lnTo>
                  <a:lnTo>
                    <a:pt x="53" y="95"/>
                  </a:lnTo>
                  <a:lnTo>
                    <a:pt x="61" y="90"/>
                  </a:lnTo>
                  <a:close/>
                </a:path>
              </a:pathLst>
            </a:custGeom>
            <a:ln>
              <a:headEnd/>
              <a:tailEnd/>
            </a:ln>
          </p:spPr>
          <p:style>
            <a:lnRef idx="2">
              <a:schemeClr val="accent6">
                <a:shade val="50000"/>
              </a:schemeClr>
            </a:lnRef>
            <a:fillRef idx="1">
              <a:schemeClr val="accent6"/>
            </a:fillRef>
            <a:effectRef idx="0">
              <a:schemeClr val="accent6"/>
            </a:effectRef>
            <a:fontRef idx="minor">
              <a:schemeClr val="lt1"/>
            </a:fontRef>
          </p:style>
          <p:txBody>
            <a:bodyPr/>
            <a:lstStyle/>
            <a:p>
              <a:pPr>
                <a:spcBef>
                  <a:spcPct val="20000"/>
                </a:spcBef>
                <a:buClr>
                  <a:schemeClr val="hlink"/>
                </a:buClr>
                <a:buSzPct val="120000"/>
                <a:defRPr/>
              </a:pPr>
              <a:endParaRPr lang="en-US" sz="2800">
                <a:effectLst>
                  <a:outerShdw blurRad="38100" dist="38100" dir="2700000" algn="tl">
                    <a:srgbClr val="000000"/>
                  </a:outerShdw>
                </a:effectLst>
                <a:latin typeface="Tahoma" pitchFamily="34" charset="0"/>
              </a:endParaRPr>
            </a:p>
          </p:txBody>
        </p:sp>
        <p:sp>
          <p:nvSpPr>
            <p:cNvPr id="611367" name="Freeform 39"/>
            <p:cNvSpPr>
              <a:spLocks/>
            </p:cNvSpPr>
            <p:nvPr/>
          </p:nvSpPr>
          <p:spPr bwMode="black">
            <a:xfrm>
              <a:off x="893" y="2824"/>
              <a:ext cx="101" cy="136"/>
            </a:xfrm>
            <a:custGeom>
              <a:avLst/>
              <a:gdLst>
                <a:gd name="T0" fmla="*/ 46 w 101"/>
                <a:gd name="T1" fmla="*/ 22 h 136"/>
                <a:gd name="T2" fmla="*/ 59 w 101"/>
                <a:gd name="T3" fmla="*/ 0 h 136"/>
                <a:gd name="T4" fmla="*/ 101 w 101"/>
                <a:gd name="T5" fmla="*/ 136 h 136"/>
                <a:gd name="T6" fmla="*/ 0 w 101"/>
                <a:gd name="T7" fmla="*/ 46 h 136"/>
                <a:gd name="T8" fmla="*/ 24 w 101"/>
                <a:gd name="T9" fmla="*/ 39 h 136"/>
                <a:gd name="T10" fmla="*/ 46 w 101"/>
                <a:gd name="T11" fmla="*/ 22 h 136"/>
                <a:gd name="T12" fmla="*/ 0 60000 65536"/>
                <a:gd name="T13" fmla="*/ 0 60000 65536"/>
                <a:gd name="T14" fmla="*/ 0 60000 65536"/>
                <a:gd name="T15" fmla="*/ 0 60000 65536"/>
                <a:gd name="T16" fmla="*/ 0 60000 65536"/>
                <a:gd name="T17" fmla="*/ 0 60000 65536"/>
                <a:gd name="T18" fmla="*/ 0 w 101"/>
                <a:gd name="T19" fmla="*/ 0 h 136"/>
                <a:gd name="T20" fmla="*/ 101 w 101"/>
                <a:gd name="T21" fmla="*/ 136 h 136"/>
              </a:gdLst>
              <a:ahLst/>
              <a:cxnLst>
                <a:cxn ang="T12">
                  <a:pos x="T0" y="T1"/>
                </a:cxn>
                <a:cxn ang="T13">
                  <a:pos x="T2" y="T3"/>
                </a:cxn>
                <a:cxn ang="T14">
                  <a:pos x="T4" y="T5"/>
                </a:cxn>
                <a:cxn ang="T15">
                  <a:pos x="T6" y="T7"/>
                </a:cxn>
                <a:cxn ang="T16">
                  <a:pos x="T8" y="T9"/>
                </a:cxn>
                <a:cxn ang="T17">
                  <a:pos x="T10" y="T11"/>
                </a:cxn>
              </a:cxnLst>
              <a:rect l="T18" t="T19" r="T20" b="T21"/>
              <a:pathLst>
                <a:path w="101" h="136">
                  <a:moveTo>
                    <a:pt x="46" y="22"/>
                  </a:moveTo>
                  <a:lnTo>
                    <a:pt x="59" y="0"/>
                  </a:lnTo>
                  <a:lnTo>
                    <a:pt x="101" y="136"/>
                  </a:lnTo>
                  <a:lnTo>
                    <a:pt x="0" y="46"/>
                  </a:lnTo>
                  <a:lnTo>
                    <a:pt x="24" y="39"/>
                  </a:lnTo>
                  <a:lnTo>
                    <a:pt x="46" y="22"/>
                  </a:lnTo>
                  <a:close/>
                </a:path>
              </a:pathLst>
            </a:custGeom>
            <a:ln>
              <a:headEnd/>
              <a:tailEnd/>
            </a:ln>
          </p:spPr>
          <p:style>
            <a:lnRef idx="2">
              <a:schemeClr val="accent6">
                <a:shade val="50000"/>
              </a:schemeClr>
            </a:lnRef>
            <a:fillRef idx="1">
              <a:schemeClr val="accent6"/>
            </a:fillRef>
            <a:effectRef idx="0">
              <a:schemeClr val="accent6"/>
            </a:effectRef>
            <a:fontRef idx="minor">
              <a:schemeClr val="lt1"/>
            </a:fontRef>
          </p:style>
          <p:txBody>
            <a:bodyPr/>
            <a:lstStyle/>
            <a:p>
              <a:pPr>
                <a:spcBef>
                  <a:spcPct val="20000"/>
                </a:spcBef>
                <a:buClr>
                  <a:schemeClr val="hlink"/>
                </a:buClr>
                <a:buSzPct val="120000"/>
                <a:defRPr/>
              </a:pPr>
              <a:endParaRPr lang="en-US" sz="2800">
                <a:effectLst>
                  <a:outerShdw blurRad="38100" dist="38100" dir="2700000" algn="tl">
                    <a:srgbClr val="000000"/>
                  </a:outerShdw>
                </a:effectLst>
                <a:latin typeface="Tahoma" pitchFamily="34" charset="0"/>
              </a:endParaRPr>
            </a:p>
          </p:txBody>
        </p:sp>
        <p:sp>
          <p:nvSpPr>
            <p:cNvPr id="611368" name="Freeform 40"/>
            <p:cNvSpPr>
              <a:spLocks/>
            </p:cNvSpPr>
            <p:nvPr/>
          </p:nvSpPr>
          <p:spPr bwMode="black">
            <a:xfrm>
              <a:off x="743" y="2706"/>
              <a:ext cx="244" cy="775"/>
            </a:xfrm>
            <a:custGeom>
              <a:avLst/>
              <a:gdLst>
                <a:gd name="T0" fmla="*/ 235 w 244"/>
                <a:gd name="T1" fmla="*/ 772 h 775"/>
                <a:gd name="T2" fmla="*/ 244 w 244"/>
                <a:gd name="T3" fmla="*/ 768 h 775"/>
                <a:gd name="T4" fmla="*/ 17 w 244"/>
                <a:gd name="T5" fmla="*/ 0 h 775"/>
                <a:gd name="T6" fmla="*/ 0 w 244"/>
                <a:gd name="T7" fmla="*/ 7 h 775"/>
                <a:gd name="T8" fmla="*/ 227 w 244"/>
                <a:gd name="T9" fmla="*/ 775 h 775"/>
                <a:gd name="T10" fmla="*/ 235 w 244"/>
                <a:gd name="T11" fmla="*/ 772 h 775"/>
                <a:gd name="T12" fmla="*/ 0 60000 65536"/>
                <a:gd name="T13" fmla="*/ 0 60000 65536"/>
                <a:gd name="T14" fmla="*/ 0 60000 65536"/>
                <a:gd name="T15" fmla="*/ 0 60000 65536"/>
                <a:gd name="T16" fmla="*/ 0 60000 65536"/>
                <a:gd name="T17" fmla="*/ 0 60000 65536"/>
                <a:gd name="T18" fmla="*/ 0 w 244"/>
                <a:gd name="T19" fmla="*/ 0 h 775"/>
                <a:gd name="T20" fmla="*/ 244 w 244"/>
                <a:gd name="T21" fmla="*/ 775 h 775"/>
              </a:gdLst>
              <a:ahLst/>
              <a:cxnLst>
                <a:cxn ang="T12">
                  <a:pos x="T0" y="T1"/>
                </a:cxn>
                <a:cxn ang="T13">
                  <a:pos x="T2" y="T3"/>
                </a:cxn>
                <a:cxn ang="T14">
                  <a:pos x="T4" y="T5"/>
                </a:cxn>
                <a:cxn ang="T15">
                  <a:pos x="T6" y="T7"/>
                </a:cxn>
                <a:cxn ang="T16">
                  <a:pos x="T8" y="T9"/>
                </a:cxn>
                <a:cxn ang="T17">
                  <a:pos x="T10" y="T11"/>
                </a:cxn>
              </a:cxnLst>
              <a:rect l="T18" t="T19" r="T20" b="T21"/>
              <a:pathLst>
                <a:path w="244" h="775">
                  <a:moveTo>
                    <a:pt x="235" y="772"/>
                  </a:moveTo>
                  <a:lnTo>
                    <a:pt x="244" y="768"/>
                  </a:lnTo>
                  <a:lnTo>
                    <a:pt x="17" y="0"/>
                  </a:lnTo>
                  <a:lnTo>
                    <a:pt x="0" y="7"/>
                  </a:lnTo>
                  <a:lnTo>
                    <a:pt x="227" y="775"/>
                  </a:lnTo>
                  <a:lnTo>
                    <a:pt x="235" y="772"/>
                  </a:lnTo>
                  <a:close/>
                </a:path>
              </a:pathLst>
            </a:custGeom>
            <a:ln>
              <a:headEnd/>
              <a:tailEnd/>
            </a:ln>
          </p:spPr>
          <p:style>
            <a:lnRef idx="2">
              <a:schemeClr val="accent6">
                <a:shade val="50000"/>
              </a:schemeClr>
            </a:lnRef>
            <a:fillRef idx="1">
              <a:schemeClr val="accent6"/>
            </a:fillRef>
            <a:effectRef idx="0">
              <a:schemeClr val="accent6"/>
            </a:effectRef>
            <a:fontRef idx="minor">
              <a:schemeClr val="lt1"/>
            </a:fontRef>
          </p:style>
          <p:txBody>
            <a:bodyPr/>
            <a:lstStyle/>
            <a:p>
              <a:pPr>
                <a:spcBef>
                  <a:spcPct val="20000"/>
                </a:spcBef>
                <a:buClr>
                  <a:schemeClr val="hlink"/>
                </a:buClr>
                <a:buSzPct val="120000"/>
                <a:defRPr/>
              </a:pPr>
              <a:endParaRPr lang="en-US" sz="2800">
                <a:effectLst>
                  <a:outerShdw blurRad="38100" dist="38100" dir="2700000" algn="tl">
                    <a:srgbClr val="000000"/>
                  </a:outerShdw>
                </a:effectLst>
                <a:latin typeface="Tahoma" pitchFamily="34" charset="0"/>
              </a:endParaRPr>
            </a:p>
          </p:txBody>
        </p:sp>
        <p:sp>
          <p:nvSpPr>
            <p:cNvPr id="611369" name="Freeform 41"/>
            <p:cNvSpPr>
              <a:spLocks/>
            </p:cNvSpPr>
            <p:nvPr/>
          </p:nvSpPr>
          <p:spPr bwMode="black">
            <a:xfrm>
              <a:off x="941" y="3457"/>
              <a:ext cx="72" cy="143"/>
            </a:xfrm>
            <a:custGeom>
              <a:avLst/>
              <a:gdLst>
                <a:gd name="T0" fmla="*/ 48 w 72"/>
                <a:gd name="T1" fmla="*/ 14 h 143"/>
                <a:gd name="T2" fmla="*/ 68 w 72"/>
                <a:gd name="T3" fmla="*/ 0 h 143"/>
                <a:gd name="T4" fmla="*/ 72 w 72"/>
                <a:gd name="T5" fmla="*/ 143 h 143"/>
                <a:gd name="T6" fmla="*/ 0 w 72"/>
                <a:gd name="T7" fmla="*/ 24 h 143"/>
                <a:gd name="T8" fmla="*/ 24 w 72"/>
                <a:gd name="T9" fmla="*/ 24 h 143"/>
                <a:gd name="T10" fmla="*/ 48 w 72"/>
                <a:gd name="T11" fmla="*/ 14 h 143"/>
                <a:gd name="T12" fmla="*/ 0 60000 65536"/>
                <a:gd name="T13" fmla="*/ 0 60000 65536"/>
                <a:gd name="T14" fmla="*/ 0 60000 65536"/>
                <a:gd name="T15" fmla="*/ 0 60000 65536"/>
                <a:gd name="T16" fmla="*/ 0 60000 65536"/>
                <a:gd name="T17" fmla="*/ 0 60000 65536"/>
                <a:gd name="T18" fmla="*/ 0 w 72"/>
                <a:gd name="T19" fmla="*/ 0 h 143"/>
                <a:gd name="T20" fmla="*/ 72 w 72"/>
                <a:gd name="T21" fmla="*/ 143 h 143"/>
              </a:gdLst>
              <a:ahLst/>
              <a:cxnLst>
                <a:cxn ang="T12">
                  <a:pos x="T0" y="T1"/>
                </a:cxn>
                <a:cxn ang="T13">
                  <a:pos x="T2" y="T3"/>
                </a:cxn>
                <a:cxn ang="T14">
                  <a:pos x="T4" y="T5"/>
                </a:cxn>
                <a:cxn ang="T15">
                  <a:pos x="T6" y="T7"/>
                </a:cxn>
                <a:cxn ang="T16">
                  <a:pos x="T8" y="T9"/>
                </a:cxn>
                <a:cxn ang="T17">
                  <a:pos x="T10" y="T11"/>
                </a:cxn>
              </a:cxnLst>
              <a:rect l="T18" t="T19" r="T20" b="T21"/>
              <a:pathLst>
                <a:path w="72" h="143">
                  <a:moveTo>
                    <a:pt x="48" y="14"/>
                  </a:moveTo>
                  <a:lnTo>
                    <a:pt x="68" y="0"/>
                  </a:lnTo>
                  <a:lnTo>
                    <a:pt x="72" y="143"/>
                  </a:lnTo>
                  <a:lnTo>
                    <a:pt x="0" y="24"/>
                  </a:lnTo>
                  <a:lnTo>
                    <a:pt x="24" y="24"/>
                  </a:lnTo>
                  <a:lnTo>
                    <a:pt x="48" y="14"/>
                  </a:lnTo>
                  <a:close/>
                </a:path>
              </a:pathLst>
            </a:custGeom>
            <a:ln>
              <a:headEnd/>
              <a:tailEnd/>
            </a:ln>
          </p:spPr>
          <p:style>
            <a:lnRef idx="2">
              <a:schemeClr val="accent6">
                <a:shade val="50000"/>
              </a:schemeClr>
            </a:lnRef>
            <a:fillRef idx="1">
              <a:schemeClr val="accent6"/>
            </a:fillRef>
            <a:effectRef idx="0">
              <a:schemeClr val="accent6"/>
            </a:effectRef>
            <a:fontRef idx="minor">
              <a:schemeClr val="lt1"/>
            </a:fontRef>
          </p:style>
          <p:txBody>
            <a:bodyPr/>
            <a:lstStyle/>
            <a:p>
              <a:pPr>
                <a:spcBef>
                  <a:spcPct val="20000"/>
                </a:spcBef>
                <a:buClr>
                  <a:schemeClr val="hlink"/>
                </a:buClr>
                <a:buSzPct val="120000"/>
                <a:defRPr/>
              </a:pPr>
              <a:endParaRPr lang="en-US" sz="2800">
                <a:effectLst>
                  <a:outerShdw blurRad="38100" dist="38100" dir="2700000" algn="tl">
                    <a:srgbClr val="000000"/>
                  </a:outerShdw>
                </a:effectLst>
                <a:latin typeface="Tahoma" pitchFamily="34" charset="0"/>
              </a:endParaRPr>
            </a:p>
          </p:txBody>
        </p:sp>
      </p:grpSp>
      <p:sp>
        <p:nvSpPr>
          <p:cNvPr id="13333" name="Text Box 42"/>
          <p:cNvSpPr txBox="1">
            <a:spLocks noChangeArrowheads="1"/>
          </p:cNvSpPr>
          <p:nvPr/>
        </p:nvSpPr>
        <p:spPr bwMode="auto">
          <a:xfrm>
            <a:off x="1214438" y="1784350"/>
            <a:ext cx="2065337" cy="461963"/>
          </a:xfrm>
          <a:prstGeom prst="rect">
            <a:avLst/>
          </a:prstGeom>
          <a:noFill/>
          <a:ln w="9525">
            <a:noFill/>
            <a:miter lim="800000"/>
            <a:headEnd/>
            <a:tailEnd/>
          </a:ln>
        </p:spPr>
        <p:txBody>
          <a:bodyPr wrap="none">
            <a:spAutoFit/>
          </a:bodyPr>
          <a:lstStyle/>
          <a:p>
            <a:pPr>
              <a:spcBef>
                <a:spcPct val="20000"/>
              </a:spcBef>
              <a:buClr>
                <a:schemeClr val="hlink"/>
              </a:buClr>
              <a:buSzPct val="120000"/>
              <a:defRPr/>
            </a:pPr>
            <a:r>
              <a:rPr lang="en" sz="2400" b="1" dirty="0">
                <a:effectLst>
                  <a:outerShdw blurRad="38100" dist="38100" dir="2700000" algn="tl">
                    <a:srgbClr val="000000">
                      <a:alpha val="43137"/>
                    </a:srgbClr>
                  </a:outerShdw>
                </a:effectLst>
                <a:latin typeface="Palatino Linotype" pitchFamily="18" charset="0"/>
              </a:rPr>
              <a:t>Macrophages</a:t>
            </a:r>
          </a:p>
        </p:txBody>
      </p:sp>
      <p:sp>
        <p:nvSpPr>
          <p:cNvPr id="13334" name="Text Box 43"/>
          <p:cNvSpPr txBox="1">
            <a:spLocks noChangeArrowheads="1"/>
          </p:cNvSpPr>
          <p:nvPr/>
        </p:nvSpPr>
        <p:spPr bwMode="auto">
          <a:xfrm>
            <a:off x="1419225" y="3227388"/>
            <a:ext cx="2027238" cy="457200"/>
          </a:xfrm>
          <a:prstGeom prst="rect">
            <a:avLst/>
          </a:prstGeom>
          <a:noFill/>
          <a:ln w="9525">
            <a:noFill/>
            <a:miter lim="800000"/>
            <a:headEnd/>
            <a:tailEnd/>
          </a:ln>
        </p:spPr>
        <p:txBody>
          <a:bodyPr wrap="none">
            <a:spAutoFit/>
          </a:bodyPr>
          <a:lstStyle/>
          <a:p>
            <a:pPr>
              <a:spcBef>
                <a:spcPct val="20000"/>
              </a:spcBef>
              <a:buClr>
                <a:schemeClr val="hlink"/>
              </a:buClr>
              <a:buSzPct val="120000"/>
              <a:defRPr/>
            </a:pPr>
            <a:r>
              <a:rPr lang="en" sz="2400" b="1" dirty="0">
                <a:effectLst>
                  <a:outerShdw blurRad="38100" dist="38100" dir="2700000" algn="tl">
                    <a:srgbClr val="000000">
                      <a:alpha val="43137"/>
                    </a:srgbClr>
                  </a:outerShdw>
                </a:effectLst>
                <a:latin typeface="Palatino Linotype" pitchFamily="18" charset="0"/>
              </a:rPr>
              <a:t>Endothelium</a:t>
            </a:r>
          </a:p>
        </p:txBody>
      </p:sp>
      <p:sp>
        <p:nvSpPr>
          <p:cNvPr id="13335" name="Text Box 44"/>
          <p:cNvSpPr txBox="1">
            <a:spLocks noChangeArrowheads="1"/>
          </p:cNvSpPr>
          <p:nvPr/>
        </p:nvSpPr>
        <p:spPr bwMode="auto">
          <a:xfrm>
            <a:off x="1419225" y="4573588"/>
            <a:ext cx="1825625" cy="457200"/>
          </a:xfrm>
          <a:prstGeom prst="rect">
            <a:avLst/>
          </a:prstGeom>
          <a:noFill/>
          <a:ln w="9525">
            <a:noFill/>
            <a:miter lim="800000"/>
            <a:headEnd/>
            <a:tailEnd/>
          </a:ln>
        </p:spPr>
        <p:txBody>
          <a:bodyPr wrap="none">
            <a:spAutoFit/>
          </a:bodyPr>
          <a:lstStyle/>
          <a:p>
            <a:pPr>
              <a:spcBef>
                <a:spcPct val="20000"/>
              </a:spcBef>
              <a:buClr>
                <a:schemeClr val="hlink"/>
              </a:buClr>
              <a:buSzPct val="120000"/>
              <a:defRPr/>
            </a:pPr>
            <a:r>
              <a:rPr lang="en" sz="2400" b="1" dirty="0">
                <a:effectLst>
                  <a:outerShdw blurRad="38100" dist="38100" dir="2700000" algn="tl">
                    <a:srgbClr val="000000">
                      <a:alpha val="43137"/>
                    </a:srgbClr>
                  </a:outerShdw>
                </a:effectLst>
                <a:latin typeface="Palatino Linotype" pitchFamily="18" charset="0"/>
              </a:rPr>
              <a:t>Fibroblasts</a:t>
            </a:r>
          </a:p>
        </p:txBody>
      </p:sp>
      <p:sp>
        <p:nvSpPr>
          <p:cNvPr id="13336" name="Text Box 45"/>
          <p:cNvSpPr txBox="1">
            <a:spLocks noChangeArrowheads="1"/>
          </p:cNvSpPr>
          <p:nvPr/>
        </p:nvSpPr>
        <p:spPr bwMode="auto">
          <a:xfrm>
            <a:off x="1419225" y="5741988"/>
            <a:ext cx="1771650" cy="461962"/>
          </a:xfrm>
          <a:prstGeom prst="rect">
            <a:avLst/>
          </a:prstGeom>
          <a:noFill/>
          <a:ln w="9525">
            <a:noFill/>
            <a:miter lim="800000"/>
            <a:headEnd/>
            <a:tailEnd/>
          </a:ln>
        </p:spPr>
        <p:txBody>
          <a:bodyPr wrap="none">
            <a:spAutoFit/>
          </a:bodyPr>
          <a:lstStyle/>
          <a:p>
            <a:pPr>
              <a:spcBef>
                <a:spcPct val="20000"/>
              </a:spcBef>
              <a:buClr>
                <a:schemeClr val="hlink"/>
              </a:buClr>
              <a:buSzPct val="120000"/>
              <a:defRPr/>
            </a:pPr>
            <a:r>
              <a:rPr lang="en" sz="2400" b="1" dirty="0">
                <a:effectLst>
                  <a:outerShdw blurRad="38100" dist="38100" dir="2700000" algn="tl">
                    <a:srgbClr val="000000">
                      <a:alpha val="43137"/>
                    </a:srgbClr>
                  </a:outerShdw>
                </a:effectLst>
                <a:latin typeface="Palatino Linotype" pitchFamily="18" charset="0"/>
              </a:rPr>
              <a:t>Epithelium</a:t>
            </a:r>
          </a:p>
        </p:txBody>
      </p:sp>
      <p:sp>
        <p:nvSpPr>
          <p:cNvPr id="13337" name="Text Box 46"/>
          <p:cNvSpPr txBox="1">
            <a:spLocks noChangeArrowheads="1"/>
          </p:cNvSpPr>
          <p:nvPr/>
        </p:nvSpPr>
        <p:spPr bwMode="auto">
          <a:xfrm>
            <a:off x="3806825" y="2932113"/>
            <a:ext cx="2406650" cy="366712"/>
          </a:xfrm>
          <a:prstGeom prst="rect">
            <a:avLst/>
          </a:prstGeom>
          <a:noFill/>
          <a:ln w="9525">
            <a:noFill/>
            <a:miter lim="800000"/>
            <a:headEnd/>
            <a:tailEnd/>
          </a:ln>
        </p:spPr>
        <p:txBody>
          <a:bodyPr wrap="none">
            <a:spAutoFit/>
          </a:bodyPr>
          <a:lstStyle/>
          <a:p>
            <a:pPr>
              <a:spcBef>
                <a:spcPct val="20000"/>
              </a:spcBef>
              <a:buClr>
                <a:schemeClr val="hlink"/>
              </a:buClr>
              <a:buSzPct val="120000"/>
              <a:defRPr/>
            </a:pPr>
            <a:r>
              <a:rPr lang="en" b="1" dirty="0">
                <a:effectLst>
                  <a:outerShdw blurRad="38100" dist="38100" dir="2700000" algn="tl">
                    <a:srgbClr val="000000">
                      <a:alpha val="43137"/>
                    </a:srgbClr>
                  </a:outerShdw>
                </a:effectLst>
                <a:latin typeface="Palatino Linotype" pitchFamily="18" charset="0"/>
              </a:rPr>
              <a:t>Adhesion molecules</a:t>
            </a:r>
          </a:p>
        </p:txBody>
      </p:sp>
      <p:sp>
        <p:nvSpPr>
          <p:cNvPr id="13338" name="Text Box 47"/>
          <p:cNvSpPr txBox="1">
            <a:spLocks noChangeArrowheads="1"/>
          </p:cNvSpPr>
          <p:nvPr/>
        </p:nvSpPr>
        <p:spPr bwMode="auto">
          <a:xfrm>
            <a:off x="3806825" y="4037013"/>
            <a:ext cx="2466975" cy="369887"/>
          </a:xfrm>
          <a:prstGeom prst="rect">
            <a:avLst/>
          </a:prstGeom>
          <a:noFill/>
          <a:ln w="9525">
            <a:noFill/>
            <a:miter lim="800000"/>
            <a:headEnd/>
            <a:tailEnd/>
          </a:ln>
        </p:spPr>
        <p:txBody>
          <a:bodyPr wrap="none">
            <a:spAutoFit/>
          </a:bodyPr>
          <a:lstStyle/>
          <a:p>
            <a:pPr>
              <a:spcBef>
                <a:spcPct val="20000"/>
              </a:spcBef>
              <a:buClr>
                <a:schemeClr val="hlink"/>
              </a:buClr>
              <a:buSzPct val="120000"/>
              <a:defRPr/>
            </a:pPr>
            <a:r>
              <a:rPr lang="en" b="1" dirty="0">
                <a:effectLst>
                  <a:outerShdw blurRad="38100" dist="38100" dir="2700000" algn="tl">
                    <a:srgbClr val="000000">
                      <a:alpha val="43137"/>
                    </a:srgbClr>
                  </a:outerShdw>
                </a:effectLst>
                <a:latin typeface="Palatino Linotype" pitchFamily="18" charset="0"/>
              </a:rPr>
              <a:t>Acute phase response</a:t>
            </a:r>
          </a:p>
        </p:txBody>
      </p:sp>
      <p:sp>
        <p:nvSpPr>
          <p:cNvPr id="13339" name="Text Box 48"/>
          <p:cNvSpPr txBox="1">
            <a:spLocks noChangeArrowheads="1"/>
          </p:cNvSpPr>
          <p:nvPr/>
        </p:nvSpPr>
        <p:spPr bwMode="auto">
          <a:xfrm>
            <a:off x="3806825" y="4659313"/>
            <a:ext cx="3275013" cy="701675"/>
          </a:xfrm>
          <a:prstGeom prst="rect">
            <a:avLst/>
          </a:prstGeom>
          <a:noFill/>
          <a:ln w="9525">
            <a:noFill/>
            <a:miter lim="800000"/>
            <a:headEnd/>
            <a:tailEnd/>
          </a:ln>
        </p:spPr>
        <p:txBody>
          <a:bodyPr wrap="none">
            <a:spAutoFit/>
          </a:bodyPr>
          <a:lstStyle/>
          <a:p>
            <a:pPr>
              <a:spcBef>
                <a:spcPct val="20000"/>
              </a:spcBef>
              <a:buClr>
                <a:schemeClr val="hlink"/>
              </a:buClr>
              <a:buSzPct val="120000"/>
              <a:defRPr/>
            </a:pPr>
            <a:r>
              <a:rPr lang="en" b="1" dirty="0">
                <a:effectLst>
                  <a:outerShdw blurRad="38100" dist="38100" dir="2700000" algn="tl">
                    <a:srgbClr val="000000">
                      <a:alpha val="43137"/>
                    </a:srgbClr>
                  </a:outerShdw>
                </a:effectLst>
                <a:latin typeface="Palatino Linotype" pitchFamily="18" charset="0"/>
              </a:rPr>
              <a:t>Metalloproteinase synthesis</a:t>
            </a:r>
          </a:p>
          <a:p>
            <a:pPr>
              <a:spcBef>
                <a:spcPct val="20000"/>
              </a:spcBef>
              <a:buClr>
                <a:schemeClr val="hlink"/>
              </a:buClr>
              <a:buSzPct val="120000"/>
              <a:defRPr/>
            </a:pPr>
            <a:r>
              <a:rPr lang="en" b="1" dirty="0">
                <a:effectLst>
                  <a:outerShdw blurRad="38100" dist="38100" dir="2700000" algn="tl">
                    <a:srgbClr val="000000">
                      <a:alpha val="43137"/>
                    </a:srgbClr>
                  </a:outerShdw>
                </a:effectLst>
                <a:latin typeface="Palatino Linotype" pitchFamily="18" charset="0"/>
              </a:rPr>
              <a:t>Collagen production</a:t>
            </a:r>
          </a:p>
        </p:txBody>
      </p:sp>
      <p:sp>
        <p:nvSpPr>
          <p:cNvPr id="13340" name="Text Box 49"/>
          <p:cNvSpPr txBox="1">
            <a:spLocks noChangeArrowheads="1"/>
          </p:cNvSpPr>
          <p:nvPr/>
        </p:nvSpPr>
        <p:spPr bwMode="auto">
          <a:xfrm>
            <a:off x="3806825" y="5586413"/>
            <a:ext cx="1563688" cy="701675"/>
          </a:xfrm>
          <a:prstGeom prst="rect">
            <a:avLst/>
          </a:prstGeom>
          <a:noFill/>
          <a:ln w="9525">
            <a:noFill/>
            <a:miter lim="800000"/>
            <a:headEnd/>
            <a:tailEnd/>
          </a:ln>
        </p:spPr>
        <p:txBody>
          <a:bodyPr wrap="none">
            <a:spAutoFit/>
          </a:bodyPr>
          <a:lstStyle/>
          <a:p>
            <a:pPr>
              <a:spcBef>
                <a:spcPct val="20000"/>
              </a:spcBef>
              <a:buClr>
                <a:schemeClr val="hlink"/>
              </a:buClr>
              <a:buSzPct val="120000"/>
              <a:defRPr/>
            </a:pPr>
            <a:r>
              <a:rPr lang="en" b="1" dirty="0">
                <a:effectLst>
                  <a:outerShdw blurRad="38100" dist="38100" dir="2700000" algn="tl">
                    <a:srgbClr val="000000">
                      <a:alpha val="43137"/>
                    </a:srgbClr>
                  </a:outerShdw>
                </a:effectLst>
                <a:latin typeface="Palatino Linotype" pitchFamily="18" charset="0"/>
              </a:rPr>
              <a:t>Ion transport</a:t>
            </a:r>
          </a:p>
          <a:p>
            <a:pPr>
              <a:spcBef>
                <a:spcPct val="20000"/>
              </a:spcBef>
              <a:buClr>
                <a:schemeClr val="hlink"/>
              </a:buClr>
              <a:buSzPct val="120000"/>
              <a:defRPr/>
            </a:pPr>
            <a:r>
              <a:rPr lang="en" b="1" dirty="0">
                <a:effectLst>
                  <a:outerShdw blurRad="38100" dist="38100" dir="2700000" algn="tl">
                    <a:srgbClr val="000000">
                      <a:alpha val="43137"/>
                    </a:srgbClr>
                  </a:outerShdw>
                </a:effectLst>
                <a:latin typeface="Palatino Linotype" pitchFamily="18" charset="0"/>
              </a:rPr>
              <a:t>Permeability</a:t>
            </a:r>
          </a:p>
        </p:txBody>
      </p:sp>
      <p:sp>
        <p:nvSpPr>
          <p:cNvPr id="13341" name="Text Box 50"/>
          <p:cNvSpPr txBox="1">
            <a:spLocks noChangeArrowheads="1"/>
          </p:cNvSpPr>
          <p:nvPr/>
        </p:nvSpPr>
        <p:spPr bwMode="white">
          <a:xfrm>
            <a:off x="6805613" y="2133600"/>
            <a:ext cx="1508125" cy="338138"/>
          </a:xfrm>
          <a:prstGeom prst="rect">
            <a:avLst/>
          </a:prstGeom>
          <a:noFill/>
          <a:ln w="9525">
            <a:noFill/>
            <a:miter lim="800000"/>
            <a:headEnd/>
            <a:tailEnd/>
          </a:ln>
        </p:spPr>
        <p:txBody>
          <a:bodyPr>
            <a:spAutoFit/>
          </a:bodyPr>
          <a:lstStyle/>
          <a:p>
            <a:pPr algn="ctr">
              <a:spcBef>
                <a:spcPct val="20000"/>
              </a:spcBef>
              <a:buClr>
                <a:schemeClr val="hlink"/>
              </a:buClr>
              <a:buSzPct val="120000"/>
              <a:defRPr/>
            </a:pPr>
            <a:r>
              <a:rPr lang="en" sz="1600" b="1" dirty="0">
                <a:effectLst>
                  <a:outerShdw blurRad="38100" dist="38100" dir="2700000" algn="tl">
                    <a:srgbClr val="000000"/>
                  </a:outerShdw>
                </a:effectLst>
              </a:rPr>
              <a:t> </a:t>
            </a:r>
            <a:r>
              <a:rPr lang="en" sz="1200" b="1" dirty="0">
                <a:effectLst>
                  <a:outerShdw blurRad="38100" dist="38100" dir="2700000" algn="tl">
                    <a:srgbClr val="000000"/>
                  </a:outerShdw>
                </a:effectLst>
                <a:latin typeface="Palatino Linotype" pitchFamily="18" charset="0"/>
              </a:rPr>
              <a:t>Inflammation</a:t>
            </a:r>
            <a:endParaRPr lang="en-US" sz="1200" b="1" dirty="0">
              <a:effectLst>
                <a:outerShdw blurRad="38100" dist="38100" dir="2700000" algn="tl">
                  <a:srgbClr val="000000"/>
                </a:outerShdw>
              </a:effectLst>
              <a:latin typeface="Palatino Linotype" pitchFamily="18" charset="0"/>
            </a:endParaRPr>
          </a:p>
        </p:txBody>
      </p:sp>
      <p:sp>
        <p:nvSpPr>
          <p:cNvPr id="13342" name="Text Box 51"/>
          <p:cNvSpPr txBox="1">
            <a:spLocks noChangeArrowheads="1"/>
          </p:cNvSpPr>
          <p:nvPr/>
        </p:nvSpPr>
        <p:spPr bwMode="auto">
          <a:xfrm>
            <a:off x="6805613" y="3048000"/>
            <a:ext cx="1484312" cy="276225"/>
          </a:xfrm>
          <a:prstGeom prst="rect">
            <a:avLst/>
          </a:prstGeom>
          <a:noFill/>
          <a:ln w="9525">
            <a:noFill/>
            <a:miter lim="800000"/>
            <a:headEnd/>
            <a:tailEnd/>
          </a:ln>
        </p:spPr>
        <p:txBody>
          <a:bodyPr>
            <a:spAutoFit/>
          </a:bodyPr>
          <a:lstStyle/>
          <a:p>
            <a:pPr algn="ctr">
              <a:spcBef>
                <a:spcPct val="20000"/>
              </a:spcBef>
              <a:buClr>
                <a:schemeClr val="hlink"/>
              </a:buClr>
              <a:buSzPct val="120000"/>
              <a:defRPr/>
            </a:pPr>
            <a:r>
              <a:rPr lang="en" sz="1200" b="1" dirty="0">
                <a:effectLst>
                  <a:outerShdw blurRad="38100" dist="38100" dir="2700000" algn="tl">
                    <a:srgbClr val="000000"/>
                  </a:outerShdw>
                </a:effectLst>
                <a:latin typeface="Palatino Linotype" pitchFamily="18" charset="0"/>
              </a:rPr>
              <a:t>Infiltration</a:t>
            </a:r>
            <a:endParaRPr lang="en-US" sz="1200" b="1" dirty="0">
              <a:effectLst>
                <a:outerShdw blurRad="38100" dist="38100" dir="2700000" algn="tl">
                  <a:srgbClr val="000000"/>
                </a:outerShdw>
              </a:effectLst>
              <a:latin typeface="Palatino Linotype" pitchFamily="18" charset="0"/>
            </a:endParaRPr>
          </a:p>
        </p:txBody>
      </p:sp>
      <p:sp>
        <p:nvSpPr>
          <p:cNvPr id="13343" name="Text Box 52"/>
          <p:cNvSpPr txBox="1">
            <a:spLocks noChangeArrowheads="1"/>
          </p:cNvSpPr>
          <p:nvPr/>
        </p:nvSpPr>
        <p:spPr bwMode="auto">
          <a:xfrm rot="10762997" flipV="1">
            <a:off x="6786563" y="4006850"/>
            <a:ext cx="1516062" cy="461963"/>
          </a:xfrm>
          <a:prstGeom prst="rect">
            <a:avLst/>
          </a:prstGeom>
          <a:noFill/>
          <a:ln w="9525">
            <a:noFill/>
            <a:miter lim="800000"/>
            <a:headEnd/>
            <a:tailEnd/>
          </a:ln>
        </p:spPr>
        <p:txBody>
          <a:bodyPr>
            <a:spAutoFit/>
          </a:bodyPr>
          <a:lstStyle/>
          <a:p>
            <a:pPr algn="ctr">
              <a:spcBef>
                <a:spcPct val="20000"/>
              </a:spcBef>
              <a:buClr>
                <a:schemeClr val="hlink"/>
              </a:buClr>
              <a:buSzPct val="120000"/>
              <a:defRPr/>
            </a:pPr>
            <a:r>
              <a:rPr lang="en" sz="1200" b="1" dirty="0">
                <a:effectLst>
                  <a:outerShdw blurRad="38100" dist="38100" dir="2700000" algn="tl">
                    <a:srgbClr val="000000"/>
                  </a:outerShdw>
                </a:effectLst>
                <a:latin typeface="Palatino Linotype" pitchFamily="18" charset="0"/>
              </a:rPr>
              <a:t>Increase CRP in serum</a:t>
            </a:r>
            <a:endParaRPr lang="en-US" sz="1200" b="1" dirty="0">
              <a:effectLst>
                <a:outerShdw blurRad="38100" dist="38100" dir="2700000" algn="tl">
                  <a:srgbClr val="000000"/>
                </a:outerShdw>
              </a:effectLst>
              <a:latin typeface="Palatino Linotype" pitchFamily="18" charset="0"/>
            </a:endParaRPr>
          </a:p>
        </p:txBody>
      </p:sp>
      <p:sp>
        <p:nvSpPr>
          <p:cNvPr id="13344" name="Text Box 53"/>
          <p:cNvSpPr txBox="1">
            <a:spLocks noChangeArrowheads="1"/>
          </p:cNvSpPr>
          <p:nvPr/>
        </p:nvSpPr>
        <p:spPr bwMode="auto">
          <a:xfrm>
            <a:off x="6684963" y="5129213"/>
            <a:ext cx="1779587" cy="447675"/>
          </a:xfrm>
          <a:prstGeom prst="rect">
            <a:avLst/>
          </a:prstGeom>
          <a:noFill/>
          <a:ln w="9525">
            <a:noFill/>
            <a:miter lim="800000"/>
            <a:headEnd/>
            <a:tailEnd/>
          </a:ln>
        </p:spPr>
        <p:txBody>
          <a:bodyPr wrap="none">
            <a:spAutoFit/>
          </a:bodyPr>
          <a:lstStyle/>
          <a:p>
            <a:pPr algn="ctr">
              <a:spcBef>
                <a:spcPct val="20000"/>
              </a:spcBef>
              <a:buClr>
                <a:schemeClr val="hlink"/>
              </a:buClr>
              <a:buSzPct val="120000"/>
              <a:defRPr/>
            </a:pPr>
            <a:r>
              <a:rPr lang="en" sz="1050" b="1" dirty="0">
                <a:effectLst>
                  <a:outerShdw blurRad="38100" dist="38100" dir="2700000" algn="tl">
                    <a:srgbClr val="000000"/>
                  </a:outerShdw>
                </a:effectLst>
                <a:latin typeface="Palatino Linotype" pitchFamily="18" charset="0"/>
              </a:rPr>
              <a:t>Tissue remodeling-</a:t>
            </a:r>
            <a:endParaRPr lang="sr-Latn-CS" sz="1050" b="1" dirty="0">
              <a:effectLst>
                <a:outerShdw blurRad="38100" dist="38100" dir="2700000" algn="tl">
                  <a:srgbClr val="000000"/>
                </a:outerShdw>
              </a:effectLst>
              <a:latin typeface="Palatino Linotype" pitchFamily="18" charset="0"/>
            </a:endParaRPr>
          </a:p>
          <a:p>
            <a:pPr algn="ctr">
              <a:spcBef>
                <a:spcPct val="20000"/>
              </a:spcBef>
              <a:buClr>
                <a:schemeClr val="hlink"/>
              </a:buClr>
              <a:buSzPct val="120000"/>
              <a:defRPr/>
            </a:pPr>
            <a:r>
              <a:rPr lang="en" sz="1050" b="1" dirty="0">
                <a:effectLst>
                  <a:outerShdw blurRad="38100" dist="38100" dir="2700000" algn="tl">
                    <a:srgbClr val="000000"/>
                  </a:outerShdw>
                </a:effectLst>
                <a:latin typeface="Palatino Linotype" pitchFamily="18" charset="0"/>
              </a:rPr>
              <a:t>fibrosis</a:t>
            </a:r>
            <a:endParaRPr lang="en-US" sz="1050" b="1" dirty="0">
              <a:effectLst>
                <a:outerShdw blurRad="38100" dist="38100" dir="2700000" algn="tl">
                  <a:srgbClr val="000000"/>
                </a:outerShdw>
              </a:effectLst>
              <a:latin typeface="Palatino Linotype" pitchFamily="18" charset="0"/>
            </a:endParaRPr>
          </a:p>
        </p:txBody>
      </p:sp>
      <p:sp>
        <p:nvSpPr>
          <p:cNvPr id="13345" name="Text Box 54"/>
          <p:cNvSpPr txBox="1">
            <a:spLocks noChangeArrowheads="1"/>
          </p:cNvSpPr>
          <p:nvPr/>
        </p:nvSpPr>
        <p:spPr bwMode="white">
          <a:xfrm>
            <a:off x="6515100" y="6056313"/>
            <a:ext cx="2214563" cy="463550"/>
          </a:xfrm>
          <a:prstGeom prst="rect">
            <a:avLst/>
          </a:prstGeom>
          <a:noFill/>
          <a:ln w="9525">
            <a:noFill/>
            <a:miter lim="800000"/>
            <a:headEnd/>
            <a:tailEnd/>
          </a:ln>
        </p:spPr>
        <p:txBody>
          <a:bodyPr wrap="none">
            <a:spAutoFit/>
          </a:bodyPr>
          <a:lstStyle/>
          <a:p>
            <a:pPr algn="ctr">
              <a:spcBef>
                <a:spcPct val="20000"/>
              </a:spcBef>
              <a:buClr>
                <a:schemeClr val="hlink"/>
              </a:buClr>
              <a:buSzPct val="120000"/>
              <a:defRPr/>
            </a:pPr>
            <a:r>
              <a:rPr lang="en" sz="1100" b="1" dirty="0">
                <a:effectLst>
                  <a:outerShdw blurRad="38100" dist="38100" dir="2700000" algn="tl">
                    <a:srgbClr val="000000"/>
                  </a:outerShdw>
                </a:effectLst>
                <a:latin typeface="Palatino Linotype" pitchFamily="18" charset="0"/>
              </a:rPr>
              <a:t>Compromised function</a:t>
            </a:r>
          </a:p>
          <a:p>
            <a:pPr algn="ctr">
              <a:spcBef>
                <a:spcPct val="20000"/>
              </a:spcBef>
              <a:buClr>
                <a:schemeClr val="hlink"/>
              </a:buClr>
              <a:buSzPct val="120000"/>
              <a:defRPr/>
            </a:pPr>
            <a:r>
              <a:rPr lang="en" sz="1100" b="1" dirty="0">
                <a:effectLst>
                  <a:outerShdw blurRad="38100" dist="38100" dir="2700000" algn="tl">
                    <a:srgbClr val="000000"/>
                  </a:outerShdw>
                </a:effectLst>
                <a:latin typeface="Palatino Linotype" pitchFamily="18" charset="0"/>
              </a:rPr>
              <a:t>barriers</a:t>
            </a:r>
            <a:endParaRPr lang="en-US" sz="1100" b="1" dirty="0">
              <a:effectLst>
                <a:outerShdw blurRad="38100" dist="38100" dir="2700000" algn="tl">
                  <a:srgbClr val="000000"/>
                </a:outerShdw>
              </a:effectLst>
              <a:latin typeface="Palatino Linotype" pitchFamily="18" charset="0"/>
            </a:endParaRPr>
          </a:p>
        </p:txBody>
      </p:sp>
      <p:sp>
        <p:nvSpPr>
          <p:cNvPr id="13346" name="Text Box 55"/>
          <p:cNvSpPr txBox="1">
            <a:spLocks noChangeArrowheads="1"/>
          </p:cNvSpPr>
          <p:nvPr/>
        </p:nvSpPr>
        <p:spPr bwMode="auto">
          <a:xfrm>
            <a:off x="539750" y="3881438"/>
            <a:ext cx="1041400" cy="452437"/>
          </a:xfrm>
          <a:prstGeom prst="rect">
            <a:avLst/>
          </a:prstGeom>
          <a:noFill/>
          <a:ln w="9525">
            <a:solidFill>
              <a:schemeClr val="tx1"/>
            </a:solidFill>
            <a:miter lim="800000"/>
            <a:headEnd/>
            <a:tailEnd/>
          </a:ln>
        </p:spPr>
        <p:txBody>
          <a:bodyPr wrap="none">
            <a:spAutoFit/>
          </a:bodyPr>
          <a:lstStyle/>
          <a:p>
            <a:pPr algn="ctr">
              <a:spcBef>
                <a:spcPct val="20000"/>
              </a:spcBef>
              <a:buClr>
                <a:schemeClr val="hlink"/>
              </a:buClr>
              <a:buSzPct val="120000"/>
              <a:defRPr/>
            </a:pPr>
            <a:r>
              <a:rPr lang="en" sz="2300" b="1" dirty="0">
                <a:effectLst>
                  <a:outerShdw blurRad="38100" dist="38100" dir="2700000" algn="tl">
                    <a:srgbClr val="000000"/>
                  </a:outerShdw>
                </a:effectLst>
                <a:latin typeface="Palatino Linotype" pitchFamily="18" charset="0"/>
              </a:rPr>
              <a:t>of TNF</a:t>
            </a:r>
          </a:p>
        </p:txBody>
      </p:sp>
    </p:spTree>
    <p:custDataLst>
      <p:tags r:id="rId1"/>
    </p:custDataLst>
    <p:extLst>
      <p:ext uri="{BB962C8B-B14F-4D97-AF65-F5344CB8AC3E}">
        <p14:creationId xmlns="" xmlns:p14="http://schemas.microsoft.com/office/powerpoint/2010/main" val="957344165"/>
      </p:ext>
    </p:extLst>
  </p:cSld>
  <p:clrMapOvr>
    <a:masterClrMapping/>
  </p:clrMapOv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0"/>
            <a:ext cx="7851648" cy="692696"/>
          </a:xfrm>
          <a:ln>
            <a:miter lim="800000"/>
            <a:headEnd/>
            <a:tailEnd/>
          </a:ln>
          <a:extLst/>
        </p:spPr>
        <p:txBody>
          <a:bodyPr/>
          <a:lstStyle/>
          <a:p>
            <a:pPr algn="ctr">
              <a:defRPr/>
            </a:pPr>
            <a:r>
              <a:rPr lang="en" sz="3200" b="1" dirty="0" err="1">
                <a:latin typeface="Palatino Linotype" pitchFamily="18" charset="0"/>
              </a:rPr>
              <a:t>Ulcerative </a:t>
            </a:r>
            <a:r>
              <a:rPr lang="en" sz="3200" b="1" dirty="0">
                <a:latin typeface="Palatino Linotype" pitchFamily="18" charset="0"/>
              </a:rPr>
              <a:t>colitis - </a:t>
            </a:r>
            <a:r>
              <a:rPr lang="en" sz="3200" b="1" dirty="0" err="1">
                <a:latin typeface="Palatino Linotype" pitchFamily="18" charset="0"/>
              </a:rPr>
              <a:t>localization</a:t>
            </a:r>
            <a:endParaRPr lang="en-US" sz="3200" b="1" dirty="0">
              <a:latin typeface="Palatino Linotype" pitchFamily="18" charset="0"/>
            </a:endParaRPr>
          </a:p>
        </p:txBody>
      </p:sp>
      <p:sp>
        <p:nvSpPr>
          <p:cNvPr id="25603" name="Subtitle 2"/>
          <p:cNvSpPr>
            <a:spLocks noGrp="1"/>
          </p:cNvSpPr>
          <p:nvPr>
            <p:ph type="subTitle" idx="1"/>
          </p:nvPr>
        </p:nvSpPr>
        <p:spPr>
          <a:xfrm>
            <a:off x="76200" y="836613"/>
            <a:ext cx="8839200" cy="5832475"/>
          </a:xfrm>
        </p:spPr>
        <p:txBody>
          <a:bodyPr/>
          <a:lstStyle/>
          <a:p>
            <a:pPr marR="0" algn="l">
              <a:buFont typeface="Wingdings" pitchFamily="2" charset="2"/>
              <a:buChar char="q"/>
            </a:pPr>
            <a:endParaRPr lang="en-US" sz="2000" dirty="0"/>
          </a:p>
          <a:p>
            <a:pPr marL="342900" marR="0" indent="-342900" algn="just">
              <a:buFont typeface="Arial" pitchFamily="34" charset="0"/>
              <a:buChar char="•"/>
            </a:pPr>
            <a:r>
              <a:rPr lang="en" sz="2000" b="1" i="1" dirty="0">
                <a:solidFill>
                  <a:schemeClr val="tx1"/>
                </a:solidFill>
                <a:latin typeface="Palatino Linotype" pitchFamily="18" charset="0"/>
              </a:rPr>
              <a:t> </a:t>
            </a:r>
            <a:r>
              <a:rPr lang="en" sz="2000" b="1" dirty="0" err="1">
                <a:solidFill>
                  <a:schemeClr val="tx1"/>
                </a:solidFill>
                <a:latin typeface="Palatino Linotype" pitchFamily="18" charset="0"/>
              </a:rPr>
              <a:t>ulcerative</a:t>
            </a:r>
            <a:r>
              <a:rPr lang="en" sz="2000" b="1" dirty="0">
                <a:solidFill>
                  <a:schemeClr val="tx1"/>
                </a:solidFill>
                <a:latin typeface="Palatino Linotype" pitchFamily="18" charset="0"/>
              </a:rPr>
              <a:t> </a:t>
            </a:r>
            <a:r>
              <a:rPr lang="en" sz="2000" b="1" dirty="0" err="1">
                <a:solidFill>
                  <a:schemeClr val="tx1"/>
                </a:solidFill>
                <a:latin typeface="Palatino Linotype" pitchFamily="18" charset="0"/>
              </a:rPr>
              <a:t>proctitis</a:t>
            </a:r>
            <a:endParaRPr lang="en-US" sz="2000" b="1" dirty="0">
              <a:solidFill>
                <a:schemeClr val="tx1"/>
              </a:solidFill>
              <a:latin typeface="Palatino Linotype" pitchFamily="18" charset="0"/>
            </a:endParaRPr>
          </a:p>
          <a:p>
            <a:pPr marR="0" algn="just">
              <a:buFont typeface="Wingdings" pitchFamily="2" charset="2"/>
              <a:buChar char="v"/>
            </a:pPr>
            <a:r>
              <a:rPr lang="en" sz="1800" dirty="0">
                <a:solidFill>
                  <a:schemeClr val="tx1"/>
                </a:solidFill>
                <a:latin typeface="Palatino Linotype" pitchFamily="18" charset="0"/>
              </a:rPr>
              <a:t> </a:t>
            </a:r>
            <a:r>
              <a:rPr lang="en" sz="1800" dirty="0" err="1">
                <a:solidFill>
                  <a:schemeClr val="tx1"/>
                </a:solidFill>
                <a:latin typeface="Palatino Linotype" pitchFamily="18" charset="0"/>
              </a:rPr>
              <a:t>inflammation</a:t>
            </a:r>
            <a:r>
              <a:rPr lang="en" sz="1800" dirty="0">
                <a:solidFill>
                  <a:schemeClr val="tx1"/>
                </a:solidFill>
                <a:latin typeface="Palatino Linotype" pitchFamily="18" charset="0"/>
              </a:rPr>
              <a:t> </a:t>
            </a:r>
            <a:r>
              <a:rPr lang="en" sz="1800" dirty="0" err="1">
                <a:solidFill>
                  <a:schemeClr val="tx1"/>
                </a:solidFill>
                <a:latin typeface="Palatino Linotype" pitchFamily="18" charset="0"/>
              </a:rPr>
              <a:t>limited</a:t>
            </a:r>
            <a:r>
              <a:rPr lang="en" sz="1800" dirty="0">
                <a:solidFill>
                  <a:schemeClr val="tx1"/>
                </a:solidFill>
                <a:latin typeface="Palatino Linotype" pitchFamily="18" charset="0"/>
              </a:rPr>
              <a:t> </a:t>
            </a:r>
            <a:r>
              <a:rPr lang="en" sz="1800" dirty="0" err="1">
                <a:solidFill>
                  <a:schemeClr val="tx1"/>
                </a:solidFill>
                <a:latin typeface="Palatino Linotype" pitchFamily="18" charset="0"/>
              </a:rPr>
              <a:t>on the</a:t>
            </a:r>
            <a:r>
              <a:rPr lang="en" sz="1800" dirty="0">
                <a:solidFill>
                  <a:schemeClr val="tx1"/>
                </a:solidFill>
                <a:latin typeface="Palatino Linotype" pitchFamily="18" charset="0"/>
              </a:rPr>
              <a:t> </a:t>
            </a:r>
            <a:r>
              <a:rPr lang="en" sz="1800" dirty="0" err="1">
                <a:solidFill>
                  <a:schemeClr val="tx1"/>
                </a:solidFill>
                <a:latin typeface="Palatino Linotype" pitchFamily="18" charset="0"/>
              </a:rPr>
              <a:t>rectum</a:t>
            </a:r>
            <a:endParaRPr lang="en-US" sz="1800" dirty="0">
              <a:solidFill>
                <a:schemeClr val="tx1"/>
              </a:solidFill>
              <a:latin typeface="Palatino Linotype" pitchFamily="18" charset="0"/>
            </a:endParaRPr>
          </a:p>
          <a:p>
            <a:pPr marR="0" algn="just">
              <a:buFont typeface="Wingdings" pitchFamily="2" charset="2"/>
              <a:buChar char="q"/>
            </a:pPr>
            <a:endParaRPr lang="en-US" sz="1800" dirty="0">
              <a:solidFill>
                <a:schemeClr val="tx1"/>
              </a:solidFill>
              <a:latin typeface="Palatino Linotype" pitchFamily="18" charset="0"/>
            </a:endParaRPr>
          </a:p>
          <a:p>
            <a:pPr marL="285750" marR="0" indent="-285750" algn="just">
              <a:buFont typeface="Arial" pitchFamily="34" charset="0"/>
              <a:buChar char="•"/>
            </a:pPr>
            <a:r>
              <a:rPr lang="en" sz="1800" dirty="0">
                <a:solidFill>
                  <a:schemeClr val="tx1"/>
                </a:solidFill>
                <a:latin typeface="Palatino Linotype" pitchFamily="18" charset="0"/>
              </a:rPr>
              <a:t> </a:t>
            </a:r>
            <a:r>
              <a:rPr lang="en" sz="2000" b="1" dirty="0" err="1">
                <a:solidFill>
                  <a:schemeClr val="tx1"/>
                </a:solidFill>
                <a:latin typeface="Palatino Linotype" pitchFamily="18" charset="0"/>
              </a:rPr>
              <a:t>proctosigmoiditis</a:t>
            </a:r>
            <a:endParaRPr lang="en-US" sz="2000" b="1" dirty="0">
              <a:solidFill>
                <a:schemeClr val="tx1"/>
              </a:solidFill>
              <a:latin typeface="Palatino Linotype" pitchFamily="18" charset="0"/>
            </a:endParaRPr>
          </a:p>
          <a:p>
            <a:pPr marR="0" algn="just">
              <a:buFont typeface="Wingdings" pitchFamily="2" charset="2"/>
              <a:buChar char="v"/>
            </a:pPr>
            <a:r>
              <a:rPr lang="en" sz="1800" dirty="0">
                <a:solidFill>
                  <a:schemeClr val="tx1"/>
                </a:solidFill>
                <a:latin typeface="Palatino Linotype" pitchFamily="18" charset="0"/>
              </a:rPr>
              <a:t> </a:t>
            </a:r>
            <a:r>
              <a:rPr lang="en" sz="1800" dirty="0" err="1">
                <a:solidFill>
                  <a:schemeClr val="tx1"/>
                </a:solidFill>
                <a:latin typeface="Palatino Linotype" pitchFamily="18" charset="0"/>
              </a:rPr>
              <a:t>inflammation</a:t>
            </a:r>
            <a:r>
              <a:rPr lang="en" sz="1800" dirty="0">
                <a:solidFill>
                  <a:schemeClr val="tx1"/>
                </a:solidFill>
                <a:latin typeface="Palatino Linotype" pitchFamily="18" charset="0"/>
              </a:rPr>
              <a:t> </a:t>
            </a:r>
            <a:r>
              <a:rPr lang="en" sz="1800" dirty="0" err="1">
                <a:solidFill>
                  <a:schemeClr val="tx1"/>
                </a:solidFill>
                <a:latin typeface="Palatino Linotype" pitchFamily="18" charset="0"/>
              </a:rPr>
              <a:t>rectum </a:t>
            </a:r>
            <a:r>
              <a:rPr lang="en" sz="1800" dirty="0">
                <a:solidFill>
                  <a:schemeClr val="tx1"/>
                </a:solidFill>
                <a:latin typeface="Palatino Linotype" pitchFamily="18" charset="0"/>
              </a:rPr>
              <a:t>and </a:t>
            </a:r>
            <a:r>
              <a:rPr lang="en" sz="1800" dirty="0" err="1">
                <a:solidFill>
                  <a:schemeClr val="tx1"/>
                </a:solidFill>
                <a:latin typeface="Palatino Linotype" pitchFamily="18" charset="0"/>
              </a:rPr>
              <a:t>sigmoid</a:t>
            </a:r>
            <a:r>
              <a:rPr lang="en" sz="1800" dirty="0">
                <a:solidFill>
                  <a:schemeClr val="tx1"/>
                </a:solidFill>
                <a:latin typeface="Palatino Linotype" pitchFamily="18" charset="0"/>
              </a:rPr>
              <a:t> </a:t>
            </a:r>
            <a:r>
              <a:rPr lang="en" sz="1800" dirty="0" err="1">
                <a:solidFill>
                  <a:schemeClr val="tx1"/>
                </a:solidFill>
                <a:latin typeface="Palatino Linotype" pitchFamily="18" charset="0"/>
              </a:rPr>
              <a:t>segment</a:t>
            </a:r>
            <a:endParaRPr lang="en-US" sz="1800" dirty="0">
              <a:solidFill>
                <a:schemeClr val="tx1"/>
              </a:solidFill>
              <a:latin typeface="Palatino Linotype" pitchFamily="18" charset="0"/>
            </a:endParaRPr>
          </a:p>
          <a:p>
            <a:pPr marR="0" algn="just">
              <a:buFont typeface="Wingdings" pitchFamily="2" charset="2"/>
              <a:buChar char="q"/>
            </a:pPr>
            <a:endParaRPr lang="en-US" sz="1800" dirty="0">
              <a:solidFill>
                <a:schemeClr val="tx1"/>
              </a:solidFill>
              <a:latin typeface="Palatino Linotype" pitchFamily="18" charset="0"/>
            </a:endParaRPr>
          </a:p>
          <a:p>
            <a:pPr marL="285750" marR="0" indent="-285750" algn="just">
              <a:buFont typeface="Arial" pitchFamily="34" charset="0"/>
              <a:buChar char="•"/>
            </a:pPr>
            <a:r>
              <a:rPr lang="en" sz="1800" dirty="0">
                <a:solidFill>
                  <a:schemeClr val="tx1"/>
                </a:solidFill>
                <a:latin typeface="Palatino Linotype" pitchFamily="18" charset="0"/>
              </a:rPr>
              <a:t>  </a:t>
            </a:r>
            <a:r>
              <a:rPr lang="en" sz="2000" b="1" dirty="0" err="1">
                <a:solidFill>
                  <a:schemeClr val="tx1"/>
                </a:solidFill>
                <a:latin typeface="Palatino Linotype" pitchFamily="18" charset="0"/>
              </a:rPr>
              <a:t>left</a:t>
            </a:r>
            <a:r>
              <a:rPr lang="en" sz="2000" b="1" dirty="0">
                <a:solidFill>
                  <a:schemeClr val="tx1"/>
                </a:solidFill>
                <a:latin typeface="Palatino Linotype" pitchFamily="18" charset="0"/>
              </a:rPr>
              <a:t> </a:t>
            </a:r>
            <a:r>
              <a:rPr lang="en" sz="2000" b="1" dirty="0" err="1">
                <a:solidFill>
                  <a:schemeClr val="tx1"/>
                </a:solidFill>
                <a:latin typeface="Palatino Linotype" pitchFamily="18" charset="0"/>
              </a:rPr>
              <a:t>unilateral</a:t>
            </a:r>
            <a:r>
              <a:rPr lang="en" sz="2000" b="1" dirty="0">
                <a:solidFill>
                  <a:schemeClr val="tx1"/>
                </a:solidFill>
                <a:latin typeface="Palatino Linotype" pitchFamily="18" charset="0"/>
              </a:rPr>
              <a:t> </a:t>
            </a:r>
            <a:r>
              <a:rPr lang="en" sz="2000" b="1" dirty="0" err="1">
                <a:solidFill>
                  <a:schemeClr val="tx1"/>
                </a:solidFill>
                <a:latin typeface="Palatino Linotype" pitchFamily="18" charset="0"/>
              </a:rPr>
              <a:t>colitis</a:t>
            </a:r>
            <a:endParaRPr lang="en-US" sz="2000" dirty="0">
              <a:solidFill>
                <a:schemeClr val="tx1"/>
              </a:solidFill>
              <a:latin typeface="Palatino Linotype" pitchFamily="18" charset="0"/>
            </a:endParaRPr>
          </a:p>
          <a:p>
            <a:pPr marR="0" algn="just">
              <a:buFont typeface="Wingdings" pitchFamily="2" charset="2"/>
              <a:buChar char="v"/>
            </a:pPr>
            <a:r>
              <a:rPr lang="en" sz="1800" dirty="0">
                <a:solidFill>
                  <a:schemeClr val="tx1"/>
                </a:solidFill>
                <a:latin typeface="Palatino Linotype" pitchFamily="18" charset="0"/>
              </a:rPr>
              <a:t> </a:t>
            </a:r>
            <a:r>
              <a:rPr lang="en" sz="1800" dirty="0" err="1">
                <a:solidFill>
                  <a:schemeClr val="tx1"/>
                </a:solidFill>
                <a:latin typeface="Palatino Linotype" pitchFamily="18" charset="0"/>
              </a:rPr>
              <a:t>inflammation</a:t>
            </a:r>
            <a:r>
              <a:rPr lang="en" sz="1800" dirty="0">
                <a:solidFill>
                  <a:schemeClr val="tx1"/>
                </a:solidFill>
                <a:latin typeface="Palatino Linotype" pitchFamily="18" charset="0"/>
              </a:rPr>
              <a:t> </a:t>
            </a:r>
            <a:r>
              <a:rPr lang="en" sz="1800" dirty="0" err="1">
                <a:solidFill>
                  <a:schemeClr val="tx1"/>
                </a:solidFill>
                <a:latin typeface="Palatino Linotype" pitchFamily="18" charset="0"/>
              </a:rPr>
              <a:t>rectum </a:t>
            </a:r>
            <a:r>
              <a:rPr lang="en" sz="1800" dirty="0">
                <a:solidFill>
                  <a:schemeClr val="tx1"/>
                </a:solidFill>
                <a:latin typeface="Palatino Linotype" pitchFamily="18" charset="0"/>
              </a:rPr>
              <a:t>, </a:t>
            </a:r>
            <a:r>
              <a:rPr lang="en" sz="1800" dirty="0" err="1">
                <a:solidFill>
                  <a:schemeClr val="tx1"/>
                </a:solidFill>
                <a:latin typeface="Palatino Linotype" pitchFamily="18" charset="0"/>
              </a:rPr>
              <a:t>sigmoid </a:t>
            </a:r>
            <a:r>
              <a:rPr lang="en" sz="1800" dirty="0">
                <a:solidFill>
                  <a:schemeClr val="tx1"/>
                </a:solidFill>
                <a:latin typeface="Palatino Linotype" pitchFamily="18" charset="0"/>
              </a:rPr>
              <a:t>and </a:t>
            </a:r>
            <a:r>
              <a:rPr lang="en" sz="1800" dirty="0" err="1">
                <a:solidFill>
                  <a:schemeClr val="tx1"/>
                </a:solidFill>
                <a:latin typeface="Palatino Linotype" pitchFamily="18" charset="0"/>
              </a:rPr>
              <a:t>descending</a:t>
            </a:r>
            <a:r>
              <a:rPr lang="en" sz="1800" dirty="0">
                <a:solidFill>
                  <a:schemeClr val="tx1"/>
                </a:solidFill>
                <a:latin typeface="Palatino Linotype" pitchFamily="18" charset="0"/>
              </a:rPr>
              <a:t> </a:t>
            </a:r>
            <a:r>
              <a:rPr lang="en" sz="1800" dirty="0" err="1">
                <a:solidFill>
                  <a:schemeClr val="tx1"/>
                </a:solidFill>
                <a:latin typeface="Palatino Linotype" pitchFamily="18" charset="0"/>
              </a:rPr>
              <a:t>segment</a:t>
            </a:r>
            <a:endParaRPr lang="en-US" sz="1800" dirty="0">
              <a:solidFill>
                <a:schemeClr val="tx1"/>
              </a:solidFill>
              <a:latin typeface="Palatino Linotype" pitchFamily="18" charset="0"/>
            </a:endParaRPr>
          </a:p>
          <a:p>
            <a:pPr marR="0" algn="just">
              <a:buFont typeface="Wingdings" pitchFamily="2" charset="2"/>
              <a:buChar char="q"/>
            </a:pPr>
            <a:endParaRPr lang="en-US" sz="1800" dirty="0">
              <a:solidFill>
                <a:schemeClr val="tx1"/>
              </a:solidFill>
              <a:latin typeface="Palatino Linotype" pitchFamily="18" charset="0"/>
            </a:endParaRPr>
          </a:p>
          <a:p>
            <a:pPr marL="285750" marR="0" indent="-285750" algn="just">
              <a:buFont typeface="Arial" pitchFamily="34" charset="0"/>
              <a:buChar char="•"/>
            </a:pPr>
            <a:r>
              <a:rPr lang="en" sz="1800" dirty="0">
                <a:solidFill>
                  <a:schemeClr val="tx1"/>
                </a:solidFill>
                <a:latin typeface="Palatino Linotype" pitchFamily="18" charset="0"/>
              </a:rPr>
              <a:t> </a:t>
            </a:r>
            <a:r>
              <a:rPr lang="en" sz="2000" b="1" dirty="0" err="1">
                <a:solidFill>
                  <a:schemeClr val="tx1"/>
                </a:solidFill>
                <a:latin typeface="Palatino Linotype" pitchFamily="18" charset="0"/>
              </a:rPr>
              <a:t>pancolitis</a:t>
            </a:r>
            <a:endParaRPr lang="en-US" sz="2000" dirty="0">
              <a:solidFill>
                <a:schemeClr val="tx1"/>
              </a:solidFill>
              <a:latin typeface="Palatino Linotype" pitchFamily="18" charset="0"/>
            </a:endParaRPr>
          </a:p>
          <a:p>
            <a:pPr marR="0" algn="just">
              <a:buFont typeface="Wingdings" pitchFamily="2" charset="2"/>
              <a:buChar char="v"/>
            </a:pPr>
            <a:r>
              <a:rPr lang="en" sz="1800" dirty="0">
                <a:solidFill>
                  <a:schemeClr val="tx1"/>
                </a:solidFill>
                <a:latin typeface="Palatino Linotype" pitchFamily="18" charset="0"/>
              </a:rPr>
              <a:t> </a:t>
            </a:r>
            <a:r>
              <a:rPr lang="en" sz="1800" dirty="0" err="1">
                <a:solidFill>
                  <a:schemeClr val="tx1"/>
                </a:solidFill>
                <a:latin typeface="Palatino Linotype" pitchFamily="18" charset="0"/>
              </a:rPr>
              <a:t>inflammation</a:t>
            </a:r>
            <a:r>
              <a:rPr lang="en" sz="1800" dirty="0">
                <a:solidFill>
                  <a:schemeClr val="tx1"/>
                </a:solidFill>
                <a:latin typeface="Palatino Linotype" pitchFamily="18" charset="0"/>
              </a:rPr>
              <a:t> </a:t>
            </a:r>
            <a:r>
              <a:rPr lang="en" sz="1800" dirty="0" err="1">
                <a:solidFill>
                  <a:schemeClr val="tx1"/>
                </a:solidFill>
                <a:latin typeface="Palatino Linotype" pitchFamily="18" charset="0"/>
              </a:rPr>
              <a:t>rectum </a:t>
            </a:r>
            <a:r>
              <a:rPr lang="en" sz="1800" dirty="0">
                <a:solidFill>
                  <a:schemeClr val="tx1"/>
                </a:solidFill>
                <a:latin typeface="Palatino Linotype" pitchFamily="18" charset="0"/>
              </a:rPr>
              <a:t>, </a:t>
            </a:r>
            <a:r>
              <a:rPr lang="en" sz="1800" dirty="0" err="1">
                <a:solidFill>
                  <a:schemeClr val="tx1"/>
                </a:solidFill>
                <a:latin typeface="Palatino Linotype" pitchFamily="18" charset="0"/>
              </a:rPr>
              <a:t>sigmoid </a:t>
            </a:r>
            <a:r>
              <a:rPr lang="en" sz="1800" dirty="0">
                <a:solidFill>
                  <a:schemeClr val="tx1"/>
                </a:solidFill>
                <a:latin typeface="Palatino Linotype" pitchFamily="18" charset="0"/>
              </a:rPr>
              <a:t>, </a:t>
            </a:r>
            <a:r>
              <a:rPr lang="en" sz="1800" dirty="0" err="1">
                <a:solidFill>
                  <a:schemeClr val="tx1"/>
                </a:solidFill>
                <a:latin typeface="Palatino Linotype" pitchFamily="18" charset="0"/>
              </a:rPr>
              <a:t>descending </a:t>
            </a:r>
            <a:r>
              <a:rPr lang="en" sz="1800" dirty="0">
                <a:solidFill>
                  <a:schemeClr val="tx1"/>
                </a:solidFill>
                <a:latin typeface="Palatino Linotype" pitchFamily="18" charset="0"/>
              </a:rPr>
              <a:t>, </a:t>
            </a:r>
            <a:r>
              <a:rPr lang="en" sz="1800" dirty="0" err="1">
                <a:solidFill>
                  <a:schemeClr val="tx1"/>
                </a:solidFill>
                <a:latin typeface="Palatino Linotype" pitchFamily="18" charset="0"/>
              </a:rPr>
              <a:t>transverse </a:t>
            </a:r>
            <a:r>
              <a:rPr lang="en" sz="1800" dirty="0">
                <a:solidFill>
                  <a:schemeClr val="tx1"/>
                </a:solidFill>
                <a:latin typeface="Palatino Linotype" pitchFamily="18" charset="0"/>
              </a:rPr>
              <a:t>,</a:t>
            </a:r>
          </a:p>
          <a:p>
            <a:pPr marR="0" algn="just"/>
            <a:r>
              <a:rPr lang="en" sz="1800" dirty="0">
                <a:solidFill>
                  <a:schemeClr val="tx1"/>
                </a:solidFill>
                <a:latin typeface="Palatino Linotype" pitchFamily="18" charset="0"/>
              </a:rPr>
              <a:t>    </a:t>
            </a:r>
            <a:r>
              <a:rPr lang="en" sz="1800" dirty="0" err="1">
                <a:solidFill>
                  <a:schemeClr val="tx1"/>
                </a:solidFill>
                <a:latin typeface="Palatino Linotype" pitchFamily="18" charset="0"/>
              </a:rPr>
              <a:t>ascendant</a:t>
            </a:r>
            <a:r>
              <a:rPr lang="en" sz="1800" dirty="0">
                <a:solidFill>
                  <a:schemeClr val="tx1"/>
                </a:solidFill>
                <a:latin typeface="Palatino Linotype" pitchFamily="18" charset="0"/>
              </a:rPr>
              <a:t> </a:t>
            </a:r>
            <a:r>
              <a:rPr lang="en" sz="1800" dirty="0" err="1">
                <a:solidFill>
                  <a:schemeClr val="tx1"/>
                </a:solidFill>
                <a:latin typeface="Palatino Linotype" pitchFamily="18" charset="0"/>
              </a:rPr>
              <a:t>segment </a:t>
            </a:r>
            <a:r>
              <a:rPr lang="en" sz="1800" dirty="0">
                <a:solidFill>
                  <a:schemeClr val="tx1"/>
                </a:solidFill>
                <a:latin typeface="Palatino Linotype" pitchFamily="18" charset="0"/>
              </a:rPr>
              <a:t>and </a:t>
            </a:r>
            <a:r>
              <a:rPr lang="en" sz="1800" dirty="0" err="1">
                <a:solidFill>
                  <a:schemeClr val="tx1"/>
                </a:solidFill>
                <a:latin typeface="Palatino Linotype" pitchFamily="18" charset="0"/>
              </a:rPr>
              <a:t>cecum</a:t>
            </a:r>
            <a:endParaRPr lang="en-US" sz="1800" dirty="0">
              <a:solidFill>
                <a:schemeClr val="tx1"/>
              </a:solidFill>
              <a:latin typeface="Palatino Linotype" pitchFamily="18" charset="0"/>
            </a:endParaRPr>
          </a:p>
          <a:p>
            <a:pPr marR="0" algn="just">
              <a:buFont typeface="Wingdings" pitchFamily="2" charset="2"/>
              <a:buChar char="q"/>
            </a:pPr>
            <a:endParaRPr lang="en-US" sz="1800" dirty="0">
              <a:solidFill>
                <a:schemeClr val="tx1"/>
              </a:solidFill>
              <a:latin typeface="Palatino Linotype" pitchFamily="18" charset="0"/>
            </a:endParaRPr>
          </a:p>
          <a:p>
            <a:pPr marR="0" algn="l">
              <a:buFont typeface="Wingdings" pitchFamily="2" charset="2"/>
              <a:buChar char="q"/>
            </a:pPr>
            <a:endParaRPr lang="en-US" sz="2000" dirty="0"/>
          </a:p>
        </p:txBody>
      </p:sp>
      <p:pic>
        <p:nvPicPr>
          <p:cNvPr id="25604"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4787900" y="1089025"/>
            <a:ext cx="4267200" cy="153193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279871055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188640"/>
            <a:ext cx="7851648" cy="936104"/>
          </a:xfrm>
          <a:ln>
            <a:miter lim="800000"/>
            <a:headEnd/>
            <a:tailEnd/>
          </a:ln>
          <a:extLst/>
        </p:spPr>
        <p:txBody>
          <a:bodyPr>
            <a:noAutofit/>
          </a:bodyPr>
          <a:lstStyle/>
          <a:p>
            <a:pPr algn="ctr">
              <a:defRPr/>
            </a:pPr>
            <a:r>
              <a:rPr lang="en" sz="3200" b="1" dirty="0">
                <a:latin typeface="Palatino Linotype" pitchFamily="18" charset="0"/>
              </a:rPr>
              <a:t>Ulcerative colitis - characteristics</a:t>
            </a:r>
            <a:r>
              <a:rPr lang="ru-RU" sz="3200" dirty="0"/>
              <a:t/>
            </a:r>
            <a:br>
              <a:rPr lang="ru-RU" sz="3200" dirty="0"/>
            </a:br>
            <a:endParaRPr lang="en-US" sz="3200" dirty="0"/>
          </a:p>
        </p:txBody>
      </p:sp>
      <p:sp>
        <p:nvSpPr>
          <p:cNvPr id="26627" name="Subtitle 2"/>
          <p:cNvSpPr>
            <a:spLocks noGrp="1"/>
          </p:cNvSpPr>
          <p:nvPr>
            <p:ph type="subTitle" idx="1"/>
          </p:nvPr>
        </p:nvSpPr>
        <p:spPr>
          <a:xfrm>
            <a:off x="533400" y="1143000"/>
            <a:ext cx="7854950" cy="4649787"/>
          </a:xfrm>
        </p:spPr>
        <p:txBody>
          <a:bodyPr/>
          <a:lstStyle/>
          <a:p>
            <a:pPr marR="0" algn="just">
              <a:lnSpc>
                <a:spcPct val="150000"/>
              </a:lnSpc>
              <a:buFont typeface="Wingdings" pitchFamily="2" charset="2"/>
              <a:buChar char="Ø"/>
            </a:pPr>
            <a:r>
              <a:rPr lang="en" sz="1600" dirty="0">
                <a:solidFill>
                  <a:schemeClr val="tx1"/>
                </a:solidFill>
                <a:latin typeface="Palatino Linotype" pitchFamily="18" charset="0"/>
              </a:rPr>
              <a:t>diarrhea, chronic (&gt; 6 months), often bloody-mucous and purulent, no infectious causes found, nocturnal, postprandial, no specific features of the disease</a:t>
            </a:r>
          </a:p>
          <a:p>
            <a:pPr marR="0" algn="just">
              <a:lnSpc>
                <a:spcPct val="150000"/>
              </a:lnSpc>
              <a:buFont typeface="Wingdings" pitchFamily="2" charset="2"/>
              <a:buChar char="Ø"/>
            </a:pPr>
            <a:r>
              <a:rPr lang="en" sz="1600" dirty="0">
                <a:solidFill>
                  <a:schemeClr val="tx1"/>
                </a:solidFill>
                <a:latin typeface="Palatino Linotype" pitchFamily="18" charset="0"/>
              </a:rPr>
              <a:t>discharge urgency (loss of reservoir capacity of inflamed rectum), feeling of incomplete emptying, tenesmus, incontinence</a:t>
            </a:r>
          </a:p>
          <a:p>
            <a:pPr marR="0" algn="just">
              <a:lnSpc>
                <a:spcPct val="150000"/>
              </a:lnSpc>
              <a:buFont typeface="Wingdings" pitchFamily="2" charset="2"/>
              <a:buChar char="Ø"/>
            </a:pPr>
            <a:r>
              <a:rPr lang="en" sz="1600" dirty="0">
                <a:solidFill>
                  <a:schemeClr val="tx1"/>
                </a:solidFill>
                <a:latin typeface="Palatino Linotype" pitchFamily="18" charset="0"/>
              </a:rPr>
              <a:t>rectal bleeding (if absent, suspect another disease)</a:t>
            </a:r>
          </a:p>
          <a:p>
            <a:pPr marR="0" algn="just">
              <a:lnSpc>
                <a:spcPct val="150000"/>
              </a:lnSpc>
              <a:buFont typeface="Wingdings" pitchFamily="2" charset="2"/>
              <a:buChar char="Ø"/>
            </a:pPr>
            <a:r>
              <a:rPr lang="en" sz="1600" dirty="0">
                <a:solidFill>
                  <a:schemeClr val="tx1"/>
                </a:solidFill>
                <a:latin typeface="Palatino Linotype" pitchFamily="18" charset="0"/>
              </a:rPr>
              <a:t>abdominal pain (increased tension of the inflamed wall of the colon during muscular contractions)</a:t>
            </a:r>
          </a:p>
          <a:p>
            <a:pPr marR="0" algn="just">
              <a:lnSpc>
                <a:spcPct val="150000"/>
              </a:lnSpc>
              <a:buFont typeface="Wingdings" pitchFamily="2" charset="2"/>
              <a:buChar char="Ø"/>
            </a:pPr>
            <a:r>
              <a:rPr lang="en" sz="1600" dirty="0">
                <a:solidFill>
                  <a:schemeClr val="tx1"/>
                </a:solidFill>
                <a:latin typeface="Palatino Linotype" pitchFamily="18" charset="0"/>
              </a:rPr>
              <a:t>systemic manifestations - anorexia, nausea, vomiting, weight loss, hypoalbuminemia, fever, anemia</a:t>
            </a:r>
          </a:p>
          <a:p>
            <a:pPr marR="0" algn="just">
              <a:buFont typeface="Wingdings" pitchFamily="2" charset="2"/>
              <a:buChar char="Ø"/>
            </a:pPr>
            <a:endParaRPr lang="en-US" sz="2000" dirty="0">
              <a:latin typeface="Palatino Linotype" pitchFamily="18" charset="0"/>
            </a:endParaRPr>
          </a:p>
        </p:txBody>
      </p:sp>
    </p:spTree>
    <p:extLst>
      <p:ext uri="{BB962C8B-B14F-4D97-AF65-F5344CB8AC3E}">
        <p14:creationId xmlns="" xmlns:p14="http://schemas.microsoft.com/office/powerpoint/2010/main" val="39909722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32084"/>
            <a:ext cx="9067800" cy="196552"/>
          </a:xfrm>
          <a:ln>
            <a:miter lim="800000"/>
            <a:headEnd/>
            <a:tailEnd/>
          </a:ln>
          <a:extLst/>
        </p:spPr>
        <p:txBody>
          <a:bodyPr>
            <a:noAutofit/>
          </a:bodyPr>
          <a:lstStyle/>
          <a:p>
            <a:pPr algn="ctr">
              <a:defRPr/>
            </a:pPr>
            <a:r>
              <a:rPr lang="en" sz="2000" b="1" dirty="0">
                <a:latin typeface="Palatino Linotype" pitchFamily="18" charset="0"/>
              </a:rPr>
              <a:t>Assessment of disease activity, </a:t>
            </a:r>
            <a:r>
              <a:rPr lang="en" sz="2000" b="1" dirty="0" err="1">
                <a:latin typeface="Palatino Linotype" pitchFamily="18" charset="0"/>
              </a:rPr>
              <a:t>Truelovec </a:t>
            </a:r>
            <a:r>
              <a:rPr lang="en" sz="2000" b="1" dirty="0">
                <a:latin typeface="Palatino Linotype" pitchFamily="18" charset="0"/>
              </a:rPr>
              <a:t>, </a:t>
            </a:r>
            <a:r>
              <a:rPr lang="en" sz="2000" b="1" dirty="0" err="1">
                <a:latin typeface="Palatino Linotype" pitchFamily="18" charset="0"/>
              </a:rPr>
              <a:t>Witss</a:t>
            </a:r>
            <a:endParaRPr lang="en-US" sz="2000" b="1" dirty="0">
              <a:latin typeface="Palatino Linotype" pitchFamily="18" charset="0"/>
            </a:endParaRPr>
          </a:p>
        </p:txBody>
      </p:sp>
      <p:sp>
        <p:nvSpPr>
          <p:cNvPr id="28675" name="Subtitle 2"/>
          <p:cNvSpPr>
            <a:spLocks noGrp="1"/>
          </p:cNvSpPr>
          <p:nvPr>
            <p:ph type="subTitle" idx="1"/>
          </p:nvPr>
        </p:nvSpPr>
        <p:spPr>
          <a:xfrm>
            <a:off x="533400" y="1125538"/>
            <a:ext cx="7854950" cy="5732462"/>
          </a:xfrm>
        </p:spPr>
        <p:txBody>
          <a:bodyPr/>
          <a:lstStyle/>
          <a:p>
            <a:pPr marR="0" algn="ctr">
              <a:buFont typeface="Wingdings" pitchFamily="2" charset="2"/>
              <a:buChar char="q"/>
            </a:pPr>
            <a:endParaRPr lang="en-US" sz="2800" b="1" i="1" u="sng" dirty="0"/>
          </a:p>
          <a:p>
            <a:pPr marR="0" algn="ctr"/>
            <a:endParaRPr lang="en-US" sz="2800" b="1" i="1" u="sng" dirty="0"/>
          </a:p>
          <a:p>
            <a:pPr marR="0" algn="ctr">
              <a:buFont typeface="Wingdings" pitchFamily="2" charset="2"/>
              <a:buChar char="q"/>
            </a:pPr>
            <a:endParaRPr lang="en-US" sz="2800" b="1" i="1" u="sng" dirty="0"/>
          </a:p>
          <a:p>
            <a:pPr marR="0"/>
            <a:endParaRPr lang="en-US" dirty="0"/>
          </a:p>
        </p:txBody>
      </p:sp>
      <p:graphicFrame>
        <p:nvGraphicFramePr>
          <p:cNvPr id="4" name="Table 3"/>
          <p:cNvGraphicFramePr>
            <a:graphicFrameLocks noGrp="1"/>
          </p:cNvGraphicFramePr>
          <p:nvPr>
            <p:extLst>
              <p:ext uri="{D42A27DB-BD31-4B8C-83A1-F6EECF244321}">
                <p14:modId xmlns="" xmlns:p14="http://schemas.microsoft.com/office/powerpoint/2010/main" val="2111717590"/>
              </p:ext>
            </p:extLst>
          </p:nvPr>
        </p:nvGraphicFramePr>
        <p:xfrm>
          <a:off x="32084" y="457200"/>
          <a:ext cx="5832476" cy="2835275"/>
        </p:xfrm>
        <a:graphic>
          <a:graphicData uri="http://schemas.openxmlformats.org/drawingml/2006/table">
            <a:tbl>
              <a:tblPr firstRow="1" bandRow="1">
                <a:tableStyleId>{5C22544A-7EE6-4342-B048-85BDC9FD1C3A}</a:tableStyleId>
              </a:tblPr>
              <a:tblGrid>
                <a:gridCol w="2916238">
                  <a:extLst>
                    <a:ext uri="{9D8B030D-6E8A-4147-A177-3AD203B41FA5}">
                      <a16:colId xmlns="" xmlns:a16="http://schemas.microsoft.com/office/drawing/2014/main" val="20000"/>
                    </a:ext>
                  </a:extLst>
                </a:gridCol>
                <a:gridCol w="2916238">
                  <a:extLst>
                    <a:ext uri="{9D8B030D-6E8A-4147-A177-3AD203B41FA5}">
                      <a16:colId xmlns="" xmlns:a16="http://schemas.microsoft.com/office/drawing/2014/main" val="20001"/>
                    </a:ext>
                  </a:extLst>
                </a:gridCol>
              </a:tblGrid>
              <a:tr h="365842">
                <a:tc>
                  <a:txBody>
                    <a:bodyPr/>
                    <a:lstStyle/>
                    <a:p>
                      <a:pPr algn="ctr"/>
                      <a:r>
                        <a:rPr lang="en" sz="1800" i="0" dirty="0">
                          <a:latin typeface="Palatino Linotype" pitchFamily="18" charset="0"/>
                        </a:rPr>
                        <a:t>number of stools/day</a:t>
                      </a:r>
                      <a:endParaRPr lang="en-US" sz="1800" i="0" dirty="0">
                        <a:latin typeface="Palatino Linotype" pitchFamily="18" charset="0"/>
                      </a:endParaRPr>
                    </a:p>
                  </a:txBody>
                  <a:tcPr marL="91437" marR="91437" marT="45730" marB="45730"/>
                </a:tc>
                <a:tc>
                  <a:txBody>
                    <a:bodyPr/>
                    <a:lstStyle/>
                    <a:p>
                      <a:pPr algn="ctr"/>
                      <a:r>
                        <a:rPr lang="en" sz="1800" i="0">
                          <a:latin typeface="Palatino Linotype" pitchFamily="18" charset="0"/>
                        </a:rPr>
                        <a:t>less than 4</a:t>
                      </a:r>
                      <a:endParaRPr lang="en-US" sz="1800" i="0">
                        <a:latin typeface="Palatino Linotype" pitchFamily="18" charset="0"/>
                      </a:endParaRPr>
                    </a:p>
                  </a:txBody>
                  <a:tcPr marL="91437" marR="91437" marT="45730" marB="45730"/>
                </a:tc>
                <a:extLst>
                  <a:ext uri="{0D108BD9-81ED-4DB2-BD59-A6C34878D82A}">
                    <a16:rowId xmlns="" xmlns:a16="http://schemas.microsoft.com/office/drawing/2014/main" val="10000"/>
                  </a:ext>
                </a:extLst>
              </a:tr>
              <a:tr h="365842">
                <a:tc>
                  <a:txBody>
                    <a:bodyPr/>
                    <a:lstStyle/>
                    <a:p>
                      <a:pPr algn="ctr"/>
                      <a:r>
                        <a:rPr lang="en" sz="1800" i="0" dirty="0">
                          <a:latin typeface="Palatino Linotype" pitchFamily="18" charset="0"/>
                        </a:rPr>
                        <a:t>bleeding</a:t>
                      </a:r>
                      <a:endParaRPr lang="en-US" sz="1800" i="0" dirty="0">
                        <a:latin typeface="Palatino Linotype" pitchFamily="18" charset="0"/>
                      </a:endParaRPr>
                    </a:p>
                  </a:txBody>
                  <a:tcPr marL="91437" marR="91437" marT="45730" marB="45730"/>
                </a:tc>
                <a:tc>
                  <a:txBody>
                    <a:bodyPr/>
                    <a:lstStyle/>
                    <a:p>
                      <a:pPr algn="ctr"/>
                      <a:r>
                        <a:rPr lang="en" sz="1800" i="0">
                          <a:latin typeface="Palatino Linotype" pitchFamily="18" charset="0"/>
                        </a:rPr>
                        <a:t>slightly</a:t>
                      </a:r>
                      <a:endParaRPr lang="en-US" sz="1800" i="0">
                        <a:latin typeface="Palatino Linotype" pitchFamily="18" charset="0"/>
                      </a:endParaRPr>
                    </a:p>
                  </a:txBody>
                  <a:tcPr marL="91437" marR="91437" marT="45730" marB="45730"/>
                </a:tc>
                <a:extLst>
                  <a:ext uri="{0D108BD9-81ED-4DB2-BD59-A6C34878D82A}">
                    <a16:rowId xmlns="" xmlns:a16="http://schemas.microsoft.com/office/drawing/2014/main" val="10001"/>
                  </a:ext>
                </a:extLst>
              </a:tr>
              <a:tr h="365842">
                <a:tc>
                  <a:txBody>
                    <a:bodyPr/>
                    <a:lstStyle/>
                    <a:p>
                      <a:pPr algn="ctr"/>
                      <a:r>
                        <a:rPr lang="en" sz="1800" i="0" dirty="0">
                          <a:latin typeface="Palatino Linotype" pitchFamily="18" charset="0"/>
                        </a:rPr>
                        <a:t>anemia</a:t>
                      </a:r>
                      <a:endParaRPr lang="en-US" sz="1800" i="0" dirty="0">
                        <a:latin typeface="Palatino Linotype" pitchFamily="18" charset="0"/>
                      </a:endParaRPr>
                    </a:p>
                  </a:txBody>
                  <a:tcPr marL="91437" marR="91437" marT="45730" marB="45730"/>
                </a:tc>
                <a:tc>
                  <a:txBody>
                    <a:bodyPr/>
                    <a:lstStyle/>
                    <a:p>
                      <a:pPr algn="ctr"/>
                      <a:r>
                        <a:rPr lang="en" sz="1800" i="0">
                          <a:latin typeface="Palatino Linotype" pitchFamily="18" charset="0"/>
                        </a:rPr>
                        <a:t>minimal</a:t>
                      </a:r>
                      <a:endParaRPr lang="en-US" sz="1800" i="0">
                        <a:latin typeface="Palatino Linotype" pitchFamily="18" charset="0"/>
                      </a:endParaRPr>
                    </a:p>
                  </a:txBody>
                  <a:tcPr marL="91437" marR="91437" marT="45730" marB="45730"/>
                </a:tc>
                <a:extLst>
                  <a:ext uri="{0D108BD9-81ED-4DB2-BD59-A6C34878D82A}">
                    <a16:rowId xmlns="" xmlns:a16="http://schemas.microsoft.com/office/drawing/2014/main" val="10002"/>
                  </a:ext>
                </a:extLst>
              </a:tr>
              <a:tr h="365842">
                <a:tc>
                  <a:txBody>
                    <a:bodyPr/>
                    <a:lstStyle/>
                    <a:p>
                      <a:pPr algn="ctr"/>
                      <a:r>
                        <a:rPr lang="en" sz="1800" i="0" dirty="0">
                          <a:latin typeface="Palatino Linotype" pitchFamily="18" charset="0"/>
                        </a:rPr>
                        <a:t>body temperature</a:t>
                      </a:r>
                      <a:endParaRPr lang="en-US" sz="1800" i="0" dirty="0">
                        <a:latin typeface="Palatino Linotype" pitchFamily="18" charset="0"/>
                      </a:endParaRPr>
                    </a:p>
                  </a:txBody>
                  <a:tcPr marL="91437" marR="91437" marT="45730" marB="45730"/>
                </a:tc>
                <a:tc>
                  <a:txBody>
                    <a:bodyPr/>
                    <a:lstStyle/>
                    <a:p>
                      <a:pPr algn="ctr"/>
                      <a:r>
                        <a:rPr lang="en" sz="1800" i="0">
                          <a:latin typeface="Palatino Linotype" pitchFamily="18" charset="0"/>
                        </a:rPr>
                        <a:t>normal</a:t>
                      </a:r>
                      <a:endParaRPr lang="en-US" sz="1800" i="0">
                        <a:latin typeface="Palatino Linotype" pitchFamily="18" charset="0"/>
                      </a:endParaRPr>
                    </a:p>
                  </a:txBody>
                  <a:tcPr marL="91437" marR="91437" marT="45730" marB="45730"/>
                </a:tc>
                <a:extLst>
                  <a:ext uri="{0D108BD9-81ED-4DB2-BD59-A6C34878D82A}">
                    <a16:rowId xmlns="" xmlns:a16="http://schemas.microsoft.com/office/drawing/2014/main" val="10003"/>
                  </a:ext>
                </a:extLst>
              </a:tr>
              <a:tr h="365842">
                <a:tc>
                  <a:txBody>
                    <a:bodyPr/>
                    <a:lstStyle/>
                    <a:p>
                      <a:pPr algn="ctr"/>
                      <a:r>
                        <a:rPr lang="en" sz="1800" i="0" dirty="0">
                          <a:latin typeface="Palatino Linotype" pitchFamily="18" charset="0"/>
                        </a:rPr>
                        <a:t>pulse</a:t>
                      </a:r>
                      <a:endParaRPr lang="en-US" sz="1800" i="0" dirty="0">
                        <a:latin typeface="Palatino Linotype" pitchFamily="18" charset="0"/>
                      </a:endParaRPr>
                    </a:p>
                  </a:txBody>
                  <a:tcPr marL="91437" marR="91437" marT="45730" marB="45730"/>
                </a:tc>
                <a:tc>
                  <a:txBody>
                    <a:bodyPr/>
                    <a:lstStyle/>
                    <a:p>
                      <a:pPr algn="ctr"/>
                      <a:r>
                        <a:rPr lang="en" sz="1800" i="0">
                          <a:latin typeface="Palatino Linotype" pitchFamily="18" charset="0"/>
                        </a:rPr>
                        <a:t>normal</a:t>
                      </a:r>
                      <a:endParaRPr lang="en-US" sz="1800" i="0">
                        <a:latin typeface="Palatino Linotype" pitchFamily="18" charset="0"/>
                      </a:endParaRPr>
                    </a:p>
                  </a:txBody>
                  <a:tcPr marL="91437" marR="91437" marT="45730" marB="45730"/>
                </a:tc>
                <a:extLst>
                  <a:ext uri="{0D108BD9-81ED-4DB2-BD59-A6C34878D82A}">
                    <a16:rowId xmlns="" xmlns:a16="http://schemas.microsoft.com/office/drawing/2014/main" val="10004"/>
                  </a:ext>
                </a:extLst>
              </a:tr>
              <a:tr h="365842">
                <a:tc>
                  <a:txBody>
                    <a:bodyPr/>
                    <a:lstStyle/>
                    <a:p>
                      <a:pPr algn="ctr"/>
                      <a:r>
                        <a:rPr lang="en" sz="1800" i="0" dirty="0" err="1">
                          <a:latin typeface="Palatino Linotype" pitchFamily="18" charset="0"/>
                        </a:rPr>
                        <a:t>sedimentation</a:t>
                      </a:r>
                      <a:endParaRPr lang="en-US" sz="1800" i="0" dirty="0">
                        <a:latin typeface="Palatino Linotype" pitchFamily="18" charset="0"/>
                      </a:endParaRPr>
                    </a:p>
                  </a:txBody>
                  <a:tcPr marL="91437" marR="91437" marT="45730" marB="45730"/>
                </a:tc>
                <a:tc>
                  <a:txBody>
                    <a:bodyPr/>
                    <a:lstStyle/>
                    <a:p>
                      <a:pPr algn="ctr"/>
                      <a:r>
                        <a:rPr lang="en" sz="1800" i="0" dirty="0">
                          <a:latin typeface="Palatino Linotype" pitchFamily="18" charset="0"/>
                        </a:rPr>
                        <a:t>less than 30 mm/hour</a:t>
                      </a:r>
                      <a:endParaRPr lang="en-US" sz="1800" i="0" dirty="0">
                        <a:latin typeface="Palatino Linotype" pitchFamily="18" charset="0"/>
                      </a:endParaRPr>
                    </a:p>
                  </a:txBody>
                  <a:tcPr marL="91437" marR="91437" marT="45730" marB="45730"/>
                </a:tc>
                <a:extLst>
                  <a:ext uri="{0D108BD9-81ED-4DB2-BD59-A6C34878D82A}">
                    <a16:rowId xmlns="" xmlns:a16="http://schemas.microsoft.com/office/drawing/2014/main" val="10005"/>
                  </a:ext>
                </a:extLst>
              </a:tr>
              <a:tr h="640223">
                <a:tc>
                  <a:txBody>
                    <a:bodyPr/>
                    <a:lstStyle/>
                    <a:p>
                      <a:pPr algn="ctr"/>
                      <a:r>
                        <a:rPr lang="en" sz="1800" i="0" dirty="0">
                          <a:latin typeface="Palatino Linotype" pitchFamily="18" charset="0"/>
                        </a:rPr>
                        <a:t>systemic manifestations</a:t>
                      </a:r>
                      <a:endParaRPr lang="en-US" sz="1800" i="0" dirty="0">
                        <a:latin typeface="Palatino Linotype" pitchFamily="18" charset="0"/>
                      </a:endParaRPr>
                    </a:p>
                  </a:txBody>
                  <a:tcPr marL="91437" marR="91437" marT="45730" marB="45730"/>
                </a:tc>
                <a:tc>
                  <a:txBody>
                    <a:bodyPr/>
                    <a:lstStyle/>
                    <a:p>
                      <a:pPr algn="ctr"/>
                      <a:endParaRPr lang="x-none" sz="1800" i="0" dirty="0">
                        <a:latin typeface="Palatino Linotype" pitchFamily="18" charset="0"/>
                      </a:endParaRPr>
                    </a:p>
                    <a:p>
                      <a:pPr algn="ctr"/>
                      <a:r>
                        <a:rPr lang="en" sz="1800" i="0" dirty="0">
                          <a:latin typeface="Palatino Linotype" pitchFamily="18" charset="0"/>
                        </a:rPr>
                        <a:t>without</a:t>
                      </a:r>
                      <a:endParaRPr lang="en-US" sz="1800" i="0" dirty="0">
                        <a:latin typeface="Palatino Linotype" pitchFamily="18" charset="0"/>
                      </a:endParaRPr>
                    </a:p>
                  </a:txBody>
                  <a:tcPr marL="91437" marR="91437" marT="45730" marB="45730"/>
                </a:tc>
                <a:extLst>
                  <a:ext uri="{0D108BD9-81ED-4DB2-BD59-A6C34878D82A}">
                    <a16:rowId xmlns="" xmlns:a16="http://schemas.microsoft.com/office/drawing/2014/main" val="10006"/>
                  </a:ext>
                </a:extLst>
              </a:tr>
            </a:tbl>
          </a:graphicData>
        </a:graphic>
      </p:graphicFrame>
      <p:graphicFrame>
        <p:nvGraphicFramePr>
          <p:cNvPr id="3" name="Table 2"/>
          <p:cNvGraphicFramePr>
            <a:graphicFrameLocks noGrp="1"/>
          </p:cNvGraphicFramePr>
          <p:nvPr>
            <p:extLst>
              <p:ext uri="{D42A27DB-BD31-4B8C-83A1-F6EECF244321}">
                <p14:modId xmlns="" xmlns:p14="http://schemas.microsoft.com/office/powerpoint/2010/main" val="899564888"/>
              </p:ext>
            </p:extLst>
          </p:nvPr>
        </p:nvGraphicFramePr>
        <p:xfrm>
          <a:off x="76200" y="3581400"/>
          <a:ext cx="5256214" cy="3109533"/>
        </p:xfrm>
        <a:graphic>
          <a:graphicData uri="http://schemas.openxmlformats.org/drawingml/2006/table">
            <a:tbl>
              <a:tblPr firstRow="1" bandRow="1">
                <a:tableStyleId>{5C22544A-7EE6-4342-B048-85BDC9FD1C3A}</a:tableStyleId>
              </a:tblPr>
              <a:tblGrid>
                <a:gridCol w="2628107">
                  <a:extLst>
                    <a:ext uri="{9D8B030D-6E8A-4147-A177-3AD203B41FA5}">
                      <a16:colId xmlns="" xmlns:a16="http://schemas.microsoft.com/office/drawing/2014/main" val="20000"/>
                    </a:ext>
                  </a:extLst>
                </a:gridCol>
                <a:gridCol w="2628107">
                  <a:extLst>
                    <a:ext uri="{9D8B030D-6E8A-4147-A177-3AD203B41FA5}">
                      <a16:colId xmlns="" xmlns:a16="http://schemas.microsoft.com/office/drawing/2014/main" val="20001"/>
                    </a:ext>
                  </a:extLst>
                </a:gridCol>
              </a:tblGrid>
              <a:tr h="365842">
                <a:tc>
                  <a:txBody>
                    <a:bodyPr/>
                    <a:lstStyle/>
                    <a:p>
                      <a:pPr algn="ctr"/>
                      <a:r>
                        <a:rPr lang="en" sz="1800" i="0" dirty="0">
                          <a:latin typeface="Palatino Linotype" pitchFamily="18" charset="0"/>
                        </a:rPr>
                        <a:t>number of stools/day</a:t>
                      </a:r>
                      <a:endParaRPr lang="en-US" sz="1800" i="0" dirty="0">
                        <a:latin typeface="Palatino Linotype" pitchFamily="18" charset="0"/>
                      </a:endParaRPr>
                    </a:p>
                  </a:txBody>
                  <a:tcPr marL="91434" marR="91434" marT="45730" marB="45730"/>
                </a:tc>
                <a:tc>
                  <a:txBody>
                    <a:bodyPr/>
                    <a:lstStyle/>
                    <a:p>
                      <a:pPr algn="ctr"/>
                      <a:r>
                        <a:rPr lang="en" sz="1800" i="0">
                          <a:latin typeface="Palatino Linotype" pitchFamily="18" charset="0"/>
                        </a:rPr>
                        <a:t>4-6</a:t>
                      </a:r>
                      <a:endParaRPr lang="en-US" sz="1800" i="0">
                        <a:latin typeface="Palatino Linotype" pitchFamily="18" charset="0"/>
                      </a:endParaRPr>
                    </a:p>
                  </a:txBody>
                  <a:tcPr marL="91434" marR="91434" marT="45730" marB="45730"/>
                </a:tc>
                <a:extLst>
                  <a:ext uri="{0D108BD9-81ED-4DB2-BD59-A6C34878D82A}">
                    <a16:rowId xmlns="" xmlns:a16="http://schemas.microsoft.com/office/drawing/2014/main" val="10000"/>
                  </a:ext>
                </a:extLst>
              </a:tr>
              <a:tr h="365842">
                <a:tc>
                  <a:txBody>
                    <a:bodyPr/>
                    <a:lstStyle/>
                    <a:p>
                      <a:pPr algn="ctr"/>
                      <a:r>
                        <a:rPr lang="en" sz="1800" i="0" dirty="0">
                          <a:latin typeface="Palatino Linotype" pitchFamily="18" charset="0"/>
                        </a:rPr>
                        <a:t>bleeding</a:t>
                      </a:r>
                      <a:endParaRPr lang="en-US" sz="1800" i="0" dirty="0">
                        <a:latin typeface="Palatino Linotype" pitchFamily="18" charset="0"/>
                      </a:endParaRPr>
                    </a:p>
                  </a:txBody>
                  <a:tcPr marL="91434" marR="91434" marT="45730" marB="45730"/>
                </a:tc>
                <a:tc>
                  <a:txBody>
                    <a:bodyPr/>
                    <a:lstStyle/>
                    <a:p>
                      <a:pPr algn="ctr"/>
                      <a:r>
                        <a:rPr lang="en" sz="1800" i="0">
                          <a:latin typeface="Palatino Linotype" pitchFamily="18" charset="0"/>
                        </a:rPr>
                        <a:t>more significantly</a:t>
                      </a:r>
                      <a:endParaRPr lang="en-US" sz="1800" i="0">
                        <a:latin typeface="Palatino Linotype" pitchFamily="18" charset="0"/>
                      </a:endParaRPr>
                    </a:p>
                  </a:txBody>
                  <a:tcPr marL="91434" marR="91434" marT="45730" marB="45730"/>
                </a:tc>
                <a:extLst>
                  <a:ext uri="{0D108BD9-81ED-4DB2-BD59-A6C34878D82A}">
                    <a16:rowId xmlns="" xmlns:a16="http://schemas.microsoft.com/office/drawing/2014/main" val="10001"/>
                  </a:ext>
                </a:extLst>
              </a:tr>
              <a:tr h="365842">
                <a:tc>
                  <a:txBody>
                    <a:bodyPr/>
                    <a:lstStyle/>
                    <a:p>
                      <a:pPr algn="ctr"/>
                      <a:r>
                        <a:rPr lang="en" sz="1800" i="0" dirty="0">
                          <a:latin typeface="Palatino Linotype" pitchFamily="18" charset="0"/>
                        </a:rPr>
                        <a:t>anemia</a:t>
                      </a:r>
                      <a:endParaRPr lang="en-US" sz="1800" i="0" dirty="0">
                        <a:latin typeface="Palatino Linotype" pitchFamily="18" charset="0"/>
                      </a:endParaRPr>
                    </a:p>
                  </a:txBody>
                  <a:tcPr marL="91434" marR="91434" marT="45730" marB="45730"/>
                </a:tc>
                <a:tc>
                  <a:txBody>
                    <a:bodyPr/>
                    <a:lstStyle/>
                    <a:p>
                      <a:pPr algn="ctr"/>
                      <a:r>
                        <a:rPr lang="en" sz="1800" i="0">
                          <a:latin typeface="Palatino Linotype" pitchFamily="18" charset="0"/>
                        </a:rPr>
                        <a:t>significant</a:t>
                      </a:r>
                      <a:endParaRPr lang="en-US" sz="1800" i="0">
                        <a:latin typeface="Palatino Linotype" pitchFamily="18" charset="0"/>
                      </a:endParaRPr>
                    </a:p>
                  </a:txBody>
                  <a:tcPr marL="91434" marR="91434" marT="45730" marB="45730"/>
                </a:tc>
                <a:extLst>
                  <a:ext uri="{0D108BD9-81ED-4DB2-BD59-A6C34878D82A}">
                    <a16:rowId xmlns="" xmlns:a16="http://schemas.microsoft.com/office/drawing/2014/main" val="10002"/>
                  </a:ext>
                </a:extLst>
              </a:tr>
              <a:tr h="365842">
                <a:tc>
                  <a:txBody>
                    <a:bodyPr/>
                    <a:lstStyle/>
                    <a:p>
                      <a:pPr algn="ctr"/>
                      <a:r>
                        <a:rPr lang="en" sz="1800" i="0" dirty="0">
                          <a:latin typeface="Palatino Linotype" pitchFamily="18" charset="0"/>
                        </a:rPr>
                        <a:t>body temperature</a:t>
                      </a:r>
                      <a:endParaRPr lang="en-US" sz="1800" i="0" dirty="0">
                        <a:latin typeface="Palatino Linotype" pitchFamily="18" charset="0"/>
                      </a:endParaRPr>
                    </a:p>
                  </a:txBody>
                  <a:tcPr marL="91434" marR="91434" marT="45730" marB="45730"/>
                </a:tc>
                <a:tc>
                  <a:txBody>
                    <a:bodyPr/>
                    <a:lstStyle/>
                    <a:p>
                      <a:pPr algn="ctr"/>
                      <a:r>
                        <a:rPr lang="en" sz="1800" i="0">
                          <a:latin typeface="Palatino Linotype" pitchFamily="18" charset="0"/>
                        </a:rPr>
                        <a:t>elevated</a:t>
                      </a:r>
                      <a:endParaRPr lang="en-US" sz="1800" i="0">
                        <a:latin typeface="Palatino Linotype" pitchFamily="18" charset="0"/>
                      </a:endParaRPr>
                    </a:p>
                  </a:txBody>
                  <a:tcPr marL="91434" marR="91434" marT="45730" marB="45730"/>
                </a:tc>
                <a:extLst>
                  <a:ext uri="{0D108BD9-81ED-4DB2-BD59-A6C34878D82A}">
                    <a16:rowId xmlns="" xmlns:a16="http://schemas.microsoft.com/office/drawing/2014/main" val="10003"/>
                  </a:ext>
                </a:extLst>
              </a:tr>
              <a:tr h="365842">
                <a:tc>
                  <a:txBody>
                    <a:bodyPr/>
                    <a:lstStyle/>
                    <a:p>
                      <a:pPr algn="ctr"/>
                      <a:r>
                        <a:rPr lang="en" sz="1800" i="0" dirty="0">
                          <a:latin typeface="Palatino Linotype" pitchFamily="18" charset="0"/>
                        </a:rPr>
                        <a:t>pulse</a:t>
                      </a:r>
                      <a:endParaRPr lang="en-US" sz="1800" i="0" dirty="0">
                        <a:latin typeface="Palatino Linotype" pitchFamily="18" charset="0"/>
                      </a:endParaRPr>
                    </a:p>
                  </a:txBody>
                  <a:tcPr marL="91434" marR="91434" marT="45730" marB="45730"/>
                </a:tc>
                <a:tc>
                  <a:txBody>
                    <a:bodyPr/>
                    <a:lstStyle/>
                    <a:p>
                      <a:pPr algn="ctr"/>
                      <a:r>
                        <a:rPr lang="en" sz="1800" i="0">
                          <a:latin typeface="Palatino Linotype" pitchFamily="18" charset="0"/>
                        </a:rPr>
                        <a:t>tachycardia</a:t>
                      </a:r>
                      <a:endParaRPr lang="en-US" sz="1800" i="0">
                        <a:latin typeface="Palatino Linotype" pitchFamily="18" charset="0"/>
                      </a:endParaRPr>
                    </a:p>
                  </a:txBody>
                  <a:tcPr marL="91434" marR="91434" marT="45730" marB="45730"/>
                </a:tc>
                <a:extLst>
                  <a:ext uri="{0D108BD9-81ED-4DB2-BD59-A6C34878D82A}">
                    <a16:rowId xmlns="" xmlns:a16="http://schemas.microsoft.com/office/drawing/2014/main" val="10004"/>
                  </a:ext>
                </a:extLst>
              </a:tr>
              <a:tr h="365842">
                <a:tc>
                  <a:txBody>
                    <a:bodyPr/>
                    <a:lstStyle/>
                    <a:p>
                      <a:pPr algn="ctr"/>
                      <a:r>
                        <a:rPr lang="en" sz="1800" i="0" dirty="0" err="1">
                          <a:latin typeface="Palatino Linotype" pitchFamily="18" charset="0"/>
                        </a:rPr>
                        <a:t>sedimentation</a:t>
                      </a:r>
                      <a:endParaRPr lang="en-US" sz="1800" i="0" dirty="0">
                        <a:latin typeface="Palatino Linotype" pitchFamily="18" charset="0"/>
                      </a:endParaRPr>
                    </a:p>
                  </a:txBody>
                  <a:tcPr marL="91434" marR="91434" marT="45730" marB="45730"/>
                </a:tc>
                <a:tc>
                  <a:txBody>
                    <a:bodyPr/>
                    <a:lstStyle/>
                    <a:p>
                      <a:pPr algn="ctr"/>
                      <a:r>
                        <a:rPr lang="en" sz="1800" i="0" dirty="0">
                          <a:latin typeface="Palatino Linotype" pitchFamily="18" charset="0"/>
                        </a:rPr>
                        <a:t>greater than 30 mm/hour</a:t>
                      </a:r>
                      <a:endParaRPr lang="en-US" sz="1800" i="0" dirty="0">
                        <a:latin typeface="Palatino Linotype" pitchFamily="18" charset="0"/>
                      </a:endParaRPr>
                    </a:p>
                  </a:txBody>
                  <a:tcPr marL="91434" marR="91434" marT="45730" marB="45730"/>
                </a:tc>
                <a:extLst>
                  <a:ext uri="{0D108BD9-81ED-4DB2-BD59-A6C34878D82A}">
                    <a16:rowId xmlns="" xmlns:a16="http://schemas.microsoft.com/office/drawing/2014/main" val="10005"/>
                  </a:ext>
                </a:extLst>
              </a:tr>
              <a:tr h="640223">
                <a:tc>
                  <a:txBody>
                    <a:bodyPr/>
                    <a:lstStyle/>
                    <a:p>
                      <a:pPr algn="ctr"/>
                      <a:r>
                        <a:rPr lang="en" sz="1800" i="0" dirty="0">
                          <a:latin typeface="Palatino Linotype" pitchFamily="18" charset="0"/>
                        </a:rPr>
                        <a:t>systemic manifestations</a:t>
                      </a:r>
                      <a:endParaRPr lang="en-US" sz="1800" i="0" dirty="0">
                        <a:latin typeface="Palatino Linotype" pitchFamily="18" charset="0"/>
                      </a:endParaRPr>
                    </a:p>
                  </a:txBody>
                  <a:tcPr marL="91434" marR="91434" marT="45730" marB="45730"/>
                </a:tc>
                <a:tc>
                  <a:txBody>
                    <a:bodyPr/>
                    <a:lstStyle/>
                    <a:p>
                      <a:pPr algn="ctr"/>
                      <a:r>
                        <a:rPr lang="en" sz="1800" i="0" dirty="0">
                          <a:latin typeface="Palatino Linotype" pitchFamily="18" charset="0"/>
                        </a:rPr>
                        <a:t>often present-arthritis</a:t>
                      </a:r>
                      <a:endParaRPr lang="en-US" sz="1800" i="0" dirty="0">
                        <a:latin typeface="Palatino Linotype" pitchFamily="18" charset="0"/>
                      </a:endParaRPr>
                    </a:p>
                  </a:txBody>
                  <a:tcPr marL="91434" marR="91434" marT="45730" marB="45730"/>
                </a:tc>
                <a:extLst>
                  <a:ext uri="{0D108BD9-81ED-4DB2-BD59-A6C34878D82A}">
                    <a16:rowId xmlns="" xmlns:a16="http://schemas.microsoft.com/office/drawing/2014/main" val="10006"/>
                  </a:ext>
                </a:extLst>
              </a:tr>
            </a:tbl>
          </a:graphicData>
        </a:graphic>
      </p:graphicFrame>
      <p:sp>
        <p:nvSpPr>
          <p:cNvPr id="5" name="TextBox 4"/>
          <p:cNvSpPr txBox="1"/>
          <p:nvPr/>
        </p:nvSpPr>
        <p:spPr>
          <a:xfrm>
            <a:off x="6019800" y="858071"/>
            <a:ext cx="1819729" cy="400110"/>
          </a:xfrm>
          <a:prstGeom prst="rect">
            <a:avLst/>
          </a:prstGeom>
          <a:noFill/>
        </p:spPr>
        <p:txBody>
          <a:bodyPr wrap="none" rtlCol="0">
            <a:spAutoFit/>
          </a:bodyPr>
          <a:lstStyle/>
          <a:p>
            <a:r>
              <a:rPr lang="en" sz="2000" b="1" u="sng" dirty="0">
                <a:latin typeface="Palatino Linotype" pitchFamily="18" charset="0"/>
              </a:rPr>
              <a:t>A mild illness</a:t>
            </a:r>
          </a:p>
        </p:txBody>
      </p:sp>
      <p:sp>
        <p:nvSpPr>
          <p:cNvPr id="6" name="TextBox 5"/>
          <p:cNvSpPr txBox="1"/>
          <p:nvPr/>
        </p:nvSpPr>
        <p:spPr>
          <a:xfrm>
            <a:off x="5428955" y="4136539"/>
            <a:ext cx="3307444" cy="677108"/>
          </a:xfrm>
          <a:prstGeom prst="rect">
            <a:avLst/>
          </a:prstGeom>
          <a:noFill/>
        </p:spPr>
        <p:txBody>
          <a:bodyPr wrap="none" rtlCol="0">
            <a:spAutoFit/>
          </a:bodyPr>
          <a:lstStyle/>
          <a:p>
            <a:pPr marR="0" algn="ctr"/>
            <a:r>
              <a:rPr lang="en" sz="2000" b="1" u="sng" dirty="0" err="1">
                <a:latin typeface="Palatino Linotype" pitchFamily="18" charset="0"/>
              </a:rPr>
              <a:t>In moderation</a:t>
            </a:r>
            <a:r>
              <a:rPr lang="en" sz="2000" b="1" u="sng" dirty="0">
                <a:latin typeface="Palatino Linotype" pitchFamily="18" charset="0"/>
              </a:rPr>
              <a:t>  </a:t>
            </a:r>
            <a:r>
              <a:rPr lang="en" sz="2000" b="1" u="sng" dirty="0" err="1">
                <a:latin typeface="Palatino Linotype" pitchFamily="18" charset="0"/>
              </a:rPr>
              <a:t>hard</a:t>
            </a:r>
            <a:r>
              <a:rPr lang="en" sz="2000" b="1" u="sng" dirty="0">
                <a:latin typeface="Palatino Linotype" pitchFamily="18" charset="0"/>
              </a:rPr>
              <a:t> </a:t>
            </a:r>
            <a:r>
              <a:rPr lang="en" sz="2000" b="1" u="sng" dirty="0" err="1">
                <a:latin typeface="Palatino Linotype" pitchFamily="18" charset="0"/>
              </a:rPr>
              <a:t>disease</a:t>
            </a:r>
            <a:r>
              <a:rPr lang="en" sz="2000" b="1" u="sng" dirty="0">
                <a:latin typeface="Palatino Linotype" pitchFamily="18" charset="0"/>
              </a:rPr>
              <a:t> </a:t>
            </a:r>
          </a:p>
          <a:p>
            <a:endParaRPr lang="en-US" dirty="0"/>
          </a:p>
        </p:txBody>
      </p:sp>
    </p:spTree>
    <p:extLst>
      <p:ext uri="{BB962C8B-B14F-4D97-AF65-F5344CB8AC3E}">
        <p14:creationId xmlns="" xmlns:p14="http://schemas.microsoft.com/office/powerpoint/2010/main" val="202802586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188640"/>
            <a:ext cx="7851648" cy="864096"/>
          </a:xfrm>
          <a:ln>
            <a:miter lim="800000"/>
            <a:headEnd/>
            <a:tailEnd/>
          </a:ln>
          <a:extLst/>
        </p:spPr>
        <p:txBody>
          <a:bodyPr>
            <a:normAutofit fontScale="90000"/>
          </a:bodyPr>
          <a:lstStyle/>
          <a:p>
            <a:pPr algn="ctr">
              <a:defRPr/>
            </a:pPr>
            <a:r>
              <a:rPr lang="en" sz="2800" b="1" dirty="0">
                <a:latin typeface="Palatino Linotype" pitchFamily="18" charset="0"/>
              </a:rPr>
              <a:t>Assessment of disease activity, </a:t>
            </a:r>
            <a:r>
              <a:rPr lang="en" sz="2800" b="1" dirty="0" err="1">
                <a:latin typeface="Palatino Linotype" pitchFamily="18" charset="0"/>
              </a:rPr>
              <a:t>Truelovec </a:t>
            </a:r>
            <a:r>
              <a:rPr lang="en" sz="2800" b="1" dirty="0">
                <a:latin typeface="Palatino Linotype" pitchFamily="18" charset="0"/>
              </a:rPr>
              <a:t>, </a:t>
            </a:r>
            <a:r>
              <a:rPr lang="en" sz="2800" b="1" dirty="0" err="1">
                <a:latin typeface="Palatino Linotype" pitchFamily="18" charset="0"/>
              </a:rPr>
              <a:t>Witss</a:t>
            </a:r>
            <a:r>
              <a:rPr lang="en" sz="2800" b="1" dirty="0">
                <a:latin typeface="Palatino Linotype" pitchFamily="18" charset="0"/>
              </a:rPr>
              <a:t> </a:t>
            </a:r>
            <a:r>
              <a:rPr lang="x-none" sz="2800" b="1" dirty="0"/>
              <a:t/>
            </a:r>
            <a:br>
              <a:rPr lang="x-none" sz="2800" b="1" dirty="0"/>
            </a:br>
            <a:endParaRPr lang="en-US" sz="2800" b="1" dirty="0"/>
          </a:p>
        </p:txBody>
      </p:sp>
      <p:sp>
        <p:nvSpPr>
          <p:cNvPr id="30723" name="Subtitle 2"/>
          <p:cNvSpPr>
            <a:spLocks noGrp="1"/>
          </p:cNvSpPr>
          <p:nvPr>
            <p:ph type="subTitle" idx="1"/>
          </p:nvPr>
        </p:nvSpPr>
        <p:spPr>
          <a:xfrm>
            <a:off x="533400" y="1196975"/>
            <a:ext cx="7854950" cy="5661025"/>
          </a:xfrm>
        </p:spPr>
        <p:txBody>
          <a:bodyPr/>
          <a:lstStyle/>
          <a:p>
            <a:pPr marL="342900" marR="0" indent="-342900" algn="ctr">
              <a:buFont typeface="Wingdings" pitchFamily="2" charset="2"/>
              <a:buChar char="v"/>
            </a:pPr>
            <a:r>
              <a:rPr lang="en" sz="2400" b="1" u="sng" dirty="0" err="1">
                <a:solidFill>
                  <a:schemeClr val="tx1"/>
                </a:solidFill>
                <a:latin typeface="Palatino Linotype" pitchFamily="18" charset="0"/>
              </a:rPr>
              <a:t>Hard</a:t>
            </a:r>
            <a:r>
              <a:rPr lang="en" sz="2400" b="1" u="sng" dirty="0">
                <a:solidFill>
                  <a:schemeClr val="tx1"/>
                </a:solidFill>
                <a:latin typeface="Palatino Linotype" pitchFamily="18" charset="0"/>
              </a:rPr>
              <a:t> </a:t>
            </a:r>
            <a:r>
              <a:rPr lang="en" sz="2400" b="1" u="sng" dirty="0" err="1">
                <a:solidFill>
                  <a:schemeClr val="tx1"/>
                </a:solidFill>
                <a:latin typeface="Palatino Linotype" pitchFamily="18" charset="0"/>
              </a:rPr>
              <a:t>or</a:t>
            </a:r>
            <a:r>
              <a:rPr lang="en" sz="2400" b="1" u="sng" dirty="0">
                <a:solidFill>
                  <a:schemeClr val="tx1"/>
                </a:solidFill>
                <a:latin typeface="Palatino Linotype" pitchFamily="18" charset="0"/>
              </a:rPr>
              <a:t> </a:t>
            </a:r>
            <a:r>
              <a:rPr lang="en" sz="2400" b="1" u="sng" dirty="0" err="1">
                <a:solidFill>
                  <a:schemeClr val="tx1"/>
                </a:solidFill>
                <a:latin typeface="Palatino Linotype" pitchFamily="18" charset="0"/>
              </a:rPr>
              <a:t>fulminant</a:t>
            </a:r>
            <a:r>
              <a:rPr lang="en" sz="2400" b="1" u="sng" dirty="0">
                <a:solidFill>
                  <a:schemeClr val="tx1"/>
                </a:solidFill>
                <a:latin typeface="Palatino Linotype" pitchFamily="18" charset="0"/>
              </a:rPr>
              <a:t> </a:t>
            </a:r>
            <a:r>
              <a:rPr lang="en" sz="2400" b="1" u="sng" dirty="0" err="1">
                <a:solidFill>
                  <a:schemeClr val="tx1"/>
                </a:solidFill>
                <a:latin typeface="Palatino Linotype" pitchFamily="18" charset="0"/>
              </a:rPr>
              <a:t>disease</a:t>
            </a:r>
            <a:endParaRPr lang="en-US" sz="2400" b="1" u="sng" dirty="0">
              <a:solidFill>
                <a:schemeClr val="tx1"/>
              </a:solidFill>
              <a:latin typeface="Palatino Linotype" pitchFamily="18" charset="0"/>
            </a:endParaRPr>
          </a:p>
          <a:p>
            <a:pPr marL="342900" marR="0" indent="-342900" algn="ctr">
              <a:buFont typeface="Wingdings" pitchFamily="2" charset="2"/>
              <a:buChar char="v"/>
            </a:pPr>
            <a:endParaRPr lang="en-US" sz="2400" b="1" u="sng" dirty="0">
              <a:solidFill>
                <a:schemeClr val="tx1"/>
              </a:solidFill>
              <a:latin typeface="Palatino Linotype" pitchFamily="18" charset="0"/>
            </a:endParaRPr>
          </a:p>
          <a:p>
            <a:pPr marL="342900" marR="0" indent="-342900" algn="l">
              <a:lnSpc>
                <a:spcPct val="150000"/>
              </a:lnSpc>
              <a:buFont typeface="Wingdings" pitchFamily="2" charset="2"/>
              <a:buChar char="v"/>
            </a:pPr>
            <a:r>
              <a:rPr lang="en" sz="1600" dirty="0">
                <a:solidFill>
                  <a:schemeClr val="tx1"/>
                </a:solidFill>
                <a:latin typeface="Palatino Linotype" pitchFamily="18" charset="0"/>
              </a:rPr>
              <a:t> </a:t>
            </a:r>
            <a:r>
              <a:rPr lang="en" sz="1600" dirty="0" err="1">
                <a:solidFill>
                  <a:schemeClr val="tx1"/>
                </a:solidFill>
                <a:latin typeface="Palatino Linotype" pitchFamily="18" charset="0"/>
              </a:rPr>
              <a:t>more</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of </a:t>
            </a:r>
            <a:r>
              <a:rPr lang="en" sz="1600" dirty="0">
                <a:solidFill>
                  <a:schemeClr val="tx1"/>
                </a:solidFill>
                <a:latin typeface="Palatino Linotype" pitchFamily="18" charset="0"/>
              </a:rPr>
              <a:t>6 </a:t>
            </a:r>
            <a:r>
              <a:rPr lang="en" sz="1600" dirty="0" err="1">
                <a:solidFill>
                  <a:schemeClr val="tx1"/>
                </a:solidFill>
                <a:latin typeface="Palatino Linotype" pitchFamily="18" charset="0"/>
              </a:rPr>
              <a:t>profuse</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a chair</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daily</a:t>
            </a:r>
            <a:endParaRPr lang="en-US" sz="1600" dirty="0">
              <a:solidFill>
                <a:schemeClr val="tx1"/>
              </a:solidFill>
              <a:latin typeface="Palatino Linotype" pitchFamily="18" charset="0"/>
            </a:endParaRPr>
          </a:p>
          <a:p>
            <a:pPr marL="342900" marR="0" indent="-342900" algn="l">
              <a:lnSpc>
                <a:spcPct val="150000"/>
              </a:lnSpc>
              <a:buFont typeface="Wingdings" pitchFamily="2" charset="2"/>
              <a:buChar char="v"/>
            </a:pPr>
            <a:r>
              <a:rPr lang="en" sz="1600" dirty="0">
                <a:solidFill>
                  <a:schemeClr val="tx1"/>
                </a:solidFill>
                <a:latin typeface="Palatino Linotype" pitchFamily="18" charset="0"/>
              </a:rPr>
              <a:t> </a:t>
            </a:r>
            <a:r>
              <a:rPr lang="en" sz="1600" dirty="0" err="1">
                <a:solidFill>
                  <a:schemeClr val="tx1"/>
                </a:solidFill>
                <a:latin typeface="Palatino Linotype" pitchFamily="18" charset="0"/>
              </a:rPr>
              <a:t>rectally</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bleeding-dominant</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symptom</a:t>
            </a:r>
            <a:endParaRPr lang="en-US" sz="1600" dirty="0">
              <a:solidFill>
                <a:schemeClr val="tx1"/>
              </a:solidFill>
              <a:latin typeface="Palatino Linotype" pitchFamily="18" charset="0"/>
            </a:endParaRPr>
          </a:p>
          <a:p>
            <a:pPr marL="342900" marR="0" indent="-342900" algn="l">
              <a:lnSpc>
                <a:spcPct val="150000"/>
              </a:lnSpc>
              <a:buFont typeface="Wingdings" pitchFamily="2" charset="2"/>
              <a:buChar char="v"/>
            </a:pPr>
            <a:r>
              <a:rPr lang="en" sz="1600" dirty="0">
                <a:solidFill>
                  <a:schemeClr val="tx1"/>
                </a:solidFill>
                <a:latin typeface="Palatino Linotype" pitchFamily="18" charset="0"/>
              </a:rPr>
              <a:t> </a:t>
            </a:r>
            <a:r>
              <a:rPr lang="en" sz="1600" dirty="0" err="1">
                <a:solidFill>
                  <a:schemeClr val="tx1"/>
                </a:solidFill>
                <a:latin typeface="Palatino Linotype" pitchFamily="18" charset="0"/>
              </a:rPr>
              <a:t>temperature</a:t>
            </a:r>
            <a:endParaRPr lang="en-US" sz="1600" dirty="0">
              <a:solidFill>
                <a:schemeClr val="tx1"/>
              </a:solidFill>
              <a:latin typeface="Palatino Linotype" pitchFamily="18" charset="0"/>
            </a:endParaRPr>
          </a:p>
          <a:p>
            <a:pPr marL="342900" marR="0" indent="-342900" algn="l">
              <a:lnSpc>
                <a:spcPct val="150000"/>
              </a:lnSpc>
              <a:buFont typeface="Wingdings" pitchFamily="2" charset="2"/>
              <a:buChar char="v"/>
            </a:pPr>
            <a:r>
              <a:rPr lang="en" sz="1600" dirty="0">
                <a:solidFill>
                  <a:schemeClr val="tx1"/>
                </a:solidFill>
                <a:latin typeface="Palatino Linotype" pitchFamily="18" charset="0"/>
              </a:rPr>
              <a:t> </a:t>
            </a:r>
            <a:r>
              <a:rPr lang="en" sz="1600" dirty="0" err="1">
                <a:solidFill>
                  <a:schemeClr val="tx1"/>
                </a:solidFill>
                <a:latin typeface="Palatino Linotype" pitchFamily="18" charset="0"/>
              </a:rPr>
              <a:t>dehydration</a:t>
            </a:r>
            <a:endParaRPr lang="en-US" sz="1600" dirty="0">
              <a:solidFill>
                <a:schemeClr val="tx1"/>
              </a:solidFill>
              <a:latin typeface="Palatino Linotype" pitchFamily="18" charset="0"/>
            </a:endParaRPr>
          </a:p>
          <a:p>
            <a:pPr marL="342900" marR="0" indent="-342900" algn="l">
              <a:lnSpc>
                <a:spcPct val="150000"/>
              </a:lnSpc>
              <a:buFont typeface="Wingdings" pitchFamily="2" charset="2"/>
              <a:buChar char="v"/>
            </a:pPr>
            <a:r>
              <a:rPr lang="en" sz="1600" dirty="0">
                <a:solidFill>
                  <a:schemeClr val="tx1"/>
                </a:solidFill>
                <a:latin typeface="Palatino Linotype" pitchFamily="18" charset="0"/>
              </a:rPr>
              <a:t> </a:t>
            </a:r>
            <a:r>
              <a:rPr lang="en" sz="1600" dirty="0" err="1">
                <a:solidFill>
                  <a:schemeClr val="tx1"/>
                </a:solidFill>
                <a:latin typeface="Palatino Linotype" pitchFamily="18" charset="0"/>
              </a:rPr>
              <a:t>hypoalbuminemia</a:t>
            </a:r>
            <a:endParaRPr lang="en-US" sz="1600" dirty="0">
              <a:solidFill>
                <a:schemeClr val="tx1"/>
              </a:solidFill>
              <a:latin typeface="Palatino Linotype" pitchFamily="18" charset="0"/>
            </a:endParaRPr>
          </a:p>
          <a:p>
            <a:pPr marL="342900" marR="0" indent="-342900" algn="l">
              <a:lnSpc>
                <a:spcPct val="150000"/>
              </a:lnSpc>
              <a:buFont typeface="Wingdings" pitchFamily="2" charset="2"/>
              <a:buChar char="v"/>
            </a:pPr>
            <a:r>
              <a:rPr lang="en" sz="1600" dirty="0">
                <a:solidFill>
                  <a:schemeClr val="tx1"/>
                </a:solidFill>
                <a:latin typeface="Palatino Linotype" pitchFamily="18" charset="0"/>
              </a:rPr>
              <a:t> </a:t>
            </a:r>
            <a:r>
              <a:rPr lang="en" sz="1600" dirty="0" err="1">
                <a:solidFill>
                  <a:schemeClr val="tx1"/>
                </a:solidFill>
                <a:latin typeface="Palatino Linotype" pitchFamily="18" charset="0"/>
              </a:rPr>
              <a:t>anemia</a:t>
            </a:r>
            <a:endParaRPr lang="en-US" sz="1600" dirty="0">
              <a:solidFill>
                <a:schemeClr val="tx1"/>
              </a:solidFill>
              <a:latin typeface="Palatino Linotype" pitchFamily="18" charset="0"/>
            </a:endParaRPr>
          </a:p>
          <a:p>
            <a:pPr marL="342900" marR="0" indent="-342900" algn="l">
              <a:lnSpc>
                <a:spcPct val="150000"/>
              </a:lnSpc>
              <a:buFont typeface="Wingdings" pitchFamily="2" charset="2"/>
              <a:buChar char="v"/>
            </a:pPr>
            <a:r>
              <a:rPr lang="en" sz="1600" dirty="0">
                <a:solidFill>
                  <a:schemeClr val="tx1"/>
                </a:solidFill>
                <a:latin typeface="Palatino Linotype" pitchFamily="18" charset="0"/>
              </a:rPr>
              <a:t> </a:t>
            </a:r>
            <a:r>
              <a:rPr lang="en" sz="1600" dirty="0" err="1">
                <a:solidFill>
                  <a:schemeClr val="tx1"/>
                </a:solidFill>
                <a:latin typeface="Palatino Linotype" pitchFamily="18" charset="0"/>
              </a:rPr>
              <a:t>toxic</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megacolon</a:t>
            </a:r>
            <a:endParaRPr lang="en-US" sz="1600" dirty="0">
              <a:solidFill>
                <a:schemeClr val="tx1"/>
              </a:solidFill>
              <a:latin typeface="Palatino Linotype" pitchFamily="18" charset="0"/>
            </a:endParaRPr>
          </a:p>
          <a:p>
            <a:pPr marL="342900" marR="0" indent="-342900" algn="l">
              <a:lnSpc>
                <a:spcPct val="150000"/>
              </a:lnSpc>
              <a:buFont typeface="Wingdings" pitchFamily="2" charset="2"/>
              <a:buChar char="v"/>
            </a:pPr>
            <a:endParaRPr lang="en-US" sz="1600" dirty="0">
              <a:solidFill>
                <a:schemeClr val="tx1"/>
              </a:solidFill>
              <a:latin typeface="Palatino Linotype" pitchFamily="18" charset="0"/>
            </a:endParaRPr>
          </a:p>
          <a:p>
            <a:pPr marL="342900" marR="0" indent="-342900" algn="l">
              <a:lnSpc>
                <a:spcPct val="150000"/>
              </a:lnSpc>
              <a:buFont typeface="Wingdings" pitchFamily="2" charset="2"/>
              <a:buChar char="v"/>
            </a:pPr>
            <a:r>
              <a:rPr lang="en" sz="1600" dirty="0">
                <a:solidFill>
                  <a:schemeClr val="tx1"/>
                </a:solidFill>
                <a:latin typeface="Palatino Linotype" pitchFamily="18" charset="0"/>
              </a:rPr>
              <a:t>Powel-Tuck- </a:t>
            </a:r>
            <a:r>
              <a:rPr lang="en" sz="1600" dirty="0" err="1">
                <a:solidFill>
                  <a:schemeClr val="tx1"/>
                </a:solidFill>
                <a:latin typeface="Palatino Linotype" pitchFamily="18" charset="0"/>
              </a:rPr>
              <a:t>na</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base</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quantitative</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assessment </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endoscopic</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findings </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extraintestinal</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manifestation</a:t>
            </a:r>
            <a:endParaRPr lang="en-US" sz="1600" dirty="0">
              <a:solidFill>
                <a:schemeClr val="tx1"/>
              </a:solidFill>
              <a:latin typeface="Palatino Linotype" pitchFamily="18" charset="0"/>
            </a:endParaRPr>
          </a:p>
        </p:txBody>
      </p:sp>
    </p:spTree>
    <p:extLst>
      <p:ext uri="{BB962C8B-B14F-4D97-AF65-F5344CB8AC3E}">
        <p14:creationId xmlns="" xmlns:p14="http://schemas.microsoft.com/office/powerpoint/2010/main" val="143043456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188640"/>
            <a:ext cx="7851648" cy="792088"/>
          </a:xfrm>
          <a:ln>
            <a:miter lim="800000"/>
            <a:headEnd/>
            <a:tailEnd/>
          </a:ln>
          <a:extLst/>
        </p:spPr>
        <p:txBody>
          <a:bodyPr/>
          <a:lstStyle/>
          <a:p>
            <a:pPr algn="ctr">
              <a:defRPr/>
            </a:pPr>
            <a:r>
              <a:rPr lang="en" sz="3200" b="1" dirty="0">
                <a:latin typeface="Palatino Linotype" pitchFamily="18" charset="0"/>
              </a:rPr>
              <a:t>Diagnosis </a:t>
            </a:r>
            <a:r>
              <a:rPr lang="en" sz="3200" b="1" dirty="0" err="1">
                <a:latin typeface="Palatino Linotype" pitchFamily="18" charset="0"/>
              </a:rPr>
              <a:t>of ulcerative </a:t>
            </a:r>
            <a:r>
              <a:rPr lang="en" sz="3200" b="1" dirty="0">
                <a:latin typeface="Palatino Linotype" pitchFamily="18" charset="0"/>
              </a:rPr>
              <a:t>colitis</a:t>
            </a:r>
            <a:endParaRPr lang="en-US" sz="3200" b="1" dirty="0">
              <a:latin typeface="Palatino Linotype" pitchFamily="18" charset="0"/>
            </a:endParaRPr>
          </a:p>
        </p:txBody>
      </p:sp>
      <p:sp>
        <p:nvSpPr>
          <p:cNvPr id="32771" name="Subtitle 2"/>
          <p:cNvSpPr>
            <a:spLocks noGrp="1"/>
          </p:cNvSpPr>
          <p:nvPr>
            <p:ph type="subTitle" idx="1"/>
          </p:nvPr>
        </p:nvSpPr>
        <p:spPr>
          <a:xfrm>
            <a:off x="533400" y="1125538"/>
            <a:ext cx="7854950" cy="3675062"/>
          </a:xfrm>
        </p:spPr>
        <p:txBody>
          <a:bodyPr>
            <a:normAutofit lnSpcReduction="10000"/>
          </a:bodyPr>
          <a:lstStyle/>
          <a:p>
            <a:pPr marL="342900" marR="0" indent="-342900" algn="l">
              <a:lnSpc>
                <a:spcPct val="150000"/>
              </a:lnSpc>
              <a:buFont typeface="Wingdings" pitchFamily="2" charset="2"/>
              <a:buChar char="ü"/>
            </a:pPr>
            <a:r>
              <a:rPr lang="en" sz="1600" b="1" dirty="0" err="1">
                <a:solidFill>
                  <a:schemeClr val="tx1"/>
                </a:solidFill>
                <a:latin typeface="Palatino Linotype" pitchFamily="18" charset="0"/>
              </a:rPr>
              <a:t>laboratory</a:t>
            </a:r>
            <a:r>
              <a:rPr lang="en" sz="1600" b="1" dirty="0">
                <a:solidFill>
                  <a:schemeClr val="tx1"/>
                </a:solidFill>
                <a:latin typeface="Palatino Linotype" pitchFamily="18" charset="0"/>
              </a:rPr>
              <a:t> </a:t>
            </a:r>
            <a:r>
              <a:rPr lang="en" sz="1600" b="1" dirty="0" err="1">
                <a:solidFill>
                  <a:schemeClr val="tx1"/>
                </a:solidFill>
                <a:latin typeface="Palatino Linotype" pitchFamily="18" charset="0"/>
              </a:rPr>
              <a:t>analysis</a:t>
            </a:r>
            <a:endParaRPr lang="en-US" sz="1600" b="1" dirty="0">
              <a:solidFill>
                <a:schemeClr val="tx1"/>
              </a:solidFill>
              <a:latin typeface="Palatino Linotype" pitchFamily="18" charset="0"/>
            </a:endParaRPr>
          </a:p>
          <a:p>
            <a:pPr marL="342900" marR="0" indent="-342900" algn="l">
              <a:lnSpc>
                <a:spcPct val="150000"/>
              </a:lnSpc>
              <a:buFont typeface="Wingdings" pitchFamily="2" charset="2"/>
              <a:buChar char="ü"/>
            </a:pPr>
            <a:r>
              <a:rPr lang="en" sz="1600" dirty="0">
                <a:solidFill>
                  <a:schemeClr val="tx1"/>
                </a:solidFill>
                <a:latin typeface="Palatino Linotype" pitchFamily="18" charset="0"/>
              </a:rPr>
              <a:t> </a:t>
            </a:r>
            <a:r>
              <a:rPr lang="en" sz="1600" b="1" dirty="0" err="1">
                <a:solidFill>
                  <a:schemeClr val="tx1"/>
                </a:solidFill>
                <a:latin typeface="Palatino Linotype" pitchFamily="18" charset="0"/>
              </a:rPr>
              <a:t>review</a:t>
            </a:r>
            <a:r>
              <a:rPr lang="en" sz="1600" b="1" dirty="0">
                <a:solidFill>
                  <a:schemeClr val="tx1"/>
                </a:solidFill>
                <a:latin typeface="Palatino Linotype" pitchFamily="18" charset="0"/>
              </a:rPr>
              <a:t> </a:t>
            </a:r>
            <a:r>
              <a:rPr lang="en" sz="1600" b="1" dirty="0" err="1">
                <a:solidFill>
                  <a:schemeClr val="tx1"/>
                </a:solidFill>
                <a:latin typeface="Palatino Linotype" pitchFamily="18" charset="0"/>
              </a:rPr>
              <a:t>chairs</a:t>
            </a:r>
            <a:r>
              <a:rPr lang="en" sz="1600" b="1" dirty="0">
                <a:solidFill>
                  <a:schemeClr val="tx1"/>
                </a:solidFill>
                <a:latin typeface="Palatino Linotype" pitchFamily="18" charset="0"/>
              </a:rPr>
              <a:t> </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who </a:t>
            </a:r>
            <a:r>
              <a:rPr lang="en" sz="1600" dirty="0">
                <a:solidFill>
                  <a:schemeClr val="tx1"/>
                </a:solidFill>
                <a:latin typeface="Palatino Linotype" pitchFamily="18" charset="0"/>
              </a:rPr>
              <a:t>pr </a:t>
            </a:r>
            <a:r>
              <a:rPr lang="en" sz="1600" dirty="0" err="1">
                <a:solidFill>
                  <a:schemeClr val="tx1"/>
                </a:solidFill>
                <a:latin typeface="Palatino Linotype" pitchFamily="18" charset="0"/>
              </a:rPr>
              <a:t>okultura </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review</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chairs</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on the</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parasites </a:t>
            </a:r>
            <a:r>
              <a:rPr lang="en" sz="1600" dirty="0">
                <a:solidFill>
                  <a:schemeClr val="tx1"/>
                </a:solidFill>
                <a:latin typeface="Palatino Linotype" pitchFamily="18" charset="0"/>
              </a:rPr>
              <a:t>and </a:t>
            </a:r>
            <a:r>
              <a:rPr lang="en" sz="1600" dirty="0" err="1">
                <a:solidFill>
                  <a:schemeClr val="tx1"/>
                </a:solidFill>
                <a:latin typeface="Palatino Linotype" pitchFamily="18" charset="0"/>
              </a:rPr>
              <a:t>fungi </a:t>
            </a:r>
            <a:r>
              <a:rPr lang="en" sz="1600" dirty="0">
                <a:solidFill>
                  <a:schemeClr val="tx1"/>
                </a:solidFill>
                <a:latin typeface="Palatino Linotype" pitchFamily="18" charset="0"/>
              </a:rPr>
              <a:t>, C. </a:t>
            </a:r>
            <a:r>
              <a:rPr lang="en" sz="1600" dirty="0" err="1">
                <a:solidFill>
                  <a:schemeClr val="tx1"/>
                </a:solidFill>
                <a:latin typeface="Palatino Linotype" pitchFamily="18" charset="0"/>
              </a:rPr>
              <a:t>difficile </a:t>
            </a:r>
            <a:r>
              <a:rPr lang="en" sz="1600" dirty="0">
                <a:solidFill>
                  <a:schemeClr val="tx1"/>
                </a:solidFill>
                <a:latin typeface="Palatino Linotype" pitchFamily="18" charset="0"/>
              </a:rPr>
              <a:t>)</a:t>
            </a:r>
          </a:p>
          <a:p>
            <a:pPr marL="342900" marR="0" indent="-342900" algn="l">
              <a:lnSpc>
                <a:spcPct val="150000"/>
              </a:lnSpc>
              <a:buFont typeface="Wingdings" pitchFamily="2" charset="2"/>
              <a:buChar char="ü"/>
            </a:pPr>
            <a:r>
              <a:rPr lang="en" sz="1600" dirty="0">
                <a:solidFill>
                  <a:schemeClr val="tx1"/>
                </a:solidFill>
                <a:latin typeface="Palatino Linotype" pitchFamily="18" charset="0"/>
              </a:rPr>
              <a:t> </a:t>
            </a:r>
            <a:r>
              <a:rPr lang="en" sz="1600" b="1" dirty="0" err="1">
                <a:solidFill>
                  <a:schemeClr val="tx1"/>
                </a:solidFill>
                <a:latin typeface="Palatino Linotype" pitchFamily="18" charset="0"/>
              </a:rPr>
              <a:t>radiologists</a:t>
            </a:r>
            <a:r>
              <a:rPr lang="en" sz="1600" b="1" dirty="0">
                <a:solidFill>
                  <a:schemeClr val="tx1"/>
                </a:solidFill>
                <a:latin typeface="Palatino Linotype" pitchFamily="18" charset="0"/>
              </a:rPr>
              <a:t> </a:t>
            </a:r>
            <a:r>
              <a:rPr lang="en" sz="1600" b="1" dirty="0" err="1">
                <a:solidFill>
                  <a:schemeClr val="tx1"/>
                </a:solidFill>
                <a:latin typeface="Palatino Linotype" pitchFamily="18" charset="0"/>
              </a:rPr>
              <a:t>reviews </a:t>
            </a:r>
            <a:r>
              <a:rPr lang="en" sz="1600" dirty="0">
                <a:solidFill>
                  <a:schemeClr val="tx1"/>
                </a:solidFill>
                <a:latin typeface="Palatino Linotype" pitchFamily="18" charset="0"/>
              </a:rPr>
              <a:t>-</a:t>
            </a:r>
          </a:p>
          <a:p>
            <a:pPr marL="342900" marR="0" indent="-342900" algn="l">
              <a:lnSpc>
                <a:spcPct val="150000"/>
              </a:lnSpc>
              <a:buFont typeface="Wingdings" pitchFamily="2" charset="2"/>
              <a:buChar char="v"/>
            </a:pPr>
            <a:r>
              <a:rPr lang="en" sz="1600" i="1" dirty="0">
                <a:solidFill>
                  <a:schemeClr val="tx1"/>
                </a:solidFill>
                <a:latin typeface="Palatino Linotype" pitchFamily="18" charset="0"/>
              </a:rPr>
              <a:t> </a:t>
            </a:r>
            <a:r>
              <a:rPr lang="en" sz="1600" dirty="0" err="1">
                <a:solidFill>
                  <a:schemeClr val="tx1"/>
                </a:solidFill>
                <a:latin typeface="Palatino Linotype" pitchFamily="18" charset="0"/>
              </a:rPr>
              <a:t>fat</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intestinal irrigography</a:t>
            </a:r>
            <a:r>
              <a:rPr lang="en" sz="1600" dirty="0">
                <a:solidFill>
                  <a:schemeClr val="tx1"/>
                </a:solidFill>
                <a:latin typeface="Palatino Linotype" pitchFamily="18" charset="0"/>
              </a:rPr>
              <a:t> </a:t>
            </a:r>
          </a:p>
          <a:p>
            <a:pPr marL="342900" marR="0" indent="-342900" algn="l">
              <a:lnSpc>
                <a:spcPct val="150000"/>
              </a:lnSpc>
              <a:buFont typeface="Wingdings" pitchFamily="2" charset="2"/>
              <a:buChar char="ü"/>
            </a:pPr>
            <a:r>
              <a:rPr lang="en" sz="1600" dirty="0">
                <a:solidFill>
                  <a:schemeClr val="tx1"/>
                </a:solidFill>
                <a:latin typeface="Palatino Linotype" pitchFamily="18" charset="0"/>
              </a:rPr>
              <a:t> </a:t>
            </a:r>
            <a:r>
              <a:rPr lang="en" sz="1600" b="1" dirty="0" err="1">
                <a:solidFill>
                  <a:schemeClr val="tx1"/>
                </a:solidFill>
                <a:latin typeface="Palatino Linotype" pitchFamily="18" charset="0"/>
              </a:rPr>
              <a:t>endoscopically</a:t>
            </a:r>
            <a:r>
              <a:rPr lang="en" sz="1600" b="1" dirty="0">
                <a:solidFill>
                  <a:schemeClr val="tx1"/>
                </a:solidFill>
                <a:latin typeface="Palatino Linotype" pitchFamily="18" charset="0"/>
              </a:rPr>
              <a:t> </a:t>
            </a:r>
            <a:r>
              <a:rPr lang="en" sz="1600" b="1" dirty="0" err="1">
                <a:solidFill>
                  <a:schemeClr val="tx1"/>
                </a:solidFill>
                <a:latin typeface="Palatino Linotype" pitchFamily="18" charset="0"/>
              </a:rPr>
              <a:t>reviews </a:t>
            </a:r>
            <a:r>
              <a:rPr lang="en" sz="1600" b="1" dirty="0">
                <a:solidFill>
                  <a:schemeClr val="tx1"/>
                </a:solidFill>
                <a:latin typeface="Palatino Linotype" pitchFamily="18" charset="0"/>
              </a:rPr>
              <a:t>- </a:t>
            </a:r>
            <a:r>
              <a:rPr lang="en" sz="1600" b="1" dirty="0" err="1">
                <a:solidFill>
                  <a:schemeClr val="tx1"/>
                </a:solidFill>
                <a:latin typeface="Palatino Linotype" pitchFamily="18" charset="0"/>
              </a:rPr>
              <a:t>with</a:t>
            </a:r>
            <a:r>
              <a:rPr lang="en" sz="1600" b="1" dirty="0">
                <a:solidFill>
                  <a:schemeClr val="tx1"/>
                </a:solidFill>
                <a:latin typeface="Palatino Linotype" pitchFamily="18" charset="0"/>
              </a:rPr>
              <a:t> </a:t>
            </a:r>
            <a:r>
              <a:rPr lang="en" sz="1600" b="1" dirty="0" err="1">
                <a:solidFill>
                  <a:schemeClr val="tx1"/>
                </a:solidFill>
                <a:latin typeface="Palatino Linotype" pitchFamily="18" charset="0"/>
              </a:rPr>
              <a:t>biopsies</a:t>
            </a:r>
            <a:r>
              <a:rPr lang="en" sz="1600" b="1" dirty="0">
                <a:solidFill>
                  <a:schemeClr val="tx1"/>
                </a:solidFill>
                <a:latin typeface="Palatino Linotype" pitchFamily="18" charset="0"/>
              </a:rPr>
              <a:t> </a:t>
            </a:r>
            <a:r>
              <a:rPr lang="en" sz="1600" b="1" dirty="0" err="1">
                <a:solidFill>
                  <a:schemeClr val="tx1"/>
                </a:solidFill>
                <a:latin typeface="Palatino Linotype" pitchFamily="18" charset="0"/>
              </a:rPr>
              <a:t>For</a:t>
            </a:r>
            <a:r>
              <a:rPr lang="en" sz="1600" b="1" dirty="0">
                <a:solidFill>
                  <a:schemeClr val="tx1"/>
                </a:solidFill>
                <a:latin typeface="Palatino Linotype" pitchFamily="18" charset="0"/>
              </a:rPr>
              <a:t> </a:t>
            </a:r>
            <a:r>
              <a:rPr lang="en" sz="1600" b="1" dirty="0" err="1">
                <a:solidFill>
                  <a:schemeClr val="tx1"/>
                </a:solidFill>
                <a:latin typeface="Palatino Linotype" pitchFamily="18" charset="0"/>
              </a:rPr>
              <a:t>histologically</a:t>
            </a:r>
            <a:r>
              <a:rPr lang="en" sz="1600" b="1" dirty="0">
                <a:solidFill>
                  <a:schemeClr val="tx1"/>
                </a:solidFill>
                <a:latin typeface="Palatino Linotype" pitchFamily="18" charset="0"/>
              </a:rPr>
              <a:t> </a:t>
            </a:r>
            <a:r>
              <a:rPr lang="en" sz="1600" b="1" dirty="0" err="1">
                <a:solidFill>
                  <a:schemeClr val="tx1"/>
                </a:solidFill>
                <a:latin typeface="Palatino Linotype" pitchFamily="18" charset="0"/>
              </a:rPr>
              <a:t>finding</a:t>
            </a:r>
            <a:endParaRPr lang="en-US" sz="1600" b="1" dirty="0">
              <a:solidFill>
                <a:schemeClr val="tx1"/>
              </a:solidFill>
              <a:latin typeface="Palatino Linotype" pitchFamily="18" charset="0"/>
            </a:endParaRPr>
          </a:p>
          <a:p>
            <a:pPr marL="342900" marR="0" indent="-342900" algn="l">
              <a:lnSpc>
                <a:spcPct val="150000"/>
              </a:lnSpc>
              <a:buFont typeface="Wingdings" pitchFamily="2" charset="2"/>
              <a:buChar char="v"/>
            </a:pPr>
            <a:r>
              <a:rPr lang="en" sz="1600" dirty="0">
                <a:solidFill>
                  <a:schemeClr val="tx1"/>
                </a:solidFill>
                <a:latin typeface="Palatino Linotype" pitchFamily="18" charset="0"/>
              </a:rPr>
              <a:t> </a:t>
            </a:r>
            <a:r>
              <a:rPr lang="en" sz="1600" dirty="0" err="1">
                <a:solidFill>
                  <a:schemeClr val="tx1"/>
                </a:solidFill>
                <a:latin typeface="Palatino Linotype" pitchFamily="18" charset="0"/>
              </a:rPr>
              <a:t>rectosigmoidoscopy</a:t>
            </a:r>
            <a:endParaRPr lang="en-US" sz="1600" dirty="0">
              <a:solidFill>
                <a:schemeClr val="tx1"/>
              </a:solidFill>
              <a:latin typeface="Palatino Linotype" pitchFamily="18" charset="0"/>
            </a:endParaRPr>
          </a:p>
          <a:p>
            <a:pPr marL="342900" marR="0" indent="-342900" algn="l">
              <a:lnSpc>
                <a:spcPct val="150000"/>
              </a:lnSpc>
              <a:buFont typeface="Wingdings" pitchFamily="2" charset="2"/>
              <a:buChar char="v"/>
            </a:pPr>
            <a:r>
              <a:rPr lang="en" sz="1600" dirty="0">
                <a:solidFill>
                  <a:schemeClr val="tx1"/>
                </a:solidFill>
                <a:latin typeface="Palatino Linotype" pitchFamily="18" charset="0"/>
              </a:rPr>
              <a:t> </a:t>
            </a:r>
            <a:r>
              <a:rPr lang="en" sz="1600" dirty="0" err="1">
                <a:solidFill>
                  <a:schemeClr val="tx1"/>
                </a:solidFill>
                <a:latin typeface="Palatino Linotype" pitchFamily="18" charset="0"/>
              </a:rPr>
              <a:t>colonoscopy</a:t>
            </a:r>
            <a:endParaRPr lang="en-US" sz="1600" dirty="0">
              <a:solidFill>
                <a:schemeClr val="tx1"/>
              </a:solidFill>
              <a:latin typeface="Palatino Linotype" pitchFamily="18" charset="0"/>
            </a:endParaRPr>
          </a:p>
          <a:p>
            <a:pPr marL="285750" marR="0" indent="-285750" algn="l">
              <a:lnSpc>
                <a:spcPct val="150000"/>
              </a:lnSpc>
              <a:buFont typeface="Wingdings" pitchFamily="2" charset="2"/>
              <a:buChar char="ü"/>
            </a:pPr>
            <a:r>
              <a:rPr lang="en" sz="1600" dirty="0">
                <a:solidFill>
                  <a:schemeClr val="tx1"/>
                </a:solidFill>
                <a:latin typeface="Palatino Linotype" pitchFamily="18" charset="0"/>
              </a:rPr>
              <a:t> </a:t>
            </a:r>
            <a:r>
              <a:rPr lang="en" sz="1600" b="1" dirty="0" err="1">
                <a:solidFill>
                  <a:schemeClr val="tx1"/>
                </a:solidFill>
                <a:latin typeface="Palatino Linotype" pitchFamily="18" charset="0"/>
              </a:rPr>
              <a:t>scintigraphic</a:t>
            </a:r>
            <a:r>
              <a:rPr lang="en" sz="1600" b="1" dirty="0">
                <a:solidFill>
                  <a:schemeClr val="tx1"/>
                </a:solidFill>
                <a:latin typeface="Palatino Linotype" pitchFamily="18" charset="0"/>
              </a:rPr>
              <a:t>  </a:t>
            </a:r>
            <a:r>
              <a:rPr lang="en" sz="1600" b="1" dirty="0" err="1">
                <a:solidFill>
                  <a:schemeClr val="tx1"/>
                </a:solidFill>
                <a:latin typeface="Palatino Linotype" pitchFamily="18" charset="0"/>
              </a:rPr>
              <a:t>examinations</a:t>
            </a:r>
            <a:endParaRPr lang="en-US" sz="1600" dirty="0">
              <a:solidFill>
                <a:schemeClr val="tx1"/>
              </a:solidFill>
              <a:latin typeface="Palatino Linotype" pitchFamily="18" charset="0"/>
            </a:endParaRPr>
          </a:p>
        </p:txBody>
      </p:sp>
    </p:spTree>
    <p:extLst>
      <p:ext uri="{BB962C8B-B14F-4D97-AF65-F5344CB8AC3E}">
        <p14:creationId xmlns="" xmlns:p14="http://schemas.microsoft.com/office/powerpoint/2010/main" val="330834450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0"/>
            <a:ext cx="7851648" cy="764704"/>
          </a:xfrm>
          <a:ln>
            <a:miter lim="800000"/>
            <a:headEnd/>
            <a:tailEnd/>
          </a:ln>
          <a:extLst/>
        </p:spPr>
        <p:txBody>
          <a:bodyPr>
            <a:normAutofit/>
          </a:bodyPr>
          <a:lstStyle/>
          <a:p>
            <a:pPr algn="ctr">
              <a:defRPr/>
            </a:pPr>
            <a:r>
              <a:rPr lang="en" sz="2800" b="1">
                <a:latin typeface="Palatino Linotype" pitchFamily="18" charset="0"/>
              </a:rPr>
              <a:t>Physical examination </a:t>
            </a:r>
            <a:r>
              <a:rPr lang="en" sz="2800" b="1" dirty="0">
                <a:latin typeface="Palatino Linotype" pitchFamily="18" charset="0"/>
              </a:rPr>
              <a:t>, laboratory analyses</a:t>
            </a:r>
            <a:endParaRPr lang="en-US" sz="2800" b="1" dirty="0">
              <a:latin typeface="Palatino Linotype" pitchFamily="18" charset="0"/>
            </a:endParaRPr>
          </a:p>
        </p:txBody>
      </p:sp>
      <p:sp>
        <p:nvSpPr>
          <p:cNvPr id="33795" name="Subtitle 2"/>
          <p:cNvSpPr>
            <a:spLocks noGrp="1"/>
          </p:cNvSpPr>
          <p:nvPr>
            <p:ph type="subTitle" idx="1"/>
          </p:nvPr>
        </p:nvSpPr>
        <p:spPr>
          <a:xfrm>
            <a:off x="0" y="765175"/>
            <a:ext cx="9067800" cy="5832475"/>
          </a:xfrm>
        </p:spPr>
        <p:txBody>
          <a:bodyPr>
            <a:normAutofit fontScale="92500" lnSpcReduction="10000"/>
          </a:bodyPr>
          <a:lstStyle/>
          <a:p>
            <a:pPr marR="0" algn="l">
              <a:lnSpc>
                <a:spcPct val="150000"/>
              </a:lnSpc>
              <a:buFont typeface="Wingdings" pitchFamily="2" charset="2"/>
              <a:buChar char="Ø"/>
            </a:pPr>
            <a:r>
              <a:rPr lang="en" sz="1600" dirty="0">
                <a:solidFill>
                  <a:schemeClr val="tx1"/>
                </a:solidFill>
                <a:latin typeface="Palatino Linotype" pitchFamily="18" charset="0"/>
              </a:rPr>
              <a:t> </a:t>
            </a:r>
            <a:r>
              <a:rPr lang="en" sz="1400" dirty="0" err="1">
                <a:solidFill>
                  <a:schemeClr val="tx1"/>
                </a:solidFill>
                <a:latin typeface="Palatino Linotype" pitchFamily="18" charset="0"/>
              </a:rPr>
              <a:t>distension</a:t>
            </a:r>
            <a:r>
              <a:rPr lang="en" sz="1400" dirty="0">
                <a:solidFill>
                  <a:schemeClr val="tx1"/>
                </a:solidFill>
                <a:latin typeface="Palatino Linotype" pitchFamily="18" charset="0"/>
              </a:rPr>
              <a:t> </a:t>
            </a:r>
            <a:r>
              <a:rPr lang="en" sz="1400" dirty="0" err="1">
                <a:solidFill>
                  <a:schemeClr val="tx1"/>
                </a:solidFill>
                <a:latin typeface="Palatino Linotype" pitchFamily="18" charset="0"/>
              </a:rPr>
              <a:t>abdomen</a:t>
            </a:r>
            <a:endParaRPr lang="en-US" sz="1400" dirty="0">
              <a:solidFill>
                <a:schemeClr val="tx1"/>
              </a:solidFill>
              <a:latin typeface="Palatino Linotype" pitchFamily="18" charset="0"/>
            </a:endParaRPr>
          </a:p>
          <a:p>
            <a:pPr marR="0" algn="l">
              <a:lnSpc>
                <a:spcPct val="150000"/>
              </a:lnSpc>
              <a:buFont typeface="Wingdings" pitchFamily="2" charset="2"/>
              <a:buChar char="Ø"/>
            </a:pPr>
            <a:r>
              <a:rPr lang="en" sz="1400" dirty="0">
                <a:solidFill>
                  <a:schemeClr val="tx1"/>
                </a:solidFill>
                <a:latin typeface="Palatino Linotype" pitchFamily="18" charset="0"/>
              </a:rPr>
              <a:t> </a:t>
            </a:r>
            <a:r>
              <a:rPr lang="en" sz="1400" dirty="0" err="1">
                <a:solidFill>
                  <a:schemeClr val="tx1"/>
                </a:solidFill>
                <a:latin typeface="Palatino Linotype" pitchFamily="18" charset="0"/>
              </a:rPr>
              <a:t>pallor</a:t>
            </a:r>
            <a:endParaRPr lang="en-US" sz="1400" dirty="0">
              <a:solidFill>
                <a:schemeClr val="tx1"/>
              </a:solidFill>
              <a:latin typeface="Palatino Linotype" pitchFamily="18" charset="0"/>
            </a:endParaRPr>
          </a:p>
          <a:p>
            <a:pPr marR="0" algn="l">
              <a:lnSpc>
                <a:spcPct val="150000"/>
              </a:lnSpc>
              <a:buFont typeface="Wingdings" pitchFamily="2" charset="2"/>
              <a:buChar char="Ø"/>
            </a:pPr>
            <a:r>
              <a:rPr lang="en" sz="1400" dirty="0">
                <a:solidFill>
                  <a:schemeClr val="tx1"/>
                </a:solidFill>
                <a:latin typeface="Palatino Linotype" pitchFamily="18" charset="0"/>
              </a:rPr>
              <a:t> </a:t>
            </a:r>
            <a:r>
              <a:rPr lang="en" sz="1400" dirty="0" err="1">
                <a:solidFill>
                  <a:schemeClr val="tx1"/>
                </a:solidFill>
                <a:latin typeface="Palatino Linotype" pitchFamily="18" charset="0"/>
              </a:rPr>
              <a:t>temperature</a:t>
            </a:r>
            <a:endParaRPr lang="en-US" sz="1400" dirty="0">
              <a:solidFill>
                <a:schemeClr val="tx1"/>
              </a:solidFill>
              <a:latin typeface="Palatino Linotype" pitchFamily="18" charset="0"/>
            </a:endParaRPr>
          </a:p>
          <a:p>
            <a:pPr marR="0" algn="l">
              <a:lnSpc>
                <a:spcPct val="150000"/>
              </a:lnSpc>
              <a:buFont typeface="Wingdings" pitchFamily="2" charset="2"/>
              <a:buChar char="Ø"/>
            </a:pPr>
            <a:r>
              <a:rPr lang="en" sz="1400" dirty="0">
                <a:solidFill>
                  <a:schemeClr val="tx1"/>
                </a:solidFill>
                <a:latin typeface="Palatino Linotype" pitchFamily="18" charset="0"/>
              </a:rPr>
              <a:t> </a:t>
            </a:r>
            <a:r>
              <a:rPr lang="en" sz="1400" dirty="0" err="1">
                <a:solidFill>
                  <a:schemeClr val="tx1"/>
                </a:solidFill>
                <a:latin typeface="Palatino Linotype" pitchFamily="18" charset="0"/>
              </a:rPr>
              <a:t>painful</a:t>
            </a:r>
            <a:r>
              <a:rPr lang="en" sz="1400" dirty="0">
                <a:solidFill>
                  <a:schemeClr val="tx1"/>
                </a:solidFill>
                <a:latin typeface="Palatino Linotype" pitchFamily="18" charset="0"/>
              </a:rPr>
              <a:t> </a:t>
            </a:r>
            <a:r>
              <a:rPr lang="en" sz="1400" dirty="0" err="1">
                <a:solidFill>
                  <a:schemeClr val="tx1"/>
                </a:solidFill>
                <a:latin typeface="Palatino Linotype" pitchFamily="18" charset="0"/>
              </a:rPr>
              <a:t>sensitivity</a:t>
            </a:r>
            <a:r>
              <a:rPr lang="en" sz="1400" dirty="0">
                <a:solidFill>
                  <a:schemeClr val="tx1"/>
                </a:solidFill>
                <a:latin typeface="Palatino Linotype" pitchFamily="18" charset="0"/>
              </a:rPr>
              <a:t> </a:t>
            </a:r>
            <a:r>
              <a:rPr lang="en" sz="1400" dirty="0" err="1">
                <a:solidFill>
                  <a:schemeClr val="tx1"/>
                </a:solidFill>
                <a:latin typeface="Palatino Linotype" pitchFamily="18" charset="0"/>
              </a:rPr>
              <a:t>along</a:t>
            </a:r>
            <a:r>
              <a:rPr lang="en" sz="1400" dirty="0">
                <a:solidFill>
                  <a:schemeClr val="tx1"/>
                </a:solidFill>
                <a:latin typeface="Palatino Linotype" pitchFamily="18" charset="0"/>
              </a:rPr>
              <a:t> </a:t>
            </a:r>
            <a:r>
              <a:rPr lang="en" sz="1400" dirty="0" err="1">
                <a:solidFill>
                  <a:schemeClr val="tx1"/>
                </a:solidFill>
                <a:latin typeface="Palatino Linotype" pitchFamily="18" charset="0"/>
              </a:rPr>
              <a:t>column</a:t>
            </a:r>
            <a:endParaRPr lang="en-US" sz="1400" dirty="0">
              <a:solidFill>
                <a:schemeClr val="tx1"/>
              </a:solidFill>
              <a:latin typeface="Palatino Linotype" pitchFamily="18" charset="0"/>
            </a:endParaRPr>
          </a:p>
          <a:p>
            <a:pPr marR="0" algn="l">
              <a:lnSpc>
                <a:spcPct val="150000"/>
              </a:lnSpc>
              <a:buFont typeface="Wingdings" pitchFamily="2" charset="2"/>
              <a:buChar char="Ø"/>
            </a:pPr>
            <a:r>
              <a:rPr lang="en" sz="1400" dirty="0">
                <a:solidFill>
                  <a:schemeClr val="tx1"/>
                </a:solidFill>
                <a:latin typeface="Palatino Linotype" pitchFamily="18" charset="0"/>
              </a:rPr>
              <a:t> </a:t>
            </a:r>
            <a:r>
              <a:rPr lang="en" sz="1400" dirty="0" err="1">
                <a:solidFill>
                  <a:schemeClr val="tx1"/>
                </a:solidFill>
                <a:latin typeface="Palatino Linotype" pitchFamily="18" charset="0"/>
              </a:rPr>
              <a:t>perimalleolar</a:t>
            </a:r>
            <a:r>
              <a:rPr lang="en" sz="1400" dirty="0">
                <a:solidFill>
                  <a:schemeClr val="tx1"/>
                </a:solidFill>
                <a:latin typeface="Palatino Linotype" pitchFamily="18" charset="0"/>
              </a:rPr>
              <a:t> </a:t>
            </a:r>
            <a:r>
              <a:rPr lang="en" sz="1400" dirty="0" err="1">
                <a:solidFill>
                  <a:schemeClr val="tx1"/>
                </a:solidFill>
                <a:latin typeface="Palatino Linotype" pitchFamily="18" charset="0"/>
              </a:rPr>
              <a:t>edemas </a:t>
            </a:r>
            <a:r>
              <a:rPr lang="en" sz="1400" dirty="0">
                <a:solidFill>
                  <a:schemeClr val="tx1"/>
                </a:solidFill>
                <a:latin typeface="Palatino Linotype" pitchFamily="18" charset="0"/>
              </a:rPr>
              <a:t>( </a:t>
            </a:r>
            <a:r>
              <a:rPr lang="en" sz="1400" dirty="0" err="1">
                <a:solidFill>
                  <a:schemeClr val="tx1"/>
                </a:solidFill>
                <a:latin typeface="Palatino Linotype" pitchFamily="18" charset="0"/>
              </a:rPr>
              <a:t>anemia </a:t>
            </a:r>
            <a:r>
              <a:rPr lang="en" sz="1400" dirty="0">
                <a:solidFill>
                  <a:schemeClr val="tx1"/>
                </a:solidFill>
                <a:latin typeface="Palatino Linotype" pitchFamily="18" charset="0"/>
              </a:rPr>
              <a:t>and </a:t>
            </a:r>
            <a:r>
              <a:rPr lang="en" sz="1400" dirty="0" err="1">
                <a:solidFill>
                  <a:schemeClr val="tx1"/>
                </a:solidFill>
                <a:latin typeface="Palatino Linotype" pitchFamily="18" charset="0"/>
              </a:rPr>
              <a:t>hypoalbuminemia </a:t>
            </a:r>
            <a:r>
              <a:rPr lang="en" sz="1400" dirty="0">
                <a:solidFill>
                  <a:schemeClr val="tx1"/>
                </a:solidFill>
                <a:latin typeface="Palatino Linotype" pitchFamily="18" charset="0"/>
              </a:rPr>
              <a:t>)</a:t>
            </a:r>
          </a:p>
          <a:p>
            <a:pPr marR="0" algn="l">
              <a:lnSpc>
                <a:spcPct val="150000"/>
              </a:lnSpc>
              <a:buFont typeface="Wingdings" pitchFamily="2" charset="2"/>
              <a:buChar char="Ø"/>
            </a:pPr>
            <a:r>
              <a:rPr lang="en" sz="1400" dirty="0">
                <a:solidFill>
                  <a:schemeClr val="tx1"/>
                </a:solidFill>
                <a:latin typeface="Palatino Linotype" pitchFamily="18" charset="0"/>
              </a:rPr>
              <a:t> </a:t>
            </a:r>
            <a:r>
              <a:rPr lang="en" sz="1400" dirty="0" err="1">
                <a:solidFill>
                  <a:schemeClr val="tx1"/>
                </a:solidFill>
                <a:latin typeface="Palatino Linotype" pitchFamily="18" charset="0"/>
              </a:rPr>
              <a:t>oral</a:t>
            </a:r>
            <a:r>
              <a:rPr lang="en" sz="1400" dirty="0">
                <a:solidFill>
                  <a:schemeClr val="tx1"/>
                </a:solidFill>
                <a:latin typeface="Palatino Linotype" pitchFamily="18" charset="0"/>
              </a:rPr>
              <a:t> </a:t>
            </a:r>
            <a:r>
              <a:rPr lang="en" sz="1400" dirty="0" err="1">
                <a:solidFill>
                  <a:schemeClr val="tx1"/>
                </a:solidFill>
                <a:latin typeface="Palatino Linotype" pitchFamily="18" charset="0"/>
              </a:rPr>
              <a:t>candidiasis</a:t>
            </a:r>
            <a:endParaRPr lang="en-US" sz="1400" dirty="0">
              <a:solidFill>
                <a:schemeClr val="tx1"/>
              </a:solidFill>
              <a:latin typeface="Palatino Linotype" pitchFamily="18" charset="0"/>
            </a:endParaRPr>
          </a:p>
          <a:p>
            <a:pPr marR="0" algn="l">
              <a:lnSpc>
                <a:spcPct val="150000"/>
              </a:lnSpc>
              <a:buFont typeface="Wingdings" pitchFamily="2" charset="2"/>
              <a:buChar char="Ø"/>
            </a:pPr>
            <a:r>
              <a:rPr lang="en" sz="1400" dirty="0">
                <a:solidFill>
                  <a:schemeClr val="tx1"/>
                </a:solidFill>
                <a:latin typeface="Palatino Linotype" pitchFamily="18" charset="0"/>
              </a:rPr>
              <a:t> </a:t>
            </a:r>
            <a:r>
              <a:rPr lang="en" sz="1400" dirty="0" err="1">
                <a:solidFill>
                  <a:schemeClr val="tx1"/>
                </a:solidFill>
                <a:latin typeface="Palatino Linotype" pitchFamily="18" charset="0"/>
              </a:rPr>
              <a:t>aphthous</a:t>
            </a:r>
            <a:r>
              <a:rPr lang="en" sz="1400" dirty="0">
                <a:solidFill>
                  <a:schemeClr val="tx1"/>
                </a:solidFill>
                <a:latin typeface="Palatino Linotype" pitchFamily="18" charset="0"/>
              </a:rPr>
              <a:t> </a:t>
            </a:r>
            <a:r>
              <a:rPr lang="en" sz="1400" dirty="0" err="1">
                <a:solidFill>
                  <a:schemeClr val="tx1"/>
                </a:solidFill>
                <a:latin typeface="Palatino Linotype" pitchFamily="18" charset="0"/>
              </a:rPr>
              <a:t>ulceration</a:t>
            </a:r>
            <a:endParaRPr lang="en-US" sz="1400" dirty="0">
              <a:solidFill>
                <a:schemeClr val="tx1"/>
              </a:solidFill>
              <a:latin typeface="Palatino Linotype" pitchFamily="18" charset="0"/>
            </a:endParaRPr>
          </a:p>
          <a:p>
            <a:pPr marR="0" algn="l">
              <a:lnSpc>
                <a:spcPct val="150000"/>
              </a:lnSpc>
              <a:buFont typeface="Wingdings" pitchFamily="2" charset="2"/>
              <a:buChar char="Ø"/>
            </a:pPr>
            <a:r>
              <a:rPr lang="en" sz="1400" dirty="0">
                <a:solidFill>
                  <a:schemeClr val="tx1"/>
                </a:solidFill>
                <a:latin typeface="Palatino Linotype" pitchFamily="18" charset="0"/>
              </a:rPr>
              <a:t> </a:t>
            </a:r>
            <a:r>
              <a:rPr lang="en" sz="1400" dirty="0" err="1">
                <a:solidFill>
                  <a:schemeClr val="tx1"/>
                </a:solidFill>
                <a:latin typeface="Palatino Linotype" pitchFamily="18" charset="0"/>
              </a:rPr>
              <a:t>club-shaped</a:t>
            </a:r>
            <a:r>
              <a:rPr lang="en" sz="1400" dirty="0">
                <a:solidFill>
                  <a:schemeClr val="tx1"/>
                </a:solidFill>
                <a:latin typeface="Palatino Linotype" pitchFamily="18" charset="0"/>
              </a:rPr>
              <a:t> </a:t>
            </a:r>
            <a:r>
              <a:rPr lang="en" sz="1400" dirty="0" err="1">
                <a:solidFill>
                  <a:schemeClr val="tx1"/>
                </a:solidFill>
                <a:latin typeface="Palatino Linotype" pitchFamily="18" charset="0"/>
              </a:rPr>
              <a:t>fingers</a:t>
            </a:r>
            <a:endParaRPr lang="en-US" sz="1400" dirty="0">
              <a:solidFill>
                <a:schemeClr val="tx1"/>
              </a:solidFill>
              <a:latin typeface="Palatino Linotype" pitchFamily="18" charset="0"/>
            </a:endParaRPr>
          </a:p>
          <a:p>
            <a:pPr marR="0" algn="l">
              <a:lnSpc>
                <a:spcPct val="150000"/>
              </a:lnSpc>
              <a:buFont typeface="Wingdings" pitchFamily="2" charset="2"/>
              <a:buChar char="Ø"/>
            </a:pPr>
            <a:r>
              <a:rPr lang="en" sz="1400" dirty="0">
                <a:solidFill>
                  <a:schemeClr val="tx1"/>
                </a:solidFill>
                <a:latin typeface="Palatino Linotype" pitchFamily="18" charset="0"/>
              </a:rPr>
              <a:t> </a:t>
            </a:r>
            <a:r>
              <a:rPr lang="en" sz="1400" dirty="0" err="1">
                <a:solidFill>
                  <a:schemeClr val="tx1"/>
                </a:solidFill>
                <a:latin typeface="Palatino Linotype" pitchFamily="18" charset="0"/>
              </a:rPr>
              <a:t>perianal</a:t>
            </a:r>
            <a:r>
              <a:rPr lang="en" sz="1400" dirty="0">
                <a:solidFill>
                  <a:schemeClr val="tx1"/>
                </a:solidFill>
                <a:latin typeface="Palatino Linotype" pitchFamily="18" charset="0"/>
              </a:rPr>
              <a:t> </a:t>
            </a:r>
            <a:r>
              <a:rPr lang="en" sz="1400" dirty="0" err="1">
                <a:solidFill>
                  <a:schemeClr val="tx1"/>
                </a:solidFill>
                <a:latin typeface="Palatino Linotype" pitchFamily="18" charset="0"/>
              </a:rPr>
              <a:t>fissures </a:t>
            </a:r>
            <a:r>
              <a:rPr lang="en" sz="1400" dirty="0">
                <a:solidFill>
                  <a:schemeClr val="tx1"/>
                </a:solidFill>
                <a:latin typeface="Palatino Linotype" pitchFamily="18" charset="0"/>
              </a:rPr>
              <a:t>and </a:t>
            </a:r>
            <a:r>
              <a:rPr lang="en" sz="1400" dirty="0" err="1">
                <a:solidFill>
                  <a:schemeClr val="tx1"/>
                </a:solidFill>
                <a:latin typeface="Palatino Linotype" pitchFamily="18" charset="0"/>
              </a:rPr>
              <a:t>ulcerations </a:t>
            </a:r>
            <a:r>
              <a:rPr lang="en" sz="1400" dirty="0">
                <a:solidFill>
                  <a:schemeClr val="tx1"/>
                </a:solidFill>
                <a:latin typeface="Palatino Linotype" pitchFamily="18" charset="0"/>
              </a:rPr>
              <a:t>( </a:t>
            </a:r>
            <a:r>
              <a:rPr lang="en" sz="1400" dirty="0" err="1">
                <a:solidFill>
                  <a:schemeClr val="tx1"/>
                </a:solidFill>
                <a:latin typeface="Palatino Linotype" pitchFamily="18" charset="0"/>
              </a:rPr>
              <a:t>rare </a:t>
            </a:r>
            <a:r>
              <a:rPr lang="en" sz="1400" dirty="0">
                <a:solidFill>
                  <a:schemeClr val="tx1"/>
                </a:solidFill>
                <a:latin typeface="Palatino Linotype" pitchFamily="18" charset="0"/>
              </a:rPr>
              <a:t>, </a:t>
            </a:r>
            <a:r>
              <a:rPr lang="en" sz="1400" dirty="0" err="1">
                <a:solidFill>
                  <a:schemeClr val="tx1"/>
                </a:solidFill>
                <a:latin typeface="Palatino Linotype" pitchFamily="18" charset="0"/>
              </a:rPr>
              <a:t>caused by</a:t>
            </a:r>
            <a:r>
              <a:rPr lang="en" sz="1400" dirty="0">
                <a:solidFill>
                  <a:schemeClr val="tx1"/>
                </a:solidFill>
                <a:latin typeface="Palatino Linotype" pitchFamily="18" charset="0"/>
              </a:rPr>
              <a:t> </a:t>
            </a:r>
            <a:r>
              <a:rPr lang="en" sz="1400" dirty="0" err="1">
                <a:solidFill>
                  <a:schemeClr val="tx1"/>
                </a:solidFill>
                <a:latin typeface="Palatino Linotype" pitchFamily="18" charset="0"/>
              </a:rPr>
              <a:t>frequent</a:t>
            </a:r>
            <a:r>
              <a:rPr lang="en" sz="1400" dirty="0">
                <a:solidFill>
                  <a:schemeClr val="tx1"/>
                </a:solidFill>
                <a:latin typeface="Palatino Linotype" pitchFamily="18" charset="0"/>
              </a:rPr>
              <a:t> </a:t>
            </a:r>
            <a:r>
              <a:rPr lang="en" sz="1400" dirty="0" err="1">
                <a:solidFill>
                  <a:schemeClr val="tx1"/>
                </a:solidFill>
                <a:latin typeface="Palatino Linotype" pitchFamily="18" charset="0"/>
              </a:rPr>
              <a:t>defecation </a:t>
            </a:r>
            <a:r>
              <a:rPr lang="en" sz="1400" dirty="0">
                <a:solidFill>
                  <a:schemeClr val="tx1"/>
                </a:solidFill>
                <a:latin typeface="Palatino Linotype" pitchFamily="18" charset="0"/>
              </a:rPr>
              <a:t>)</a:t>
            </a:r>
            <a:endParaRPr lang="x-none" sz="1400" dirty="0">
              <a:solidFill>
                <a:schemeClr val="tx1"/>
              </a:solidFill>
              <a:latin typeface="Palatino Linotype" pitchFamily="18" charset="0"/>
            </a:endParaRPr>
          </a:p>
          <a:p>
            <a:pPr marR="0" algn="l">
              <a:lnSpc>
                <a:spcPct val="150000"/>
              </a:lnSpc>
              <a:buFont typeface="Wingdings" pitchFamily="2" charset="2"/>
              <a:buChar char="Ø"/>
            </a:pPr>
            <a:r>
              <a:rPr lang="en" sz="1400" dirty="0" err="1">
                <a:solidFill>
                  <a:schemeClr val="tx1"/>
                </a:solidFill>
                <a:latin typeface="Palatino Linotype" pitchFamily="18" charset="0"/>
              </a:rPr>
              <a:t>deficit</a:t>
            </a:r>
            <a:r>
              <a:rPr lang="en" sz="1400" dirty="0">
                <a:solidFill>
                  <a:schemeClr val="tx1"/>
                </a:solidFill>
                <a:latin typeface="Palatino Linotype" pitchFamily="18" charset="0"/>
              </a:rPr>
              <a:t> </a:t>
            </a:r>
            <a:r>
              <a:rPr lang="en" sz="1400" dirty="0" err="1">
                <a:solidFill>
                  <a:schemeClr val="tx1"/>
                </a:solidFill>
                <a:latin typeface="Palatino Linotype" pitchFamily="18" charset="0"/>
              </a:rPr>
              <a:t>of iron</a:t>
            </a:r>
            <a:endParaRPr lang="en-US" sz="1400" dirty="0">
              <a:solidFill>
                <a:schemeClr val="tx1"/>
              </a:solidFill>
              <a:latin typeface="Palatino Linotype" pitchFamily="18" charset="0"/>
            </a:endParaRPr>
          </a:p>
          <a:p>
            <a:pPr marR="0" algn="l">
              <a:lnSpc>
                <a:spcPct val="150000"/>
              </a:lnSpc>
              <a:buFont typeface="Wingdings" pitchFamily="2" charset="2"/>
              <a:buChar char="Ø"/>
            </a:pPr>
            <a:r>
              <a:rPr lang="en" sz="1400" dirty="0">
                <a:solidFill>
                  <a:schemeClr val="tx1"/>
                </a:solidFill>
                <a:latin typeface="Palatino Linotype" pitchFamily="18" charset="0"/>
              </a:rPr>
              <a:t> </a:t>
            </a:r>
            <a:r>
              <a:rPr lang="en" sz="1400" dirty="0" err="1">
                <a:solidFill>
                  <a:schemeClr val="tx1"/>
                </a:solidFill>
                <a:latin typeface="Palatino Linotype" pitchFamily="18" charset="0"/>
              </a:rPr>
              <a:t>microcytic</a:t>
            </a:r>
            <a:r>
              <a:rPr lang="en" sz="1400" dirty="0">
                <a:solidFill>
                  <a:schemeClr val="tx1"/>
                </a:solidFill>
                <a:latin typeface="Palatino Linotype" pitchFamily="18" charset="0"/>
              </a:rPr>
              <a:t> </a:t>
            </a:r>
            <a:r>
              <a:rPr lang="en" sz="1400" dirty="0" err="1">
                <a:solidFill>
                  <a:schemeClr val="tx1"/>
                </a:solidFill>
                <a:latin typeface="Palatino Linotype" pitchFamily="18" charset="0"/>
              </a:rPr>
              <a:t>hypochromic</a:t>
            </a:r>
            <a:r>
              <a:rPr lang="en" sz="1400" dirty="0">
                <a:solidFill>
                  <a:schemeClr val="tx1"/>
                </a:solidFill>
                <a:latin typeface="Palatino Linotype" pitchFamily="18" charset="0"/>
              </a:rPr>
              <a:t> </a:t>
            </a:r>
            <a:r>
              <a:rPr lang="en" sz="1400" dirty="0" err="1">
                <a:solidFill>
                  <a:schemeClr val="tx1"/>
                </a:solidFill>
                <a:latin typeface="Palatino Linotype" pitchFamily="18" charset="0"/>
              </a:rPr>
              <a:t>anemia</a:t>
            </a:r>
            <a:endParaRPr lang="en-US" sz="1400" dirty="0">
              <a:solidFill>
                <a:schemeClr val="tx1"/>
              </a:solidFill>
              <a:latin typeface="Palatino Linotype" pitchFamily="18" charset="0"/>
            </a:endParaRPr>
          </a:p>
          <a:p>
            <a:pPr marR="0" algn="l">
              <a:lnSpc>
                <a:spcPct val="150000"/>
              </a:lnSpc>
              <a:buFont typeface="Wingdings" pitchFamily="2" charset="2"/>
              <a:buChar char="Ø"/>
            </a:pPr>
            <a:r>
              <a:rPr lang="en" sz="1400" dirty="0">
                <a:solidFill>
                  <a:schemeClr val="tx1"/>
                </a:solidFill>
                <a:latin typeface="Palatino Linotype" pitchFamily="18" charset="0"/>
              </a:rPr>
              <a:t> </a:t>
            </a:r>
            <a:r>
              <a:rPr lang="en" sz="1400" dirty="0" err="1">
                <a:solidFill>
                  <a:schemeClr val="tx1"/>
                </a:solidFill>
                <a:latin typeface="Palatino Linotype" pitchFamily="18" charset="0"/>
              </a:rPr>
              <a:t>hypokalemia</a:t>
            </a:r>
            <a:endParaRPr lang="en-US" sz="1400" dirty="0">
              <a:solidFill>
                <a:schemeClr val="tx1"/>
              </a:solidFill>
              <a:latin typeface="Palatino Linotype" pitchFamily="18" charset="0"/>
            </a:endParaRPr>
          </a:p>
          <a:p>
            <a:pPr marR="0" algn="l">
              <a:lnSpc>
                <a:spcPct val="150000"/>
              </a:lnSpc>
              <a:buFont typeface="Wingdings" pitchFamily="2" charset="2"/>
              <a:buChar char="Ø"/>
            </a:pPr>
            <a:r>
              <a:rPr lang="en" sz="1400" dirty="0">
                <a:solidFill>
                  <a:schemeClr val="tx1"/>
                </a:solidFill>
                <a:latin typeface="Palatino Linotype" pitchFamily="18" charset="0"/>
              </a:rPr>
              <a:t> </a:t>
            </a:r>
            <a:r>
              <a:rPr lang="en" sz="1400" dirty="0" err="1">
                <a:solidFill>
                  <a:schemeClr val="tx1"/>
                </a:solidFill>
                <a:latin typeface="Palatino Linotype" pitchFamily="18" charset="0"/>
              </a:rPr>
              <a:t>hypoalbuminemia</a:t>
            </a:r>
            <a:endParaRPr lang="en-US" sz="1400" dirty="0">
              <a:solidFill>
                <a:schemeClr val="tx1"/>
              </a:solidFill>
              <a:latin typeface="Palatino Linotype" pitchFamily="18" charset="0"/>
            </a:endParaRPr>
          </a:p>
          <a:p>
            <a:pPr marR="0" algn="l">
              <a:lnSpc>
                <a:spcPct val="150000"/>
              </a:lnSpc>
              <a:buFont typeface="Wingdings" pitchFamily="2" charset="2"/>
              <a:buChar char="Ø"/>
            </a:pPr>
            <a:r>
              <a:rPr lang="en" sz="1400" dirty="0">
                <a:solidFill>
                  <a:schemeClr val="tx1"/>
                </a:solidFill>
                <a:latin typeface="Palatino Linotype" pitchFamily="18" charset="0"/>
              </a:rPr>
              <a:t> </a:t>
            </a:r>
            <a:r>
              <a:rPr lang="en" sz="1400" dirty="0" err="1">
                <a:solidFill>
                  <a:schemeClr val="tx1"/>
                </a:solidFill>
                <a:latin typeface="Palatino Linotype" pitchFamily="18" charset="0"/>
              </a:rPr>
              <a:t>elevated</a:t>
            </a:r>
            <a:r>
              <a:rPr lang="en" sz="1400" dirty="0">
                <a:solidFill>
                  <a:schemeClr val="tx1"/>
                </a:solidFill>
                <a:latin typeface="Palatino Linotype" pitchFamily="18" charset="0"/>
              </a:rPr>
              <a:t> </a:t>
            </a:r>
            <a:r>
              <a:rPr lang="en" sz="1400">
                <a:solidFill>
                  <a:schemeClr val="tx1"/>
                </a:solidFill>
                <a:latin typeface="Palatino Linotype" pitchFamily="18" charset="0"/>
              </a:rPr>
              <a:t>SE</a:t>
            </a:r>
            <a:endParaRPr lang="en-US" sz="1400" dirty="0">
              <a:solidFill>
                <a:schemeClr val="tx1"/>
              </a:solidFill>
              <a:latin typeface="Palatino Linotype" pitchFamily="18" charset="0"/>
            </a:endParaRPr>
          </a:p>
          <a:p>
            <a:pPr marR="0" algn="l">
              <a:lnSpc>
                <a:spcPct val="150000"/>
              </a:lnSpc>
              <a:buFont typeface="Wingdings" pitchFamily="2" charset="2"/>
              <a:buChar char="Ø"/>
            </a:pPr>
            <a:r>
              <a:rPr lang="en" sz="1400" dirty="0">
                <a:solidFill>
                  <a:schemeClr val="tx1"/>
                </a:solidFill>
                <a:latin typeface="Palatino Linotype" pitchFamily="18" charset="0"/>
              </a:rPr>
              <a:t> </a:t>
            </a:r>
            <a:r>
              <a:rPr lang="en" sz="1400" dirty="0" err="1">
                <a:solidFill>
                  <a:schemeClr val="tx1"/>
                </a:solidFill>
                <a:latin typeface="Palatino Linotype" pitchFamily="18" charset="0"/>
              </a:rPr>
              <a:t>increased</a:t>
            </a:r>
            <a:r>
              <a:rPr lang="en" sz="1400" dirty="0">
                <a:solidFill>
                  <a:schemeClr val="tx1"/>
                </a:solidFill>
                <a:latin typeface="Palatino Linotype" pitchFamily="18" charset="0"/>
              </a:rPr>
              <a:t> </a:t>
            </a:r>
            <a:r>
              <a:rPr lang="en" sz="1400">
                <a:solidFill>
                  <a:schemeClr val="tx1"/>
                </a:solidFill>
                <a:latin typeface="Palatino Linotype" pitchFamily="18" charset="0"/>
              </a:rPr>
              <a:t>CRP</a:t>
            </a:r>
            <a:endParaRPr lang="en-US" sz="1400" dirty="0">
              <a:solidFill>
                <a:schemeClr val="tx1"/>
              </a:solidFill>
              <a:latin typeface="Palatino Linotype" pitchFamily="18" charset="0"/>
            </a:endParaRPr>
          </a:p>
          <a:p>
            <a:pPr marR="0" algn="l">
              <a:lnSpc>
                <a:spcPct val="150000"/>
              </a:lnSpc>
              <a:buFont typeface="Wingdings" pitchFamily="2" charset="2"/>
              <a:buChar char="Ø"/>
            </a:pPr>
            <a:r>
              <a:rPr lang="en" sz="1400" dirty="0">
                <a:solidFill>
                  <a:schemeClr val="tx1"/>
                </a:solidFill>
                <a:latin typeface="Palatino Linotype" pitchFamily="18" charset="0"/>
              </a:rPr>
              <a:t> </a:t>
            </a:r>
            <a:r>
              <a:rPr lang="en" sz="1400" dirty="0" err="1">
                <a:solidFill>
                  <a:schemeClr val="tx1"/>
                </a:solidFill>
                <a:latin typeface="Palatino Linotype" pitchFamily="18" charset="0"/>
              </a:rPr>
              <a:t>increased</a:t>
            </a:r>
            <a:r>
              <a:rPr lang="en" sz="1400" dirty="0">
                <a:solidFill>
                  <a:schemeClr val="tx1"/>
                </a:solidFill>
                <a:latin typeface="Palatino Linotype" pitchFamily="18" charset="0"/>
              </a:rPr>
              <a:t> </a:t>
            </a:r>
            <a:r>
              <a:rPr lang="en" sz="1400" dirty="0" err="1">
                <a:solidFill>
                  <a:schemeClr val="tx1"/>
                </a:solidFill>
                <a:latin typeface="Palatino Linotype" pitchFamily="18" charset="0"/>
              </a:rPr>
              <a:t>fibrinogen</a:t>
            </a:r>
            <a:endParaRPr lang="en-US" sz="1400" dirty="0">
              <a:solidFill>
                <a:schemeClr val="tx1"/>
              </a:solidFill>
              <a:latin typeface="Palatino Linotype" pitchFamily="18" charset="0"/>
            </a:endParaRPr>
          </a:p>
          <a:p>
            <a:pPr marR="0" algn="l">
              <a:lnSpc>
                <a:spcPct val="150000"/>
              </a:lnSpc>
              <a:buFont typeface="Wingdings" pitchFamily="2" charset="2"/>
              <a:buChar char="Ø"/>
            </a:pPr>
            <a:r>
              <a:rPr lang="en" sz="1400" dirty="0">
                <a:solidFill>
                  <a:schemeClr val="tx1"/>
                </a:solidFill>
                <a:latin typeface="Palatino Linotype" pitchFamily="18" charset="0"/>
              </a:rPr>
              <a:t> </a:t>
            </a:r>
            <a:r>
              <a:rPr lang="en" sz="1400" dirty="0" err="1">
                <a:solidFill>
                  <a:schemeClr val="tx1"/>
                </a:solidFill>
                <a:latin typeface="Palatino Linotype" pitchFamily="18" charset="0"/>
              </a:rPr>
              <a:t>increased</a:t>
            </a:r>
            <a:r>
              <a:rPr lang="en" sz="1400" dirty="0">
                <a:solidFill>
                  <a:schemeClr val="tx1"/>
                </a:solidFill>
                <a:latin typeface="Palatino Linotype" pitchFamily="18" charset="0"/>
              </a:rPr>
              <a:t> </a:t>
            </a:r>
            <a:r>
              <a:rPr lang="en" sz="1400">
                <a:solidFill>
                  <a:schemeClr val="tx1"/>
                </a:solidFill>
                <a:latin typeface="Palatino Linotype" pitchFamily="18" charset="0"/>
              </a:rPr>
              <a:t>AST </a:t>
            </a:r>
            <a:r>
              <a:rPr lang="en" sz="1400" dirty="0">
                <a:solidFill>
                  <a:schemeClr val="tx1"/>
                </a:solidFill>
                <a:latin typeface="Palatino Linotype" pitchFamily="18" charset="0"/>
              </a:rPr>
              <a:t>and </a:t>
            </a:r>
            <a:r>
              <a:rPr lang="en" sz="1400">
                <a:solidFill>
                  <a:schemeClr val="tx1"/>
                </a:solidFill>
                <a:latin typeface="Palatino Linotype" pitchFamily="18" charset="0"/>
              </a:rPr>
              <a:t>ALT </a:t>
            </a:r>
            <a:r>
              <a:rPr lang="en" sz="1400" dirty="0">
                <a:solidFill>
                  <a:schemeClr val="tx1"/>
                </a:solidFill>
                <a:latin typeface="Palatino Linotype" pitchFamily="18" charset="0"/>
              </a:rPr>
              <a:t>( </a:t>
            </a:r>
            <a:r>
              <a:rPr lang="en" sz="1400" dirty="0" err="1">
                <a:solidFill>
                  <a:schemeClr val="tx1"/>
                </a:solidFill>
                <a:latin typeface="Palatino Linotype" pitchFamily="18" charset="0"/>
              </a:rPr>
              <a:t>fat</a:t>
            </a:r>
            <a:r>
              <a:rPr lang="en" sz="1400" dirty="0">
                <a:solidFill>
                  <a:schemeClr val="tx1"/>
                </a:solidFill>
                <a:latin typeface="Palatino Linotype" pitchFamily="18" charset="0"/>
              </a:rPr>
              <a:t> </a:t>
            </a:r>
            <a:r>
              <a:rPr lang="en" sz="1400" dirty="0" err="1">
                <a:solidFill>
                  <a:schemeClr val="tx1"/>
                </a:solidFill>
                <a:latin typeface="Palatino Linotype" pitchFamily="18" charset="0"/>
              </a:rPr>
              <a:t>liver </a:t>
            </a:r>
            <a:r>
              <a:rPr lang="en" sz="1400" dirty="0">
                <a:solidFill>
                  <a:schemeClr val="tx1"/>
                </a:solidFill>
                <a:latin typeface="Palatino Linotype" pitchFamily="18" charset="0"/>
              </a:rPr>
              <a:t>, </a:t>
            </a:r>
            <a:r>
              <a:rPr lang="en" sz="1400" dirty="0" err="1">
                <a:solidFill>
                  <a:schemeClr val="tx1"/>
                </a:solidFill>
                <a:latin typeface="Palatino Linotype" pitchFamily="18" charset="0"/>
              </a:rPr>
              <a:t>toxicemia </a:t>
            </a:r>
            <a:r>
              <a:rPr lang="en" sz="1400" dirty="0">
                <a:solidFill>
                  <a:schemeClr val="tx1"/>
                </a:solidFill>
                <a:latin typeface="Palatino Linotype" pitchFamily="18" charset="0"/>
              </a:rPr>
              <a:t>, </a:t>
            </a:r>
            <a:r>
              <a:rPr lang="en" sz="1400" dirty="0" err="1">
                <a:solidFill>
                  <a:schemeClr val="tx1"/>
                </a:solidFill>
                <a:latin typeface="Palatino Linotype" pitchFamily="18" charset="0"/>
              </a:rPr>
              <a:t>sepsis </a:t>
            </a:r>
            <a:r>
              <a:rPr lang="en" sz="1400" dirty="0">
                <a:solidFill>
                  <a:schemeClr val="tx1"/>
                </a:solidFill>
                <a:latin typeface="Palatino Linotype" pitchFamily="18" charset="0"/>
              </a:rPr>
              <a:t>, </a:t>
            </a:r>
            <a:r>
              <a:rPr lang="en" sz="1400" dirty="0" err="1">
                <a:solidFill>
                  <a:schemeClr val="tx1"/>
                </a:solidFill>
                <a:latin typeface="Palatino Linotype" pitchFamily="18" charset="0"/>
              </a:rPr>
              <a:t>malnutrition</a:t>
            </a:r>
            <a:r>
              <a:rPr lang="en" sz="1400" dirty="0">
                <a:solidFill>
                  <a:schemeClr val="tx1"/>
                </a:solidFill>
                <a:latin typeface="Palatino Linotype" pitchFamily="18" charset="0"/>
              </a:rPr>
              <a:t> </a:t>
            </a:r>
            <a:r>
              <a:rPr lang="en" sz="1400" dirty="0" err="1">
                <a:solidFill>
                  <a:schemeClr val="tx1"/>
                </a:solidFill>
                <a:latin typeface="Palatino Linotype" pitchFamily="18" charset="0"/>
              </a:rPr>
              <a:t>liver </a:t>
            </a:r>
            <a:r>
              <a:rPr lang="en" sz="1400" dirty="0">
                <a:solidFill>
                  <a:schemeClr val="tx1"/>
                </a:solidFill>
                <a:latin typeface="Palatino Linotype" pitchFamily="18" charset="0"/>
              </a:rPr>
              <a:t>)</a:t>
            </a:r>
          </a:p>
          <a:p>
            <a:pPr marR="0" algn="l">
              <a:lnSpc>
                <a:spcPct val="150000"/>
              </a:lnSpc>
              <a:buFont typeface="Wingdings" pitchFamily="2" charset="2"/>
              <a:buChar char="Ø"/>
            </a:pPr>
            <a:r>
              <a:rPr lang="en" sz="1400" dirty="0">
                <a:solidFill>
                  <a:schemeClr val="tx1"/>
                </a:solidFill>
                <a:latin typeface="Palatino Linotype" pitchFamily="18" charset="0"/>
              </a:rPr>
              <a:t> </a:t>
            </a:r>
            <a:r>
              <a:rPr lang="en" sz="1400" dirty="0" err="1">
                <a:solidFill>
                  <a:schemeClr val="tx1"/>
                </a:solidFill>
                <a:latin typeface="Palatino Linotype" pitchFamily="18" charset="0"/>
              </a:rPr>
              <a:t>increased </a:t>
            </a:r>
            <a:r>
              <a:rPr lang="en" sz="1400">
                <a:solidFill>
                  <a:schemeClr val="tx1"/>
                </a:solidFill>
                <a:latin typeface="Palatino Linotype" pitchFamily="18" charset="0"/>
              </a:rPr>
              <a:t>ALP </a:t>
            </a:r>
            <a:r>
              <a:rPr lang="en" sz="1400" dirty="0" err="1">
                <a:solidFill>
                  <a:schemeClr val="tx1"/>
                </a:solidFill>
                <a:latin typeface="Palatino Linotype" pitchFamily="18" charset="0"/>
              </a:rPr>
              <a:t>in </a:t>
            </a:r>
            <a:r>
              <a:rPr lang="en" sz="1400" dirty="0">
                <a:solidFill>
                  <a:schemeClr val="tx1"/>
                </a:solidFill>
                <a:latin typeface="Palatino Linotype" pitchFamily="18" charset="0"/>
              </a:rPr>
              <a:t>3% </a:t>
            </a:r>
            <a:r>
              <a:rPr lang="en" sz="1400" dirty="0" err="1">
                <a:solidFill>
                  <a:schemeClr val="tx1"/>
                </a:solidFill>
                <a:latin typeface="Palatino Linotype" pitchFamily="18" charset="0"/>
              </a:rPr>
              <a:t>of patients </a:t>
            </a:r>
            <a:r>
              <a:rPr lang="en" sz="1400" dirty="0">
                <a:solidFill>
                  <a:schemeClr val="tx1"/>
                </a:solidFill>
                <a:latin typeface="Palatino Linotype" pitchFamily="18" charset="0"/>
              </a:rPr>
              <a:t>( </a:t>
            </a:r>
            <a:r>
              <a:rPr lang="en" sz="1400">
                <a:solidFill>
                  <a:schemeClr val="tx1"/>
                </a:solidFill>
                <a:latin typeface="Palatino Linotype" pitchFamily="18" charset="0"/>
              </a:rPr>
              <a:t>PSC </a:t>
            </a:r>
            <a:r>
              <a:rPr lang="en" sz="1400" dirty="0">
                <a:solidFill>
                  <a:schemeClr val="tx1"/>
                </a:solidFill>
                <a:latin typeface="Palatino Linotype" pitchFamily="18" charset="0"/>
              </a:rPr>
              <a:t>?)</a:t>
            </a:r>
          </a:p>
          <a:p>
            <a:pPr marR="0" algn="l">
              <a:lnSpc>
                <a:spcPct val="150000"/>
              </a:lnSpc>
              <a:buFont typeface="Wingdings" pitchFamily="2" charset="2"/>
              <a:buChar char="Ø"/>
            </a:pPr>
            <a:endParaRPr lang="en-US" sz="1400" dirty="0">
              <a:solidFill>
                <a:schemeClr val="tx1"/>
              </a:solidFill>
              <a:latin typeface="Palatino Linotype" pitchFamily="18" charset="0"/>
            </a:endParaRPr>
          </a:p>
          <a:p>
            <a:pPr marR="0" algn="l">
              <a:lnSpc>
                <a:spcPct val="150000"/>
              </a:lnSpc>
              <a:buFont typeface="Wingdings" pitchFamily="2" charset="2"/>
              <a:buChar char="Ø"/>
            </a:pPr>
            <a:endParaRPr lang="en-US" sz="1600" dirty="0">
              <a:solidFill>
                <a:schemeClr val="tx1"/>
              </a:solidFill>
              <a:latin typeface="Palatino Linotype" pitchFamily="18" charset="0"/>
            </a:endParaRPr>
          </a:p>
        </p:txBody>
      </p:sp>
    </p:spTree>
    <p:extLst>
      <p:ext uri="{BB962C8B-B14F-4D97-AF65-F5344CB8AC3E}">
        <p14:creationId xmlns="" xmlns:p14="http://schemas.microsoft.com/office/powerpoint/2010/main" val="222223180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188640"/>
            <a:ext cx="7851648" cy="720080"/>
          </a:xfrm>
          <a:ln>
            <a:miter lim="800000"/>
            <a:headEnd/>
            <a:tailEnd/>
          </a:ln>
          <a:extLst/>
        </p:spPr>
        <p:txBody>
          <a:bodyPr>
            <a:normAutofit/>
          </a:bodyPr>
          <a:lstStyle/>
          <a:p>
            <a:pPr algn="ctr">
              <a:defRPr/>
            </a:pPr>
            <a:r>
              <a:rPr lang="en" sz="3200" b="1" err="1">
                <a:latin typeface="Palatino Linotype" pitchFamily="18" charset="0"/>
              </a:rPr>
              <a:t>Endoscopically</a:t>
            </a:r>
            <a:r>
              <a:rPr lang="en" sz="3200" b="1">
                <a:latin typeface="Palatino Linotype" pitchFamily="18" charset="0"/>
              </a:rPr>
              <a:t> </a:t>
            </a:r>
            <a:r>
              <a:rPr lang="en" sz="3200" b="1" dirty="0">
                <a:latin typeface="Palatino Linotype" pitchFamily="18" charset="0"/>
              </a:rPr>
              <a:t>and histological findings</a:t>
            </a:r>
            <a:endParaRPr lang="en-US" sz="3200" b="1" dirty="0">
              <a:latin typeface="Palatino Linotype" pitchFamily="18" charset="0"/>
            </a:endParaRPr>
          </a:p>
        </p:txBody>
      </p:sp>
      <p:sp>
        <p:nvSpPr>
          <p:cNvPr id="35843" name="Subtitle 2"/>
          <p:cNvSpPr>
            <a:spLocks noGrp="1"/>
          </p:cNvSpPr>
          <p:nvPr>
            <p:ph type="subTitle" idx="1"/>
          </p:nvPr>
        </p:nvSpPr>
        <p:spPr>
          <a:xfrm>
            <a:off x="539750" y="1052513"/>
            <a:ext cx="7854950" cy="4357687"/>
          </a:xfrm>
        </p:spPr>
        <p:txBody>
          <a:bodyPr/>
          <a:lstStyle/>
          <a:p>
            <a:pPr marR="0" algn="just">
              <a:lnSpc>
                <a:spcPct val="150000"/>
              </a:lnSpc>
              <a:buFont typeface="Wingdings" pitchFamily="2" charset="2"/>
              <a:buChar char="v"/>
            </a:pPr>
            <a:r>
              <a:rPr lang="en" sz="1600" dirty="0">
                <a:solidFill>
                  <a:schemeClr val="tx1"/>
                </a:solidFill>
                <a:latin typeface="Palatino Linotype" pitchFamily="18" charset="0"/>
              </a:rPr>
              <a:t> </a:t>
            </a:r>
            <a:r>
              <a:rPr lang="en" sz="1600" dirty="0" err="1">
                <a:solidFill>
                  <a:schemeClr val="tx1"/>
                </a:solidFill>
                <a:latin typeface="Palatino Linotype" pitchFamily="18" charset="0"/>
              </a:rPr>
              <a:t>Hyperemia </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edema</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mucous membranes </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infiltration</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mucosa</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inflammatory</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cells</a:t>
            </a:r>
            <a:r>
              <a:rPr lang="en" sz="1600" dirty="0">
                <a:solidFill>
                  <a:schemeClr val="tx1"/>
                </a:solidFill>
                <a:latin typeface="Palatino Linotype" pitchFamily="18" charset="0"/>
              </a:rPr>
              <a:t> ( </a:t>
            </a:r>
            <a:r>
              <a:rPr lang="en" sz="1600" dirty="0" err="1">
                <a:solidFill>
                  <a:schemeClr val="tx1"/>
                </a:solidFill>
                <a:latin typeface="Palatino Linotype" pitchFamily="18" charset="0"/>
              </a:rPr>
              <a:t>loss</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submucosal</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vascular</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drawings </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granular </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vulnerable</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mucosa </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ulcerations </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pseudopolyps </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strictures</a:t>
            </a:r>
            <a:endParaRPr lang="en-US" sz="1600" dirty="0">
              <a:solidFill>
                <a:schemeClr val="tx1"/>
              </a:solidFill>
              <a:latin typeface="Palatino Linotype" pitchFamily="18" charset="0"/>
            </a:endParaRPr>
          </a:p>
          <a:p>
            <a:pPr marR="0" algn="l">
              <a:lnSpc>
                <a:spcPct val="150000"/>
              </a:lnSpc>
              <a:buFont typeface="Wingdings" pitchFamily="2" charset="2"/>
              <a:buChar char="v"/>
            </a:pPr>
            <a:endParaRPr lang="en-US" sz="1600" dirty="0">
              <a:solidFill>
                <a:schemeClr val="tx1"/>
              </a:solidFill>
              <a:latin typeface="Palatino Linotype" pitchFamily="18" charset="0"/>
            </a:endParaRPr>
          </a:p>
          <a:p>
            <a:pPr marR="0" algn="l"/>
            <a:endParaRPr lang="en-US" sz="2000" dirty="0">
              <a:latin typeface="Palatino Linotype" pitchFamily="18" charset="0"/>
            </a:endParaRPr>
          </a:p>
        </p:txBody>
      </p:sp>
      <p:pic>
        <p:nvPicPr>
          <p:cNvPr id="4" name="Picture 3" descr="http://www.kolumbus.fi/hans/gastrolab/jan16t.jpg">
            <a:hlinkClick r:id="rId2"/>
          </p:cNvPr>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76200" y="2286000"/>
            <a:ext cx="1676400" cy="13630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 name="Picture 3" descr="http://www.kolumbus.fi/hans/gastrolab/mar05.jpg">
            <a:hlinkClick r:id="rId4"/>
          </p:cNvPr>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6858000" y="2195516"/>
            <a:ext cx="1845734" cy="145351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 name="TextBox 2"/>
          <p:cNvSpPr txBox="1"/>
          <p:nvPr/>
        </p:nvSpPr>
        <p:spPr>
          <a:xfrm>
            <a:off x="0" y="3902299"/>
            <a:ext cx="9144000" cy="3000821"/>
          </a:xfrm>
          <a:prstGeom prst="rect">
            <a:avLst/>
          </a:prstGeom>
          <a:noFill/>
        </p:spPr>
        <p:txBody>
          <a:bodyPr wrap="square" rtlCol="0">
            <a:spAutoFit/>
          </a:bodyPr>
          <a:lstStyle/>
          <a:p>
            <a:pPr>
              <a:lnSpc>
                <a:spcPct val="150000"/>
              </a:lnSpc>
            </a:pPr>
            <a:r>
              <a:rPr lang="en" dirty="0">
                <a:latin typeface="Palatino Linotype" pitchFamily="18" charset="0"/>
              </a:rPr>
              <a:t>1- </a:t>
            </a:r>
            <a:r>
              <a:rPr lang="en" dirty="0" err="1">
                <a:latin typeface="Palatino Linotype" pitchFamily="18" charset="0"/>
              </a:rPr>
              <a:t>none</a:t>
            </a:r>
            <a:r>
              <a:rPr lang="en" dirty="0">
                <a:latin typeface="Palatino Linotype" pitchFamily="18" charset="0"/>
              </a:rPr>
              <a:t> </a:t>
            </a:r>
            <a:r>
              <a:rPr lang="en" dirty="0" err="1">
                <a:latin typeface="Palatino Linotype" pitchFamily="18" charset="0"/>
              </a:rPr>
              <a:t>significant</a:t>
            </a:r>
            <a:r>
              <a:rPr lang="en" dirty="0">
                <a:latin typeface="Palatino Linotype" pitchFamily="18" charset="0"/>
              </a:rPr>
              <a:t> </a:t>
            </a:r>
            <a:r>
              <a:rPr lang="en" dirty="0" err="1">
                <a:latin typeface="Palatino Linotype" pitchFamily="18" charset="0"/>
              </a:rPr>
              <a:t>inflammation</a:t>
            </a:r>
            <a:r>
              <a:rPr lang="en">
                <a:latin typeface="Palatino Linotype" pitchFamily="18" charset="0"/>
              </a:rPr>
              <a:t> </a:t>
            </a:r>
            <a:r>
              <a:rPr lang="en" dirty="0">
                <a:latin typeface="Palatino Linotype" pitchFamily="18" charset="0"/>
              </a:rPr>
              <a:t>( </a:t>
            </a:r>
            <a:r>
              <a:rPr lang="en" dirty="0" err="1">
                <a:latin typeface="Palatino Linotype" pitchFamily="18" charset="0"/>
              </a:rPr>
              <a:t>present</a:t>
            </a:r>
            <a:r>
              <a:rPr lang="en" dirty="0">
                <a:latin typeface="Palatino Linotype" pitchFamily="18" charset="0"/>
              </a:rPr>
              <a:t> </a:t>
            </a:r>
            <a:r>
              <a:rPr lang="en" dirty="0" err="1">
                <a:latin typeface="Palatino Linotype" pitchFamily="18" charset="0"/>
              </a:rPr>
              <a:t>architectural</a:t>
            </a:r>
            <a:r>
              <a:rPr lang="en" dirty="0">
                <a:latin typeface="Palatino Linotype" pitchFamily="18" charset="0"/>
              </a:rPr>
              <a:t> </a:t>
            </a:r>
            <a:r>
              <a:rPr lang="en" dirty="0" err="1">
                <a:latin typeface="Palatino Linotype" pitchFamily="18" charset="0"/>
              </a:rPr>
              <a:t>changes </a:t>
            </a:r>
            <a:r>
              <a:rPr lang="en" dirty="0">
                <a:latin typeface="Palatino Linotype" pitchFamily="18" charset="0"/>
              </a:rPr>
              <a:t>and </a:t>
            </a:r>
            <a:r>
              <a:rPr lang="en" dirty="0" err="1">
                <a:latin typeface="Palatino Linotype" pitchFamily="18" charset="0"/>
              </a:rPr>
              <a:t>small</a:t>
            </a:r>
            <a:r>
              <a:rPr lang="en" dirty="0">
                <a:latin typeface="Palatino Linotype" pitchFamily="18" charset="0"/>
              </a:rPr>
              <a:t> </a:t>
            </a:r>
            <a:r>
              <a:rPr lang="en" dirty="0" err="1">
                <a:latin typeface="Palatino Linotype" pitchFamily="18" charset="0"/>
              </a:rPr>
              <a:t>hotspots</a:t>
            </a:r>
            <a:r>
              <a:rPr lang="en" dirty="0">
                <a:latin typeface="Palatino Linotype" pitchFamily="18" charset="0"/>
              </a:rPr>
              <a:t> </a:t>
            </a:r>
            <a:r>
              <a:rPr lang="en" dirty="0" err="1">
                <a:latin typeface="Palatino Linotype" pitchFamily="18" charset="0"/>
              </a:rPr>
              <a:t>lymphocytes </a:t>
            </a:r>
            <a:r>
              <a:rPr lang="en" dirty="0">
                <a:latin typeface="Palatino Linotype" pitchFamily="18" charset="0"/>
              </a:rPr>
              <a:t>, </a:t>
            </a:r>
            <a:r>
              <a:rPr lang="en" dirty="0" err="1">
                <a:latin typeface="Palatino Linotype" pitchFamily="18" charset="0"/>
              </a:rPr>
              <a:t>without</a:t>
            </a:r>
            <a:r>
              <a:rPr lang="en" dirty="0">
                <a:latin typeface="Palatino Linotype" pitchFamily="18" charset="0"/>
              </a:rPr>
              <a:t> </a:t>
            </a:r>
            <a:r>
              <a:rPr lang="en" dirty="0" err="1">
                <a:latin typeface="Palatino Linotype" pitchFamily="18" charset="0"/>
              </a:rPr>
              <a:t>cryptic</a:t>
            </a:r>
            <a:r>
              <a:rPr lang="en" dirty="0">
                <a:latin typeface="Palatino Linotype" pitchFamily="18" charset="0"/>
              </a:rPr>
              <a:t> </a:t>
            </a:r>
            <a:r>
              <a:rPr lang="en" dirty="0" err="1">
                <a:latin typeface="Palatino Linotype" pitchFamily="18" charset="0"/>
              </a:rPr>
              <a:t>abscess </a:t>
            </a:r>
            <a:r>
              <a:rPr lang="en" dirty="0">
                <a:latin typeface="Palatino Linotype" pitchFamily="18" charset="0"/>
              </a:rPr>
              <a:t>and </a:t>
            </a:r>
            <a:r>
              <a:rPr lang="en" dirty="0" err="1">
                <a:latin typeface="Palatino Linotype" pitchFamily="18" charset="0"/>
              </a:rPr>
              <a:t>epithelial</a:t>
            </a:r>
            <a:r>
              <a:rPr lang="en" dirty="0">
                <a:latin typeface="Palatino Linotype" pitchFamily="18" charset="0"/>
              </a:rPr>
              <a:t> </a:t>
            </a:r>
            <a:r>
              <a:rPr lang="en" dirty="0" err="1">
                <a:latin typeface="Palatino Linotype" pitchFamily="18" charset="0"/>
              </a:rPr>
              <a:t>destruction </a:t>
            </a:r>
            <a:r>
              <a:rPr lang="en" dirty="0">
                <a:latin typeface="Palatino Linotype" pitchFamily="18" charset="0"/>
              </a:rPr>
              <a:t>)</a:t>
            </a:r>
          </a:p>
          <a:p>
            <a:pPr>
              <a:lnSpc>
                <a:spcPct val="150000"/>
              </a:lnSpc>
            </a:pPr>
            <a:r>
              <a:rPr lang="en" dirty="0">
                <a:latin typeface="Palatino Linotype" pitchFamily="18" charset="0"/>
              </a:rPr>
              <a:t>2- </a:t>
            </a:r>
            <a:r>
              <a:rPr lang="en" dirty="0" err="1">
                <a:latin typeface="Palatino Linotype" pitchFamily="18" charset="0"/>
              </a:rPr>
              <a:t>treasure</a:t>
            </a:r>
            <a:r>
              <a:rPr lang="en" dirty="0">
                <a:latin typeface="Palatino Linotype" pitchFamily="18" charset="0"/>
              </a:rPr>
              <a:t> </a:t>
            </a:r>
            <a:r>
              <a:rPr lang="en" dirty="0" err="1">
                <a:latin typeface="Palatino Linotype" pitchFamily="18" charset="0"/>
              </a:rPr>
              <a:t>to</a:t>
            </a:r>
            <a:r>
              <a:rPr lang="en" dirty="0">
                <a:latin typeface="Palatino Linotype" pitchFamily="18" charset="0"/>
              </a:rPr>
              <a:t> </a:t>
            </a:r>
            <a:r>
              <a:rPr lang="en" dirty="0" err="1">
                <a:latin typeface="Palatino Linotype" pitchFamily="18" charset="0"/>
              </a:rPr>
              <a:t>moderate</a:t>
            </a:r>
            <a:r>
              <a:rPr lang="en" dirty="0">
                <a:latin typeface="Palatino Linotype" pitchFamily="18" charset="0"/>
              </a:rPr>
              <a:t> </a:t>
            </a:r>
            <a:r>
              <a:rPr lang="en" dirty="0" err="1">
                <a:latin typeface="Palatino Linotype" pitchFamily="18" charset="0"/>
              </a:rPr>
              <a:t>inflammation</a:t>
            </a:r>
            <a:r>
              <a:rPr lang="en">
                <a:latin typeface="Palatino Linotype" pitchFamily="18" charset="0"/>
              </a:rPr>
              <a:t> </a:t>
            </a:r>
            <a:r>
              <a:rPr lang="en" dirty="0">
                <a:latin typeface="Palatino Linotype" pitchFamily="18" charset="0"/>
              </a:rPr>
              <a:t>( </a:t>
            </a:r>
            <a:r>
              <a:rPr lang="en" dirty="0" err="1">
                <a:latin typeface="Palatino Linotype" pitchFamily="18" charset="0"/>
              </a:rPr>
              <a:t>edema </a:t>
            </a:r>
            <a:r>
              <a:rPr lang="en" dirty="0">
                <a:latin typeface="Palatino Linotype" pitchFamily="18" charset="0"/>
              </a:rPr>
              <a:t>, </a:t>
            </a:r>
            <a:r>
              <a:rPr lang="en" dirty="0" err="1">
                <a:latin typeface="Palatino Linotype" pitchFamily="18" charset="0"/>
              </a:rPr>
              <a:t>increased</a:t>
            </a:r>
            <a:r>
              <a:rPr lang="en" dirty="0">
                <a:latin typeface="Palatino Linotype" pitchFamily="18" charset="0"/>
              </a:rPr>
              <a:t> </a:t>
            </a:r>
            <a:r>
              <a:rPr lang="en" dirty="0" err="1">
                <a:latin typeface="Palatino Linotype" pitchFamily="18" charset="0"/>
              </a:rPr>
              <a:t>vascularity </a:t>
            </a:r>
            <a:r>
              <a:rPr lang="en" dirty="0">
                <a:latin typeface="Palatino Linotype" pitchFamily="18" charset="0"/>
              </a:rPr>
              <a:t>, </a:t>
            </a:r>
            <a:r>
              <a:rPr lang="en" dirty="0" err="1">
                <a:latin typeface="Palatino Linotype" pitchFamily="18" charset="0"/>
              </a:rPr>
              <a:t>increased</a:t>
            </a:r>
            <a:r>
              <a:rPr lang="en" dirty="0">
                <a:latin typeface="Palatino Linotype" pitchFamily="18" charset="0"/>
              </a:rPr>
              <a:t> </a:t>
            </a:r>
            <a:r>
              <a:rPr lang="en" dirty="0" err="1">
                <a:latin typeface="Palatino Linotype" pitchFamily="18" charset="0"/>
              </a:rPr>
              <a:t>Number</a:t>
            </a:r>
            <a:r>
              <a:rPr lang="en" dirty="0">
                <a:latin typeface="Palatino Linotype" pitchFamily="18" charset="0"/>
              </a:rPr>
              <a:t> </a:t>
            </a:r>
            <a:r>
              <a:rPr lang="en" dirty="0" err="1">
                <a:latin typeface="Palatino Linotype" pitchFamily="18" charset="0"/>
              </a:rPr>
              <a:t>acute </a:t>
            </a:r>
            <a:r>
              <a:rPr lang="en" dirty="0">
                <a:latin typeface="Palatino Linotype" pitchFamily="18" charset="0"/>
              </a:rPr>
              <a:t>and </a:t>
            </a:r>
            <a:r>
              <a:rPr lang="en" dirty="0" err="1">
                <a:latin typeface="Palatino Linotype" pitchFamily="18" charset="0"/>
              </a:rPr>
              <a:t>chronic</a:t>
            </a:r>
            <a:r>
              <a:rPr lang="en" dirty="0">
                <a:latin typeface="Palatino Linotype" pitchFamily="18" charset="0"/>
              </a:rPr>
              <a:t> </a:t>
            </a:r>
            <a:r>
              <a:rPr lang="en" dirty="0" err="1">
                <a:latin typeface="Palatino Linotype" pitchFamily="18" charset="0"/>
              </a:rPr>
              <a:t>burning ones</a:t>
            </a:r>
            <a:r>
              <a:rPr lang="en" dirty="0">
                <a:latin typeface="Palatino Linotype" pitchFamily="18" charset="0"/>
              </a:rPr>
              <a:t> </a:t>
            </a:r>
            <a:r>
              <a:rPr lang="en" dirty="0" err="1">
                <a:latin typeface="Palatino Linotype" pitchFamily="18" charset="0"/>
              </a:rPr>
              <a:t>cell </a:t>
            </a:r>
            <a:r>
              <a:rPr lang="en" dirty="0">
                <a:latin typeface="Palatino Linotype" pitchFamily="18" charset="0"/>
              </a:rPr>
              <a:t>, </a:t>
            </a:r>
            <a:r>
              <a:rPr lang="en" dirty="0" err="1">
                <a:latin typeface="Palatino Linotype" pitchFamily="18" charset="0"/>
              </a:rPr>
              <a:t>epithelium</a:t>
            </a:r>
            <a:r>
              <a:rPr lang="en" dirty="0">
                <a:latin typeface="Palatino Linotype" pitchFamily="18" charset="0"/>
              </a:rPr>
              <a:t> </a:t>
            </a:r>
            <a:r>
              <a:rPr lang="en" dirty="0" err="1">
                <a:latin typeface="Palatino Linotype" pitchFamily="18" charset="0"/>
              </a:rPr>
              <a:t>intact </a:t>
            </a:r>
            <a:r>
              <a:rPr lang="en" dirty="0">
                <a:latin typeface="Palatino Linotype" pitchFamily="18" charset="0"/>
              </a:rPr>
              <a:t>)</a:t>
            </a:r>
          </a:p>
          <a:p>
            <a:pPr>
              <a:lnSpc>
                <a:spcPct val="150000"/>
              </a:lnSpc>
            </a:pPr>
            <a:r>
              <a:rPr lang="en" dirty="0">
                <a:latin typeface="Palatino Linotype" pitchFamily="18" charset="0"/>
              </a:rPr>
              <a:t>3- </a:t>
            </a:r>
            <a:r>
              <a:rPr lang="en" dirty="0" err="1">
                <a:latin typeface="Palatino Linotype" pitchFamily="18" charset="0"/>
              </a:rPr>
              <a:t>difficult</a:t>
            </a:r>
            <a:r>
              <a:rPr lang="en" dirty="0">
                <a:latin typeface="Palatino Linotype" pitchFamily="18" charset="0"/>
              </a:rPr>
              <a:t> </a:t>
            </a:r>
            <a:r>
              <a:rPr lang="en" dirty="0" err="1">
                <a:latin typeface="Palatino Linotype" pitchFamily="18" charset="0"/>
              </a:rPr>
              <a:t>inflammation</a:t>
            </a:r>
            <a:r>
              <a:rPr lang="en">
                <a:latin typeface="Palatino Linotype" pitchFamily="18" charset="0"/>
              </a:rPr>
              <a:t> </a:t>
            </a:r>
            <a:r>
              <a:rPr lang="en" dirty="0">
                <a:latin typeface="Palatino Linotype" pitchFamily="18" charset="0"/>
              </a:rPr>
              <a:t>( </a:t>
            </a:r>
            <a:r>
              <a:rPr lang="en" dirty="0" err="1">
                <a:latin typeface="Palatino Linotype" pitchFamily="18" charset="0"/>
              </a:rPr>
              <a:t>expressed</a:t>
            </a:r>
            <a:r>
              <a:rPr lang="en" dirty="0">
                <a:latin typeface="Palatino Linotype" pitchFamily="18" charset="0"/>
              </a:rPr>
              <a:t> </a:t>
            </a:r>
            <a:r>
              <a:rPr lang="en" dirty="0" err="1">
                <a:latin typeface="Palatino Linotype" pitchFamily="18" charset="0"/>
              </a:rPr>
              <a:t>infiltrates</a:t>
            </a:r>
            <a:r>
              <a:rPr lang="en" dirty="0">
                <a:latin typeface="Palatino Linotype" pitchFamily="18" charset="0"/>
              </a:rPr>
              <a:t> </a:t>
            </a:r>
            <a:r>
              <a:rPr lang="en" dirty="0" err="1">
                <a:latin typeface="Palatino Linotype" pitchFamily="18" charset="0"/>
              </a:rPr>
              <a:t>acute </a:t>
            </a:r>
            <a:r>
              <a:rPr lang="en" dirty="0">
                <a:latin typeface="Palatino Linotype" pitchFamily="18" charset="0"/>
              </a:rPr>
              <a:t>and </a:t>
            </a:r>
            <a:r>
              <a:rPr lang="en" dirty="0" err="1">
                <a:latin typeface="Palatino Linotype" pitchFamily="18" charset="0"/>
              </a:rPr>
              <a:t>chronic</a:t>
            </a:r>
            <a:r>
              <a:rPr lang="en" dirty="0">
                <a:latin typeface="Palatino Linotype" pitchFamily="18" charset="0"/>
              </a:rPr>
              <a:t> </a:t>
            </a:r>
            <a:r>
              <a:rPr lang="en" dirty="0" err="1">
                <a:latin typeface="Palatino Linotype" pitchFamily="18" charset="0"/>
              </a:rPr>
              <a:t>burning ones</a:t>
            </a:r>
            <a:r>
              <a:rPr lang="en" dirty="0">
                <a:latin typeface="Palatino Linotype" pitchFamily="18" charset="0"/>
              </a:rPr>
              <a:t> </a:t>
            </a:r>
            <a:r>
              <a:rPr lang="en" dirty="0" err="1">
                <a:latin typeface="Palatino Linotype" pitchFamily="18" charset="0"/>
              </a:rPr>
              <a:t>cell </a:t>
            </a:r>
            <a:r>
              <a:rPr lang="en" dirty="0">
                <a:latin typeface="Palatino Linotype" pitchFamily="18" charset="0"/>
              </a:rPr>
              <a:t>, </a:t>
            </a:r>
            <a:r>
              <a:rPr lang="en" dirty="0" err="1">
                <a:latin typeface="Palatino Linotype" pitchFamily="18" charset="0"/>
              </a:rPr>
              <a:t>cryptal</a:t>
            </a:r>
            <a:r>
              <a:rPr lang="en" dirty="0">
                <a:latin typeface="Palatino Linotype" pitchFamily="18" charset="0"/>
              </a:rPr>
              <a:t> </a:t>
            </a:r>
            <a:r>
              <a:rPr lang="en" dirty="0" err="1">
                <a:latin typeface="Palatino Linotype" pitchFamily="18" charset="0"/>
              </a:rPr>
              <a:t>abscesses </a:t>
            </a:r>
            <a:r>
              <a:rPr lang="en" dirty="0">
                <a:latin typeface="Palatino Linotype" pitchFamily="18" charset="0"/>
              </a:rPr>
              <a:t>, </a:t>
            </a:r>
            <a:r>
              <a:rPr lang="en" dirty="0" err="1">
                <a:latin typeface="Palatino Linotype" pitchFamily="18" charset="0"/>
              </a:rPr>
              <a:t>ulcerations</a:t>
            </a:r>
            <a:r>
              <a:rPr lang="en" dirty="0">
                <a:latin typeface="Palatino Linotype" pitchFamily="18" charset="0"/>
              </a:rPr>
              <a:t> </a:t>
            </a:r>
            <a:r>
              <a:rPr lang="en" dirty="0" err="1">
                <a:latin typeface="Palatino Linotype" pitchFamily="18" charset="0"/>
              </a:rPr>
              <a:t>superficial</a:t>
            </a:r>
            <a:r>
              <a:rPr lang="en" dirty="0">
                <a:latin typeface="Palatino Linotype" pitchFamily="18" charset="0"/>
              </a:rPr>
              <a:t> </a:t>
            </a:r>
            <a:r>
              <a:rPr lang="en" dirty="0" err="1">
                <a:latin typeface="Palatino Linotype" pitchFamily="18" charset="0"/>
              </a:rPr>
              <a:t>epithelium </a:t>
            </a:r>
            <a:r>
              <a:rPr lang="en" dirty="0">
                <a:latin typeface="Palatino Linotype" pitchFamily="18" charset="0"/>
              </a:rPr>
              <a:t>, </a:t>
            </a:r>
            <a:r>
              <a:rPr lang="en" dirty="0" err="1">
                <a:latin typeface="Palatino Linotype" pitchFamily="18" charset="0"/>
              </a:rPr>
              <a:t>purulent</a:t>
            </a:r>
            <a:r>
              <a:rPr lang="en" dirty="0">
                <a:latin typeface="Palatino Linotype" pitchFamily="18" charset="0"/>
              </a:rPr>
              <a:t> </a:t>
            </a:r>
            <a:r>
              <a:rPr lang="en" dirty="0" err="1">
                <a:latin typeface="Palatino Linotype" pitchFamily="18" charset="0"/>
              </a:rPr>
              <a:t>exudate </a:t>
            </a:r>
            <a:r>
              <a:rPr lang="en" dirty="0">
                <a:latin typeface="Palatino Linotype" pitchFamily="18" charset="0"/>
              </a:rPr>
              <a:t>)</a:t>
            </a:r>
          </a:p>
        </p:txBody>
      </p:sp>
    </p:spTree>
    <p:extLst>
      <p:ext uri="{BB962C8B-B14F-4D97-AF65-F5344CB8AC3E}">
        <p14:creationId xmlns="" xmlns:p14="http://schemas.microsoft.com/office/powerpoint/2010/main" val="106172432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188640"/>
            <a:ext cx="7851648" cy="720080"/>
          </a:xfrm>
          <a:ln>
            <a:miter lim="800000"/>
            <a:headEnd/>
            <a:tailEnd/>
          </a:ln>
          <a:extLst/>
        </p:spPr>
        <p:txBody>
          <a:bodyPr/>
          <a:lstStyle/>
          <a:p>
            <a:pPr algn="ctr">
              <a:defRPr/>
            </a:pPr>
            <a:r>
              <a:rPr lang="en" sz="3200" b="1" dirty="0" err="1">
                <a:latin typeface="Palatino Linotype" pitchFamily="18" charset="0"/>
              </a:rPr>
              <a:t>Radiological </a:t>
            </a:r>
            <a:r>
              <a:rPr lang="en" sz="3200" b="1" dirty="0">
                <a:latin typeface="Palatino Linotype" pitchFamily="18" charset="0"/>
              </a:rPr>
              <a:t>findings</a:t>
            </a:r>
            <a:endParaRPr lang="en-US" sz="3200" b="1" dirty="0">
              <a:latin typeface="Palatino Linotype" pitchFamily="18" charset="0"/>
            </a:endParaRPr>
          </a:p>
        </p:txBody>
      </p:sp>
      <p:sp>
        <p:nvSpPr>
          <p:cNvPr id="43011" name="Subtitle 2"/>
          <p:cNvSpPr>
            <a:spLocks noGrp="1"/>
          </p:cNvSpPr>
          <p:nvPr>
            <p:ph type="subTitle" idx="1"/>
          </p:nvPr>
        </p:nvSpPr>
        <p:spPr>
          <a:xfrm>
            <a:off x="533400" y="1052513"/>
            <a:ext cx="7854950" cy="5805487"/>
          </a:xfrm>
        </p:spPr>
        <p:txBody>
          <a:bodyPr/>
          <a:lstStyle/>
          <a:p>
            <a:pPr marR="0" algn="just">
              <a:lnSpc>
                <a:spcPct val="150000"/>
              </a:lnSpc>
              <a:buFont typeface="Wingdings" pitchFamily="2" charset="2"/>
              <a:buChar char="Ø"/>
            </a:pPr>
            <a:r>
              <a:rPr lang="en" sz="1600" dirty="0">
                <a:solidFill>
                  <a:schemeClr val="tx1"/>
                </a:solidFill>
                <a:latin typeface="Palatino Linotype" pitchFamily="18" charset="0"/>
              </a:rPr>
              <a:t> </a:t>
            </a:r>
            <a:r>
              <a:rPr lang="en" sz="1600" dirty="0" err="1">
                <a:solidFill>
                  <a:schemeClr val="tx1"/>
                </a:solidFill>
                <a:latin typeface="Palatino Linotype" pitchFamily="18" charset="0"/>
              </a:rPr>
              <a:t>granularity </a:t>
            </a:r>
            <a:r>
              <a:rPr lang="en" sz="1600" dirty="0">
                <a:solidFill>
                  <a:schemeClr val="tx1"/>
                </a:solidFill>
                <a:latin typeface="Palatino Linotype" pitchFamily="18" charset="0"/>
              </a:rPr>
              <a:t>and </a:t>
            </a:r>
            <a:r>
              <a:rPr lang="en" sz="1600" dirty="0" err="1">
                <a:solidFill>
                  <a:schemeClr val="tx1"/>
                </a:solidFill>
                <a:latin typeface="Palatino Linotype" pitchFamily="18" charset="0"/>
              </a:rPr>
              <a:t>serration</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mucous membranes</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contour</a:t>
            </a:r>
            <a:r>
              <a:rPr lang="en" sz="1600" dirty="0">
                <a:solidFill>
                  <a:schemeClr val="tx1"/>
                </a:solidFill>
                <a:latin typeface="Palatino Linotype" pitchFamily="18" charset="0"/>
              </a:rPr>
              <a:t> ( </a:t>
            </a:r>
            <a:r>
              <a:rPr lang="en" sz="1600" dirty="0" err="1">
                <a:solidFill>
                  <a:schemeClr val="tx1"/>
                </a:solidFill>
                <a:latin typeface="Palatino Linotype" pitchFamily="18" charset="0"/>
              </a:rPr>
              <a:t>entry</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contrasting</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means </a:t>
            </a:r>
            <a:r>
              <a:rPr lang="en" sz="1600" dirty="0">
                <a:solidFill>
                  <a:schemeClr val="tx1"/>
                </a:solidFill>
                <a:latin typeface="Palatino Linotype" pitchFamily="18" charset="0"/>
              </a:rPr>
              <a:t>in </a:t>
            </a:r>
            <a:r>
              <a:rPr lang="en" sz="1600" dirty="0" err="1">
                <a:solidFill>
                  <a:schemeClr val="tx1"/>
                </a:solidFill>
                <a:latin typeface="Palatino Linotype" pitchFamily="18" charset="0"/>
              </a:rPr>
              <a:t>the shallows</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ulceration </a:t>
            </a:r>
            <a:r>
              <a:rPr lang="en" sz="1600" dirty="0">
                <a:solidFill>
                  <a:schemeClr val="tx1"/>
                </a:solidFill>
                <a:latin typeface="Palatino Linotype" pitchFamily="18" charset="0"/>
              </a:rPr>
              <a:t>)</a:t>
            </a:r>
          </a:p>
          <a:p>
            <a:pPr marR="0" algn="just">
              <a:lnSpc>
                <a:spcPct val="150000"/>
              </a:lnSpc>
              <a:buFont typeface="Wingdings" pitchFamily="2" charset="2"/>
              <a:buChar char="Ø"/>
            </a:pPr>
            <a:r>
              <a:rPr lang="en" sz="1600" dirty="0">
                <a:solidFill>
                  <a:schemeClr val="tx1"/>
                </a:solidFill>
                <a:latin typeface="Palatino Linotype" pitchFamily="18" charset="0"/>
              </a:rPr>
              <a:t> </a:t>
            </a:r>
            <a:r>
              <a:rPr lang="en" sz="1600" dirty="0" err="1">
                <a:solidFill>
                  <a:schemeClr val="tx1"/>
                </a:solidFill>
                <a:latin typeface="Palatino Linotype" pitchFamily="18" charset="0"/>
              </a:rPr>
              <a:t>loss</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elasticity </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narrowing</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lumens </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loss</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haustration </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shortening</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bowels</a:t>
            </a:r>
            <a:endParaRPr lang="en-US" sz="1600" dirty="0">
              <a:solidFill>
                <a:schemeClr val="tx1"/>
              </a:solidFill>
              <a:latin typeface="Palatino Linotype" pitchFamily="18" charset="0"/>
            </a:endParaRPr>
          </a:p>
          <a:p>
            <a:pPr marR="0" algn="just">
              <a:lnSpc>
                <a:spcPct val="150000"/>
              </a:lnSpc>
              <a:buFont typeface="Wingdings" pitchFamily="2" charset="2"/>
              <a:buChar char="Ø"/>
            </a:pPr>
            <a:r>
              <a:rPr lang="en" sz="1600" dirty="0">
                <a:solidFill>
                  <a:schemeClr val="tx1"/>
                </a:solidFill>
                <a:latin typeface="Palatino Linotype" pitchFamily="18" charset="0"/>
              </a:rPr>
              <a:t> </a:t>
            </a:r>
            <a:r>
              <a:rPr lang="en" sz="1600" dirty="0" err="1">
                <a:solidFill>
                  <a:schemeClr val="tx1"/>
                </a:solidFill>
                <a:latin typeface="Palatino Linotype" pitchFamily="18" charset="0"/>
              </a:rPr>
              <a:t>expansion</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presacral</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space</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between</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the last one</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rectal</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wall </a:t>
            </a:r>
            <a:r>
              <a:rPr lang="en" sz="1600" dirty="0">
                <a:solidFill>
                  <a:schemeClr val="tx1"/>
                </a:solidFill>
                <a:latin typeface="Palatino Linotype" pitchFamily="18" charset="0"/>
              </a:rPr>
              <a:t>and </a:t>
            </a:r>
            <a:r>
              <a:rPr lang="en" sz="1600" dirty="0" err="1">
                <a:solidFill>
                  <a:schemeClr val="tx1"/>
                </a:solidFill>
                <a:latin typeface="Palatino Linotype" pitchFamily="18" charset="0"/>
              </a:rPr>
              <a:t>sacrum</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on the</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more</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of </a:t>
            </a:r>
            <a:r>
              <a:rPr lang="en" sz="1600" dirty="0">
                <a:solidFill>
                  <a:schemeClr val="tx1"/>
                </a:solidFill>
                <a:latin typeface="Palatino Linotype" pitchFamily="18" charset="0"/>
              </a:rPr>
              <a:t>1 cm</a:t>
            </a:r>
            <a:endParaRPr lang="en-US" sz="1600" dirty="0">
              <a:solidFill>
                <a:schemeClr val="tx1"/>
              </a:solidFill>
              <a:latin typeface="Palatino Linotype" pitchFamily="18" charset="0"/>
            </a:endParaRPr>
          </a:p>
          <a:p>
            <a:pPr marR="0" algn="just">
              <a:lnSpc>
                <a:spcPct val="150000"/>
              </a:lnSpc>
              <a:buFont typeface="Wingdings" pitchFamily="2" charset="2"/>
              <a:buChar char="Ø"/>
            </a:pPr>
            <a:r>
              <a:rPr lang="en" sz="1600" dirty="0">
                <a:solidFill>
                  <a:schemeClr val="tx1"/>
                </a:solidFill>
                <a:latin typeface="Palatino Linotype" pitchFamily="18" charset="0"/>
              </a:rPr>
              <a:t> </a:t>
            </a:r>
            <a:r>
              <a:rPr lang="en" sz="1600" dirty="0" err="1">
                <a:solidFill>
                  <a:schemeClr val="tx1"/>
                </a:solidFill>
                <a:latin typeface="Palatino Linotype" pitchFamily="18" charset="0"/>
              </a:rPr>
              <a:t>defects</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filling</a:t>
            </a:r>
            <a:r>
              <a:rPr lang="en" sz="1600" dirty="0">
                <a:solidFill>
                  <a:schemeClr val="tx1"/>
                </a:solidFill>
                <a:latin typeface="Palatino Linotype" pitchFamily="18" charset="0"/>
              </a:rPr>
              <a:t> ( </a:t>
            </a:r>
            <a:r>
              <a:rPr lang="en" sz="1600" dirty="0" err="1">
                <a:solidFill>
                  <a:schemeClr val="tx1"/>
                </a:solidFill>
                <a:latin typeface="Palatino Linotype" pitchFamily="18" charset="0"/>
              </a:rPr>
              <a:t>inflammatory</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polyps-pseudopolyps </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adenomatous</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polyps </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cancer </a:t>
            </a:r>
            <a:r>
              <a:rPr lang="en" sz="1600" dirty="0">
                <a:solidFill>
                  <a:schemeClr val="tx1"/>
                </a:solidFill>
                <a:latin typeface="Palatino Linotype" pitchFamily="18" charset="0"/>
              </a:rPr>
              <a:t>)</a:t>
            </a:r>
            <a:endParaRPr lang="en-US" sz="1600" dirty="0">
              <a:solidFill>
                <a:schemeClr val="tx1"/>
              </a:solidFill>
              <a:latin typeface="Palatino Linotype" pitchFamily="18" charset="0"/>
            </a:endParaRPr>
          </a:p>
        </p:txBody>
      </p:sp>
    </p:spTree>
    <p:extLst>
      <p:ext uri="{BB962C8B-B14F-4D97-AF65-F5344CB8AC3E}">
        <p14:creationId xmlns="" xmlns:p14="http://schemas.microsoft.com/office/powerpoint/2010/main" val="42480263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053"/>
            <a:ext cx="8229600" cy="639762"/>
          </a:xfrm>
        </p:spPr>
        <p:txBody>
          <a:bodyPr>
            <a:normAutofit/>
          </a:bodyPr>
          <a:lstStyle/>
          <a:p>
            <a:r>
              <a:rPr lang="en" sz="2400" b="1" dirty="0">
                <a:latin typeface="Palatino Linotype" pitchFamily="18" charset="0"/>
                <a:cs typeface="Arial" pitchFamily="34" charset="0"/>
              </a:rPr>
              <a:t>Malabsorption syndrome</a:t>
            </a:r>
            <a:endParaRPr lang="en-US" sz="2400" dirty="0">
              <a:latin typeface="Palatino Linotype" pitchFamily="18" charset="0"/>
            </a:endParaRPr>
          </a:p>
        </p:txBody>
      </p:sp>
      <p:sp>
        <p:nvSpPr>
          <p:cNvPr id="3" name="Content Placeholder 2"/>
          <p:cNvSpPr>
            <a:spLocks noGrp="1"/>
          </p:cNvSpPr>
          <p:nvPr>
            <p:ph idx="1"/>
          </p:nvPr>
        </p:nvSpPr>
        <p:spPr>
          <a:xfrm>
            <a:off x="152400" y="609600"/>
            <a:ext cx="8763000" cy="5715000"/>
          </a:xfrm>
        </p:spPr>
        <p:txBody>
          <a:bodyPr>
            <a:noAutofit/>
          </a:bodyPr>
          <a:lstStyle/>
          <a:p>
            <a:pPr>
              <a:buNone/>
            </a:pPr>
            <a:r>
              <a:rPr lang="en" sz="1400" b="1" dirty="0">
                <a:latin typeface="Palatino Linotype" pitchFamily="18" charset="0"/>
                <a:cs typeface="Arial" pitchFamily="34" charset="0"/>
              </a:rPr>
              <a:t>Diagnostics</a:t>
            </a:r>
          </a:p>
          <a:p>
            <a:pPr>
              <a:buNone/>
            </a:pPr>
            <a:endParaRPr lang="sr-Cyrl-CS" sz="1400" dirty="0">
              <a:latin typeface="Palatino Linotype" pitchFamily="18" charset="0"/>
              <a:cs typeface="Arial" pitchFamily="34" charset="0"/>
            </a:endParaRPr>
          </a:p>
          <a:p>
            <a:r>
              <a:rPr lang="en" sz="1400" b="1" dirty="0">
                <a:latin typeface="Palatino Linotype" pitchFamily="18" charset="0"/>
                <a:cs typeface="Arial" pitchFamily="34" charset="0"/>
              </a:rPr>
              <a:t>Anamnesis and physical findings </a:t>
            </a:r>
            <a:r>
              <a:rPr lang="en" sz="1400" dirty="0">
                <a:latin typeface="Palatino Linotype" pitchFamily="18" charset="0"/>
                <a:cs typeface="Arial" pitchFamily="34" charset="0"/>
              </a:rPr>
              <a:t>( </a:t>
            </a:r>
            <a:r>
              <a:rPr lang="en" sz="1400" i="1" dirty="0">
                <a:latin typeface="Palatino Linotype" pitchFamily="18" charset="0"/>
                <a:cs typeface="Arial" pitchFamily="34" charset="0"/>
              </a:rPr>
              <a:t>anthropological examinations)</a:t>
            </a:r>
          </a:p>
          <a:p>
            <a:r>
              <a:rPr lang="en" sz="1400" b="1" dirty="0">
                <a:latin typeface="Palatino Linotype" pitchFamily="18" charset="0"/>
                <a:cs typeface="Arial" pitchFamily="34" charset="0"/>
              </a:rPr>
              <a:t>Laboratory parameters </a:t>
            </a:r>
            <a:r>
              <a:rPr lang="en" sz="1400" dirty="0">
                <a:latin typeface="Palatino Linotype" pitchFamily="18" charset="0"/>
                <a:cs typeface="Arial" pitchFamily="34" charset="0"/>
              </a:rPr>
              <a:t>(KS, iron, vitamin V12, albumins, prolonged prothrombin time, decreased cholesterol, hypocalcemia, hypokalemia, elevated alkaline phosphatase)</a:t>
            </a:r>
          </a:p>
          <a:p>
            <a:r>
              <a:rPr lang="en" sz="1400" b="1" dirty="0">
                <a:latin typeface="Palatino Linotype" pitchFamily="18" charset="0"/>
                <a:cs typeface="Arial" pitchFamily="34" charset="0"/>
              </a:rPr>
              <a:t>Biopsy and X-ray passage of the small intestine - </a:t>
            </a:r>
            <a:r>
              <a:rPr lang="en" sz="1400" dirty="0">
                <a:latin typeface="Palatino Linotype" pitchFamily="18" charset="0"/>
                <a:cs typeface="Arial" pitchFamily="34" charset="0"/>
              </a:rPr>
              <a:t>if they are normal, an examination of the pancreas is necessary</a:t>
            </a:r>
          </a:p>
          <a:p>
            <a:r>
              <a:rPr lang="en" sz="1400" dirty="0" err="1">
                <a:latin typeface="Palatino Linotype" pitchFamily="18" charset="0"/>
                <a:cs typeface="Arial" pitchFamily="34" charset="0"/>
              </a:rPr>
              <a:t>Duodenal </a:t>
            </a:r>
            <a:r>
              <a:rPr lang="en" sz="1400" dirty="0">
                <a:latin typeface="Palatino Linotype" pitchFamily="18" charset="0"/>
                <a:cs typeface="Arial" pitchFamily="34" charset="0"/>
              </a:rPr>
              <a:t>tube with aspiration - for </a:t>
            </a:r>
            <a:r>
              <a:rPr lang="en" sz="1400" b="1" dirty="0">
                <a:latin typeface="Palatino Linotype" pitchFamily="18" charset="0"/>
                <a:cs typeface="Arial" pitchFamily="34" charset="0"/>
              </a:rPr>
              <a:t>microscopic and microbiological examination </a:t>
            </a:r>
            <a:r>
              <a:rPr lang="en" sz="1400" dirty="0">
                <a:latin typeface="Palatino Linotype" pitchFamily="18" charset="0"/>
                <a:cs typeface="Arial" pitchFamily="34" charset="0"/>
              </a:rPr>
              <a:t>(parasites)</a:t>
            </a:r>
          </a:p>
          <a:p>
            <a:r>
              <a:rPr lang="en" sz="1400" b="1" dirty="0" err="1">
                <a:latin typeface="Palatino Linotype" pitchFamily="18" charset="0"/>
                <a:cs typeface="Arial" pitchFamily="34" charset="0"/>
              </a:rPr>
              <a:t>Metabolic </a:t>
            </a:r>
            <a:r>
              <a:rPr lang="en" sz="1400" b="1" dirty="0">
                <a:latin typeface="Palatino Linotype" pitchFamily="18" charset="0"/>
                <a:cs typeface="Arial" pitchFamily="34" charset="0"/>
              </a:rPr>
              <a:t>studies directly prove malabsorption syndrome:</a:t>
            </a:r>
          </a:p>
          <a:p>
            <a:pPr>
              <a:buNone/>
            </a:pPr>
            <a:r>
              <a:rPr lang="en" sz="1400" dirty="0">
                <a:latin typeface="Palatino Linotype" pitchFamily="18" charset="0"/>
                <a:cs typeface="Arial" pitchFamily="34" charset="0"/>
              </a:rPr>
              <a:t>        screening is a microscopic examination of stool for digestibility</a:t>
            </a:r>
          </a:p>
          <a:p>
            <a:pPr>
              <a:buNone/>
            </a:pPr>
            <a:r>
              <a:rPr lang="en" sz="1400" dirty="0">
                <a:latin typeface="Palatino Linotype" pitchFamily="18" charset="0"/>
                <a:cs typeface="Arial" pitchFamily="34" charset="0"/>
              </a:rPr>
              <a:t>- </a:t>
            </a:r>
            <a:r>
              <a:rPr lang="en" sz="1400" i="1" dirty="0">
                <a:latin typeface="Palatino Linotype" pitchFamily="18" charset="0"/>
                <a:cs typeface="Arial" pitchFamily="34" charset="0"/>
              </a:rPr>
              <a:t>measuring fat in the stool (&lt; 6 g /day) is the gold standard, although unpleasant and uncomfortable</a:t>
            </a:r>
          </a:p>
          <a:p>
            <a:pPr>
              <a:buNone/>
            </a:pPr>
            <a:r>
              <a:rPr lang="en" sz="1400" dirty="0">
                <a:latin typeface="Palatino Linotype" pitchFamily="18" charset="0"/>
                <a:cs typeface="Arial" pitchFamily="34" charset="0"/>
              </a:rPr>
              <a:t>- </a:t>
            </a:r>
            <a:r>
              <a:rPr lang="en" sz="1400" b="1" dirty="0">
                <a:latin typeface="Palatino Linotype" pitchFamily="18" charset="0"/>
                <a:cs typeface="Arial" pitchFamily="34" charset="0"/>
              </a:rPr>
              <a:t>functional examination of the pancreas and intestines</a:t>
            </a:r>
            <a:endParaRPr lang="en-US" sz="1400" b="1" dirty="0">
              <a:latin typeface="Palatino Linotype" pitchFamily="18" charset="0"/>
              <a:cs typeface="Arial" pitchFamily="34" charset="0"/>
            </a:endParaRPr>
          </a:p>
          <a:p>
            <a:pPr lvl="0">
              <a:buNone/>
            </a:pPr>
            <a:r>
              <a:rPr lang="en" sz="1400" b="1" dirty="0">
                <a:latin typeface="Palatino Linotype" pitchFamily="18" charset="0"/>
                <a:cs typeface="Arial" pitchFamily="34" charset="0"/>
              </a:rPr>
              <a:t>a. breath tests </a:t>
            </a:r>
            <a:r>
              <a:rPr lang="en" sz="1400" dirty="0">
                <a:latin typeface="Palatino Linotype" pitchFamily="18" charset="0"/>
                <a:cs typeface="Arial" pitchFamily="34" charset="0"/>
              </a:rPr>
              <a:t>(exhaled ↑ N+ inadequate absorption in the intestine-fermentation in the colon)</a:t>
            </a:r>
          </a:p>
          <a:p>
            <a:pPr lvl="0">
              <a:buNone/>
            </a:pPr>
            <a:r>
              <a:rPr lang="en" sz="1400" b="1" dirty="0">
                <a:latin typeface="Palatino Linotype" pitchFamily="18" charset="0"/>
                <a:cs typeface="Arial" pitchFamily="34" charset="0"/>
              </a:rPr>
              <a:t>b. disaccharide tolerance test ( </a:t>
            </a:r>
            <a:r>
              <a:rPr lang="en" sz="1400" dirty="0">
                <a:latin typeface="Palatino Linotype" pitchFamily="18" charset="0"/>
                <a:cs typeface="Arial" pitchFamily="34" charset="0"/>
              </a:rPr>
              <a:t>measurement of blood glucose concentration after oral intake)</a:t>
            </a:r>
          </a:p>
          <a:p>
            <a:pPr lvl="0">
              <a:buNone/>
            </a:pPr>
            <a:r>
              <a:rPr lang="en" sz="1400" dirty="0">
                <a:latin typeface="Palatino Linotype" pitchFamily="18" charset="0"/>
                <a:cs typeface="Arial" pitchFamily="34" charset="0"/>
              </a:rPr>
              <a:t>. </a:t>
            </a:r>
            <a:r>
              <a:rPr lang="en" sz="1400" b="1" dirty="0">
                <a:latin typeface="Palatino Linotype" pitchFamily="18" charset="0"/>
                <a:cs typeface="Arial" pitchFamily="34" charset="0"/>
              </a:rPr>
              <a:t>xalose absorption test </a:t>
            </a:r>
            <a:r>
              <a:rPr lang="en" sz="1400" dirty="0">
                <a:latin typeface="Palatino Linotype" pitchFamily="18" charset="0"/>
                <a:cs typeface="Arial" pitchFamily="34" charset="0"/>
              </a:rPr>
              <a:t>(it does not need pancreatic enzymes for absorption ) ,</a:t>
            </a:r>
          </a:p>
          <a:p>
            <a:pPr lvl="0">
              <a:buNone/>
            </a:pPr>
            <a:r>
              <a:rPr lang="en" sz="1400" dirty="0">
                <a:latin typeface="Palatino Linotype" pitchFamily="18" charset="0"/>
                <a:cs typeface="Arial" pitchFamily="34" charset="0"/>
              </a:rPr>
              <a:t>by measuring the concentration in blood and urine after oral intake, direct insight into</a:t>
            </a:r>
          </a:p>
          <a:p>
            <a:pPr lvl="0">
              <a:buNone/>
            </a:pPr>
            <a:r>
              <a:rPr lang="en" sz="1400" dirty="0">
                <a:latin typeface="Palatino Linotype" pitchFamily="18" charset="0"/>
                <a:cs typeface="Arial" pitchFamily="34" charset="0"/>
              </a:rPr>
              <a:t>            </a:t>
            </a:r>
            <a:r>
              <a:rPr lang="en" sz="1400" i="1" dirty="0">
                <a:latin typeface="Palatino Linotype" pitchFamily="18" charset="0"/>
                <a:cs typeface="Arial" pitchFamily="34" charset="0"/>
              </a:rPr>
              <a:t>absorptive capacity of the intestinal </a:t>
            </a:r>
            <a:r>
              <a:rPr lang="en" sz="1400" i="1" dirty="0" err="1">
                <a:latin typeface="Palatino Linotype" pitchFamily="18" charset="0"/>
                <a:cs typeface="Arial" pitchFamily="34" charset="0"/>
              </a:rPr>
              <a:t>mucosa </a:t>
            </a:r>
            <a:r>
              <a:rPr lang="en" sz="1400" i="1" dirty="0">
                <a:latin typeface="Palatino Linotype" pitchFamily="18" charset="0"/>
                <a:cs typeface="Arial" pitchFamily="34" charset="0"/>
              </a:rPr>
              <a:t>- to separate pancreatic from intestinal dysfunction</a:t>
            </a:r>
          </a:p>
          <a:p>
            <a:pPr lvl="0">
              <a:buNone/>
            </a:pPr>
            <a:r>
              <a:rPr lang="en" sz="1400" dirty="0">
                <a:latin typeface="Palatino Linotype" pitchFamily="18" charset="0"/>
                <a:cs typeface="Arial" pitchFamily="34" charset="0"/>
              </a:rPr>
              <a:t>c. Schilling's test (vit B 12 in urine after </a:t>
            </a:r>
            <a:r>
              <a:rPr lang="en" sz="1400" dirty="0" err="1">
                <a:latin typeface="Palatino Linotype" pitchFamily="18" charset="0"/>
                <a:cs typeface="Arial" pitchFamily="34" charset="0"/>
              </a:rPr>
              <a:t>oral </a:t>
            </a:r>
            <a:r>
              <a:rPr lang="en" sz="1400" dirty="0">
                <a:latin typeface="Palatino Linotype" pitchFamily="18" charset="0"/>
                <a:cs typeface="Arial" pitchFamily="34" charset="0"/>
              </a:rPr>
              <a:t>administration</a:t>
            </a:r>
          </a:p>
          <a:p>
            <a:pPr lvl="0">
              <a:buNone/>
            </a:pPr>
            <a:r>
              <a:rPr lang="en" sz="1400" dirty="0">
                <a:latin typeface="Palatino Linotype" pitchFamily="18" charset="0"/>
                <a:cs typeface="Arial" pitchFamily="34" charset="0"/>
              </a:rPr>
              <a:t>d. Lactose tolerance test indicates lactose deficiency...</a:t>
            </a:r>
            <a:endParaRPr lang="en-US" sz="1400" dirty="0">
              <a:latin typeface="Palatino Linotype" pitchFamily="18" charset="0"/>
              <a:cs typeface="Arial" pitchFamily="34" charset="0"/>
            </a:endParaRPr>
          </a:p>
          <a:p>
            <a:endParaRPr lang="sr-Cyrl-CS" sz="1400" b="1" dirty="0">
              <a:latin typeface="Arial" pitchFamily="34" charset="0"/>
              <a:cs typeface="Arial" pitchFamily="34" charset="0"/>
            </a:endParaRPr>
          </a:p>
          <a:p>
            <a:endParaRPr lang="sr-Cyrl-CS" sz="1400" b="1" dirty="0">
              <a:latin typeface="Arial" pitchFamily="34" charset="0"/>
              <a:cs typeface="Arial" pitchFamily="34" charset="0"/>
            </a:endParaRPr>
          </a:p>
          <a:p>
            <a:pPr>
              <a:buNone/>
            </a:pPr>
            <a:r>
              <a:rPr lang="en" sz="1400" b="1" dirty="0">
                <a:latin typeface="Arial" pitchFamily="34" charset="0"/>
                <a:cs typeface="Arial" pitchFamily="34" charset="0"/>
              </a:rPr>
              <a:t> </a:t>
            </a:r>
            <a:endParaRPr lang="en-US" sz="1400" dirty="0">
              <a:latin typeface="Arial" pitchFamily="34" charset="0"/>
              <a:cs typeface="Arial" pitchFamily="34" charset="0"/>
            </a:endParaRPr>
          </a:p>
        </p:txBody>
      </p:sp>
    </p:spTree>
    <p:extLst>
      <p:ext uri="{BB962C8B-B14F-4D97-AF65-F5344CB8AC3E}">
        <p14:creationId xmlns="" xmlns:p14="http://schemas.microsoft.com/office/powerpoint/2010/main" val="209862307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a:xfrm>
            <a:off x="457200" y="188913"/>
            <a:ext cx="8229600" cy="576262"/>
          </a:xfrm>
        </p:spPr>
        <p:txBody>
          <a:bodyPr>
            <a:normAutofit fontScale="90000"/>
          </a:bodyPr>
          <a:lstStyle/>
          <a:p>
            <a:pPr algn="ctr"/>
            <a:r>
              <a:rPr lang="en" sz="3200" b="1" dirty="0" err="1">
                <a:latin typeface="Palatino Linotype" pitchFamily="18" charset="0"/>
              </a:rPr>
              <a:t>Complications</a:t>
            </a:r>
            <a:r>
              <a:rPr lang="en" sz="3200" b="1" dirty="0">
                <a:latin typeface="Palatino Linotype" pitchFamily="18" charset="0"/>
              </a:rPr>
              <a:t> </a:t>
            </a:r>
            <a:r>
              <a:rPr lang="en" sz="3200" b="1" dirty="0" err="1">
                <a:latin typeface="Palatino Linotype" pitchFamily="18" charset="0"/>
              </a:rPr>
              <a:t>ulcerative</a:t>
            </a:r>
            <a:r>
              <a:rPr lang="en" sz="3200" b="1" dirty="0">
                <a:latin typeface="Palatino Linotype" pitchFamily="18" charset="0"/>
              </a:rPr>
              <a:t> </a:t>
            </a:r>
            <a:r>
              <a:rPr lang="en" sz="3200" b="1" dirty="0" err="1">
                <a:latin typeface="Palatino Linotype" pitchFamily="18" charset="0"/>
              </a:rPr>
              <a:t>colitis</a:t>
            </a:r>
            <a:endParaRPr lang="en-US" sz="3200" b="1" dirty="0">
              <a:latin typeface="Palatino Linotype" pitchFamily="18" charset="0"/>
            </a:endParaRPr>
          </a:p>
        </p:txBody>
      </p:sp>
      <p:sp>
        <p:nvSpPr>
          <p:cNvPr id="44035" name="Content Placeholder 2"/>
          <p:cNvSpPr>
            <a:spLocks noGrp="1"/>
          </p:cNvSpPr>
          <p:nvPr>
            <p:ph sz="half" idx="1"/>
          </p:nvPr>
        </p:nvSpPr>
        <p:spPr>
          <a:xfrm>
            <a:off x="250825" y="1052513"/>
            <a:ext cx="4244975" cy="5545137"/>
          </a:xfrm>
        </p:spPr>
        <p:txBody>
          <a:bodyPr/>
          <a:lstStyle/>
          <a:p>
            <a:pPr>
              <a:buFont typeface="Wingdings" pitchFamily="2" charset="2"/>
              <a:buChar char="q"/>
            </a:pPr>
            <a:r>
              <a:rPr lang="en" sz="1800" b="1" i="1" dirty="0" err="1">
                <a:latin typeface="Palatino Linotype" pitchFamily="18" charset="0"/>
              </a:rPr>
              <a:t>Perianal</a:t>
            </a:r>
            <a:r>
              <a:rPr lang="en" sz="1800" b="1" i="1" dirty="0">
                <a:latin typeface="Palatino Linotype" pitchFamily="18" charset="0"/>
              </a:rPr>
              <a:t> </a:t>
            </a:r>
            <a:r>
              <a:rPr lang="en" sz="1800" b="1" i="1" dirty="0" err="1">
                <a:latin typeface="Palatino Linotype" pitchFamily="18" charset="0"/>
              </a:rPr>
              <a:t>disease</a:t>
            </a:r>
            <a:endParaRPr lang="en-US" sz="1800" b="1" i="1" dirty="0">
              <a:latin typeface="Palatino Linotype" pitchFamily="18" charset="0"/>
            </a:endParaRPr>
          </a:p>
          <a:p>
            <a:pPr>
              <a:buFont typeface="Wingdings" pitchFamily="2" charset="2"/>
              <a:buChar char="v"/>
            </a:pPr>
            <a:r>
              <a:rPr lang="en" sz="1800" dirty="0" err="1">
                <a:latin typeface="Palatino Linotype" pitchFamily="18" charset="0"/>
              </a:rPr>
              <a:t>hemorrhoids</a:t>
            </a:r>
            <a:endParaRPr lang="en-US" sz="1800" dirty="0">
              <a:latin typeface="Palatino Linotype" pitchFamily="18" charset="0"/>
            </a:endParaRPr>
          </a:p>
          <a:p>
            <a:pPr>
              <a:buFont typeface="Wingdings" pitchFamily="2" charset="2"/>
              <a:buChar char="v"/>
            </a:pPr>
            <a:r>
              <a:rPr lang="en" sz="1800" dirty="0" err="1">
                <a:latin typeface="Palatino Linotype" pitchFamily="18" charset="0"/>
              </a:rPr>
              <a:t>anal</a:t>
            </a:r>
            <a:r>
              <a:rPr lang="en" sz="1800" dirty="0">
                <a:latin typeface="Palatino Linotype" pitchFamily="18" charset="0"/>
              </a:rPr>
              <a:t> </a:t>
            </a:r>
            <a:r>
              <a:rPr lang="en" sz="1800" dirty="0" err="1">
                <a:latin typeface="Palatino Linotype" pitchFamily="18" charset="0"/>
              </a:rPr>
              <a:t>fissures</a:t>
            </a:r>
            <a:endParaRPr lang="en-US" sz="1800" dirty="0">
              <a:latin typeface="Palatino Linotype" pitchFamily="18" charset="0"/>
            </a:endParaRPr>
          </a:p>
          <a:p>
            <a:pPr>
              <a:buFont typeface="Wingdings" pitchFamily="2" charset="2"/>
              <a:buChar char="v"/>
            </a:pPr>
            <a:r>
              <a:rPr lang="en" sz="1800" dirty="0" err="1">
                <a:latin typeface="Palatino Linotype" pitchFamily="18" charset="0"/>
              </a:rPr>
              <a:t>perianal </a:t>
            </a:r>
            <a:r>
              <a:rPr lang="en" sz="1800" dirty="0">
                <a:latin typeface="Palatino Linotype" pitchFamily="18" charset="0"/>
              </a:rPr>
              <a:t>and </a:t>
            </a:r>
            <a:r>
              <a:rPr lang="en" sz="1800" dirty="0" err="1">
                <a:latin typeface="Palatino Linotype" pitchFamily="18" charset="0"/>
              </a:rPr>
              <a:t>ischiorectal</a:t>
            </a:r>
            <a:r>
              <a:rPr lang="en" sz="1800" dirty="0">
                <a:latin typeface="Palatino Linotype" pitchFamily="18" charset="0"/>
              </a:rPr>
              <a:t> </a:t>
            </a:r>
            <a:r>
              <a:rPr lang="en" sz="1800" dirty="0" err="1">
                <a:latin typeface="Palatino Linotype" pitchFamily="18" charset="0"/>
              </a:rPr>
              <a:t>abscesses</a:t>
            </a:r>
            <a:endParaRPr lang="en-US" sz="1800" dirty="0">
              <a:latin typeface="Palatino Linotype" pitchFamily="18" charset="0"/>
            </a:endParaRPr>
          </a:p>
          <a:p>
            <a:pPr>
              <a:buFont typeface="Wingdings" pitchFamily="2" charset="2"/>
              <a:buChar char="v"/>
            </a:pPr>
            <a:r>
              <a:rPr lang="en" sz="1800" dirty="0" err="1">
                <a:latin typeface="Palatino Linotype" pitchFamily="18" charset="0"/>
              </a:rPr>
              <a:t>prolapse</a:t>
            </a:r>
            <a:r>
              <a:rPr lang="en" sz="1800" dirty="0">
                <a:latin typeface="Palatino Linotype" pitchFamily="18" charset="0"/>
              </a:rPr>
              <a:t> </a:t>
            </a:r>
            <a:r>
              <a:rPr lang="en" sz="1800" dirty="0" err="1">
                <a:latin typeface="Palatino Linotype" pitchFamily="18" charset="0"/>
              </a:rPr>
              <a:t>rectum</a:t>
            </a:r>
            <a:endParaRPr lang="en-US" sz="1800" dirty="0">
              <a:latin typeface="Palatino Linotype" pitchFamily="18" charset="0"/>
            </a:endParaRPr>
          </a:p>
          <a:p>
            <a:endParaRPr lang="en-US" sz="1800" dirty="0">
              <a:latin typeface="Palatino Linotype" pitchFamily="18" charset="0"/>
            </a:endParaRPr>
          </a:p>
          <a:p>
            <a:pPr>
              <a:buFont typeface="Wingdings" pitchFamily="2" charset="2"/>
              <a:buChar char="q"/>
            </a:pPr>
            <a:r>
              <a:rPr lang="en" sz="1800" b="1" i="1" dirty="0" err="1">
                <a:latin typeface="Palatino Linotype" pitchFamily="18" charset="0"/>
              </a:rPr>
              <a:t>Pseudopolyps </a:t>
            </a:r>
            <a:r>
              <a:rPr lang="en" sz="1800" dirty="0" err="1">
                <a:latin typeface="Palatino Linotype" pitchFamily="18" charset="0"/>
              </a:rPr>
              <a:t>- inflammatory</a:t>
            </a:r>
            <a:r>
              <a:rPr lang="en" sz="1800" dirty="0">
                <a:latin typeface="Palatino Linotype" pitchFamily="18" charset="0"/>
              </a:rPr>
              <a:t> </a:t>
            </a:r>
            <a:r>
              <a:rPr lang="en" sz="1800" dirty="0" err="1">
                <a:latin typeface="Palatino Linotype" pitchFamily="18" charset="0"/>
              </a:rPr>
              <a:t>polyps</a:t>
            </a:r>
            <a:r>
              <a:rPr lang="en" sz="1800" dirty="0">
                <a:latin typeface="Palatino Linotype" pitchFamily="18" charset="0"/>
              </a:rPr>
              <a:t> ( </a:t>
            </a:r>
            <a:r>
              <a:rPr lang="en" sz="1800" dirty="0" err="1">
                <a:latin typeface="Palatino Linotype" pitchFamily="18" charset="0"/>
              </a:rPr>
              <a:t>hyperplastic</a:t>
            </a:r>
            <a:r>
              <a:rPr lang="en" sz="1800" dirty="0">
                <a:latin typeface="Palatino Linotype" pitchFamily="18" charset="0"/>
              </a:rPr>
              <a:t> </a:t>
            </a:r>
            <a:r>
              <a:rPr lang="en" sz="1800" dirty="0" err="1">
                <a:latin typeface="Palatino Linotype" pitchFamily="18" charset="0"/>
              </a:rPr>
              <a:t>regeneration</a:t>
            </a:r>
            <a:r>
              <a:rPr lang="en" sz="1800" dirty="0">
                <a:latin typeface="Palatino Linotype" pitchFamily="18" charset="0"/>
              </a:rPr>
              <a:t>  </a:t>
            </a:r>
            <a:r>
              <a:rPr lang="en" sz="1800" dirty="0" err="1">
                <a:latin typeface="Palatino Linotype" pitchFamily="18" charset="0"/>
              </a:rPr>
              <a:t>denuded</a:t>
            </a:r>
            <a:r>
              <a:rPr lang="en" sz="1800" dirty="0">
                <a:latin typeface="Palatino Linotype" pitchFamily="18" charset="0"/>
              </a:rPr>
              <a:t> </a:t>
            </a:r>
            <a:r>
              <a:rPr lang="en" sz="1800" dirty="0" err="1">
                <a:latin typeface="Palatino Linotype" pitchFamily="18" charset="0"/>
              </a:rPr>
              <a:t>mucous membranes </a:t>
            </a:r>
            <a:r>
              <a:rPr lang="en" sz="1800" dirty="0">
                <a:latin typeface="Palatino Linotype" pitchFamily="18" charset="0"/>
              </a:rPr>
              <a:t>)</a:t>
            </a:r>
          </a:p>
          <a:p>
            <a:endParaRPr lang="en-US" sz="1800" dirty="0">
              <a:latin typeface="Palatino Linotype" pitchFamily="18" charset="0"/>
            </a:endParaRPr>
          </a:p>
          <a:p>
            <a:pPr>
              <a:buFont typeface="Wingdings" pitchFamily="2" charset="2"/>
              <a:buChar char="q"/>
            </a:pPr>
            <a:r>
              <a:rPr lang="en" sz="1800" b="1" i="1" dirty="0" err="1">
                <a:latin typeface="Palatino Linotype" pitchFamily="18" charset="0"/>
              </a:rPr>
              <a:t>Massive</a:t>
            </a:r>
            <a:r>
              <a:rPr lang="en" sz="1800" b="1" i="1" dirty="0">
                <a:latin typeface="Palatino Linotype" pitchFamily="18" charset="0"/>
              </a:rPr>
              <a:t> </a:t>
            </a:r>
            <a:r>
              <a:rPr lang="en" sz="1800" b="1" i="1" dirty="0" err="1">
                <a:latin typeface="Palatino Linotype" pitchFamily="18" charset="0"/>
              </a:rPr>
              <a:t>bleeding </a:t>
            </a:r>
            <a:r>
              <a:rPr lang="en" sz="1800" b="1" i="1" dirty="0">
                <a:latin typeface="Palatino Linotype" pitchFamily="18" charset="0"/>
              </a:rPr>
              <a:t>- </a:t>
            </a:r>
            <a:r>
              <a:rPr lang="en" sz="1800" dirty="0" err="1">
                <a:latin typeface="Palatino Linotype" pitchFamily="18" charset="0"/>
              </a:rPr>
              <a:t>pancolitis</a:t>
            </a:r>
            <a:endParaRPr lang="en-US" sz="1800" dirty="0">
              <a:latin typeface="Palatino Linotype" pitchFamily="18" charset="0"/>
            </a:endParaRPr>
          </a:p>
          <a:p>
            <a:endParaRPr lang="en-US" sz="1800" dirty="0">
              <a:latin typeface="Palatino Linotype" pitchFamily="18" charset="0"/>
            </a:endParaRPr>
          </a:p>
          <a:p>
            <a:pPr>
              <a:buFont typeface="Wingdings" pitchFamily="2" charset="2"/>
              <a:buChar char="q"/>
            </a:pPr>
            <a:r>
              <a:rPr lang="en" sz="1800" b="1" i="1" dirty="0" err="1">
                <a:latin typeface="Palatino Linotype" pitchFamily="18" charset="0"/>
              </a:rPr>
              <a:t>Stricture</a:t>
            </a:r>
            <a:r>
              <a:rPr lang="en" sz="1800" b="1" i="1" dirty="0">
                <a:latin typeface="Palatino Linotype" pitchFamily="18" charset="0"/>
              </a:rPr>
              <a:t> </a:t>
            </a:r>
            <a:r>
              <a:rPr lang="en" sz="1800" b="1" i="1" dirty="0" err="1">
                <a:latin typeface="Palatino Linotype" pitchFamily="18" charset="0"/>
              </a:rPr>
              <a:t>column </a:t>
            </a:r>
            <a:r>
              <a:rPr lang="en" sz="1800" dirty="0" err="1">
                <a:latin typeface="Palatino Linotype" pitchFamily="18" charset="0"/>
              </a:rPr>
              <a:t>-rectum </a:t>
            </a:r>
            <a:r>
              <a:rPr lang="en" sz="1800" dirty="0">
                <a:latin typeface="Palatino Linotype" pitchFamily="18" charset="0"/>
              </a:rPr>
              <a:t>, </a:t>
            </a:r>
            <a:r>
              <a:rPr lang="en" sz="1800" dirty="0" err="1">
                <a:latin typeface="Palatino Linotype" pitchFamily="18" charset="0"/>
              </a:rPr>
              <a:t>transverse</a:t>
            </a:r>
            <a:r>
              <a:rPr lang="en" sz="1800" dirty="0">
                <a:latin typeface="Palatino Linotype" pitchFamily="18" charset="0"/>
              </a:rPr>
              <a:t> </a:t>
            </a:r>
            <a:r>
              <a:rPr lang="en" sz="1800" dirty="0" err="1">
                <a:latin typeface="Palatino Linotype" pitchFamily="18" charset="0"/>
              </a:rPr>
              <a:t>colon </a:t>
            </a:r>
            <a:r>
              <a:rPr lang="en" sz="1800" dirty="0">
                <a:latin typeface="Palatino Linotype" pitchFamily="18" charset="0"/>
              </a:rPr>
              <a:t>, </a:t>
            </a:r>
            <a:r>
              <a:rPr lang="en" sz="1800" dirty="0" err="1">
                <a:latin typeface="Palatino Linotype" pitchFamily="18" charset="0"/>
              </a:rPr>
              <a:t>multiple </a:t>
            </a:r>
            <a:r>
              <a:rPr lang="en" sz="1800" dirty="0">
                <a:latin typeface="Palatino Linotype" pitchFamily="18" charset="0"/>
              </a:rPr>
              <a:t>, </a:t>
            </a:r>
            <a:r>
              <a:rPr lang="en" sz="1800" dirty="0" err="1">
                <a:latin typeface="Palatino Linotype" pitchFamily="18" charset="0"/>
              </a:rPr>
              <a:t>malignancy </a:t>
            </a:r>
            <a:r>
              <a:rPr lang="en" sz="1800" dirty="0">
                <a:latin typeface="Palatino Linotype" pitchFamily="18" charset="0"/>
              </a:rPr>
              <a:t>?</a:t>
            </a:r>
          </a:p>
          <a:p>
            <a:endParaRPr lang="en-US" sz="1800" dirty="0"/>
          </a:p>
          <a:p>
            <a:endParaRPr lang="en-US" sz="1800" dirty="0"/>
          </a:p>
        </p:txBody>
      </p:sp>
      <p:sp>
        <p:nvSpPr>
          <p:cNvPr id="44036" name="Content Placeholder 3"/>
          <p:cNvSpPr>
            <a:spLocks noGrp="1"/>
          </p:cNvSpPr>
          <p:nvPr>
            <p:ph sz="half" idx="2"/>
          </p:nvPr>
        </p:nvSpPr>
        <p:spPr>
          <a:xfrm>
            <a:off x="4648200" y="1052513"/>
            <a:ext cx="4244975" cy="5302250"/>
          </a:xfrm>
        </p:spPr>
        <p:txBody>
          <a:bodyPr/>
          <a:lstStyle/>
          <a:p>
            <a:pPr>
              <a:buFont typeface="Wingdings" pitchFamily="2" charset="2"/>
              <a:buChar char="q"/>
            </a:pPr>
            <a:r>
              <a:rPr lang="en" sz="1800" b="1" i="1" dirty="0" err="1">
                <a:latin typeface="Palatino Linotype" pitchFamily="18" charset="0"/>
              </a:rPr>
              <a:t>Fulminant</a:t>
            </a:r>
            <a:r>
              <a:rPr lang="en" sz="1800" b="1" i="1" dirty="0">
                <a:latin typeface="Palatino Linotype" pitchFamily="18" charset="0"/>
              </a:rPr>
              <a:t> </a:t>
            </a:r>
            <a:r>
              <a:rPr lang="en" sz="1800" b="1" i="1" dirty="0" err="1">
                <a:latin typeface="Palatino Linotype" pitchFamily="18" charset="0"/>
              </a:rPr>
              <a:t>colitis - </a:t>
            </a:r>
            <a:r>
              <a:rPr lang="en" sz="1800" dirty="0" err="1">
                <a:latin typeface="Palatino Linotype" pitchFamily="18" charset="0"/>
              </a:rPr>
              <a:t>transmural</a:t>
            </a:r>
            <a:r>
              <a:rPr lang="en" sz="1800" dirty="0">
                <a:latin typeface="Palatino Linotype" pitchFamily="18" charset="0"/>
              </a:rPr>
              <a:t> </a:t>
            </a:r>
            <a:r>
              <a:rPr lang="en" sz="1800" dirty="0" err="1">
                <a:latin typeface="Palatino Linotype" pitchFamily="18" charset="0"/>
              </a:rPr>
              <a:t>expansion</a:t>
            </a:r>
            <a:r>
              <a:rPr lang="en" sz="1800" dirty="0">
                <a:latin typeface="Palatino Linotype" pitchFamily="18" charset="0"/>
              </a:rPr>
              <a:t> </a:t>
            </a:r>
            <a:r>
              <a:rPr lang="en" sz="1800" dirty="0" err="1">
                <a:latin typeface="Palatino Linotype" pitchFamily="18" charset="0"/>
              </a:rPr>
              <a:t>inflammation</a:t>
            </a:r>
            <a:endParaRPr lang="en-US" sz="1800" dirty="0">
              <a:latin typeface="Palatino Linotype" pitchFamily="18" charset="0"/>
            </a:endParaRPr>
          </a:p>
          <a:p>
            <a:endParaRPr lang="en-US" sz="1800" dirty="0">
              <a:latin typeface="Palatino Linotype" pitchFamily="18" charset="0"/>
            </a:endParaRPr>
          </a:p>
          <a:p>
            <a:pPr>
              <a:buFont typeface="Wingdings" pitchFamily="2" charset="2"/>
              <a:buChar char="q"/>
            </a:pPr>
            <a:r>
              <a:rPr lang="en" sz="1800" b="1" i="1" dirty="0" err="1">
                <a:latin typeface="Palatino Linotype" pitchFamily="18" charset="0"/>
              </a:rPr>
              <a:t>Toxic</a:t>
            </a:r>
            <a:r>
              <a:rPr lang="en" sz="1800" b="1" i="1" dirty="0">
                <a:latin typeface="Palatino Linotype" pitchFamily="18" charset="0"/>
              </a:rPr>
              <a:t> </a:t>
            </a:r>
            <a:r>
              <a:rPr lang="en" sz="1800" b="1" i="1" dirty="0" err="1">
                <a:latin typeface="Palatino Linotype" pitchFamily="18" charset="0"/>
              </a:rPr>
              <a:t>megacolon </a:t>
            </a:r>
            <a:r>
              <a:rPr lang="en" sz="1800" b="1" i="1" dirty="0">
                <a:latin typeface="Palatino Linotype" pitchFamily="18" charset="0"/>
              </a:rPr>
              <a:t>- </a:t>
            </a:r>
            <a:r>
              <a:rPr lang="en" sz="1800" dirty="0" err="1">
                <a:latin typeface="Palatino Linotype" pitchFamily="18" charset="0"/>
              </a:rPr>
              <a:t>fulminant</a:t>
            </a:r>
            <a:r>
              <a:rPr lang="en" sz="1800" dirty="0">
                <a:latin typeface="Palatino Linotype" pitchFamily="18" charset="0"/>
              </a:rPr>
              <a:t> </a:t>
            </a:r>
            <a:r>
              <a:rPr lang="en" sz="1800" dirty="0" err="1">
                <a:latin typeface="Palatino Linotype" pitchFamily="18" charset="0"/>
              </a:rPr>
              <a:t>colitis </a:t>
            </a:r>
            <a:r>
              <a:rPr lang="en" sz="1800" dirty="0">
                <a:latin typeface="Palatino Linotype" pitchFamily="18" charset="0"/>
              </a:rPr>
              <a:t>, </a:t>
            </a:r>
            <a:r>
              <a:rPr lang="en" sz="1800" dirty="0" err="1">
                <a:latin typeface="Palatino Linotype" pitchFamily="18" charset="0"/>
              </a:rPr>
              <a:t>dilatation</a:t>
            </a:r>
            <a:r>
              <a:rPr lang="en" sz="1800" dirty="0">
                <a:latin typeface="Palatino Linotype" pitchFamily="18" charset="0"/>
              </a:rPr>
              <a:t> </a:t>
            </a:r>
            <a:r>
              <a:rPr lang="en" sz="1800" dirty="0" err="1">
                <a:latin typeface="Palatino Linotype" pitchFamily="18" charset="0"/>
              </a:rPr>
              <a:t>column</a:t>
            </a:r>
            <a:r>
              <a:rPr lang="en" sz="1800" dirty="0">
                <a:latin typeface="Palatino Linotype" pitchFamily="18" charset="0"/>
              </a:rPr>
              <a:t> </a:t>
            </a:r>
            <a:r>
              <a:rPr lang="en" sz="1800" dirty="0" err="1">
                <a:latin typeface="Palatino Linotype" pitchFamily="18" charset="0"/>
              </a:rPr>
              <a:t>more</a:t>
            </a:r>
            <a:r>
              <a:rPr lang="en" sz="1800" dirty="0">
                <a:latin typeface="Palatino Linotype" pitchFamily="18" charset="0"/>
              </a:rPr>
              <a:t> </a:t>
            </a:r>
            <a:r>
              <a:rPr lang="en" sz="1800" dirty="0" err="1">
                <a:latin typeface="Palatino Linotype" pitchFamily="18" charset="0"/>
              </a:rPr>
              <a:t>of </a:t>
            </a:r>
            <a:r>
              <a:rPr lang="en" sz="1800" dirty="0">
                <a:latin typeface="Palatino Linotype" pitchFamily="18" charset="0"/>
              </a:rPr>
              <a:t>6 cm , </a:t>
            </a:r>
            <a:r>
              <a:rPr lang="en" sz="1800" dirty="0" err="1">
                <a:latin typeface="Palatino Linotype" pitchFamily="18" charset="0"/>
              </a:rPr>
              <a:t>progression</a:t>
            </a:r>
            <a:r>
              <a:rPr lang="en" sz="1800" dirty="0">
                <a:latin typeface="Palatino Linotype" pitchFamily="18" charset="0"/>
              </a:rPr>
              <a:t> </a:t>
            </a:r>
            <a:r>
              <a:rPr lang="en" sz="1800" dirty="0" err="1">
                <a:latin typeface="Palatino Linotype" pitchFamily="18" charset="0"/>
              </a:rPr>
              <a:t>inflammation</a:t>
            </a:r>
            <a:r>
              <a:rPr lang="en" sz="1800" dirty="0">
                <a:latin typeface="Palatino Linotype" pitchFamily="18" charset="0"/>
              </a:rPr>
              <a:t> </a:t>
            </a:r>
            <a:r>
              <a:rPr lang="en" sz="1800" dirty="0" err="1">
                <a:latin typeface="Palatino Linotype" pitchFamily="18" charset="0"/>
              </a:rPr>
              <a:t>through the</a:t>
            </a:r>
            <a:r>
              <a:rPr lang="en" sz="1800" dirty="0">
                <a:latin typeface="Palatino Linotype" pitchFamily="18" charset="0"/>
              </a:rPr>
              <a:t> </a:t>
            </a:r>
            <a:r>
              <a:rPr lang="en" sz="1800" dirty="0" err="1">
                <a:latin typeface="Palatino Linotype" pitchFamily="18" charset="0"/>
              </a:rPr>
              <a:t>muscular</a:t>
            </a:r>
            <a:r>
              <a:rPr lang="en" sz="1800" dirty="0">
                <a:latin typeface="Palatino Linotype" pitchFamily="18" charset="0"/>
              </a:rPr>
              <a:t> </a:t>
            </a:r>
            <a:r>
              <a:rPr lang="en" sz="1800" dirty="0" err="1">
                <a:latin typeface="Palatino Linotype" pitchFamily="18" charset="0"/>
              </a:rPr>
              <a:t>layers</a:t>
            </a:r>
            <a:r>
              <a:rPr lang="en" sz="1800" dirty="0">
                <a:latin typeface="Palatino Linotype" pitchFamily="18" charset="0"/>
              </a:rPr>
              <a:t> </a:t>
            </a:r>
            <a:r>
              <a:rPr lang="en" sz="1800" dirty="0" err="1">
                <a:latin typeface="Palatino Linotype" pitchFamily="18" charset="0"/>
              </a:rPr>
              <a:t>to</a:t>
            </a:r>
            <a:r>
              <a:rPr lang="en" sz="1800" dirty="0">
                <a:latin typeface="Palatino Linotype" pitchFamily="18" charset="0"/>
              </a:rPr>
              <a:t> </a:t>
            </a:r>
            <a:r>
              <a:rPr lang="en" sz="1800" dirty="0" err="1">
                <a:latin typeface="Palatino Linotype" pitchFamily="18" charset="0"/>
              </a:rPr>
              <a:t>serous </a:t>
            </a:r>
            <a:r>
              <a:rPr lang="en" sz="1800" dirty="0">
                <a:latin typeface="Palatino Linotype" pitchFamily="18" charset="0"/>
              </a:rPr>
              <a:t>, </a:t>
            </a:r>
            <a:r>
              <a:rPr lang="en" sz="1800" dirty="0" err="1">
                <a:latin typeface="Palatino Linotype" pitchFamily="18" charset="0"/>
              </a:rPr>
              <a:t>with</a:t>
            </a:r>
            <a:r>
              <a:rPr lang="en" sz="1800" dirty="0">
                <a:latin typeface="Palatino Linotype" pitchFamily="18" charset="0"/>
              </a:rPr>
              <a:t> </a:t>
            </a:r>
            <a:r>
              <a:rPr lang="en" sz="1800" dirty="0" err="1">
                <a:latin typeface="Palatino Linotype" pitchFamily="18" charset="0"/>
              </a:rPr>
              <a:t>paralysis</a:t>
            </a:r>
            <a:r>
              <a:rPr lang="en" sz="1800" dirty="0">
                <a:latin typeface="Palatino Linotype" pitchFamily="18" charset="0"/>
              </a:rPr>
              <a:t> </a:t>
            </a:r>
            <a:r>
              <a:rPr lang="en" sz="1800" dirty="0" err="1">
                <a:latin typeface="Palatino Linotype" pitchFamily="18" charset="0"/>
              </a:rPr>
              <a:t>musculature</a:t>
            </a:r>
            <a:r>
              <a:rPr lang="en" sz="1800" dirty="0">
                <a:latin typeface="Palatino Linotype" pitchFamily="18" charset="0"/>
              </a:rPr>
              <a:t> </a:t>
            </a:r>
            <a:r>
              <a:rPr lang="en" sz="1800" dirty="0" err="1">
                <a:latin typeface="Palatino Linotype" pitchFamily="18" charset="0"/>
              </a:rPr>
              <a:t>column</a:t>
            </a:r>
            <a:endParaRPr lang="en-US" sz="1800" dirty="0">
              <a:latin typeface="Palatino Linotype" pitchFamily="18" charset="0"/>
            </a:endParaRPr>
          </a:p>
          <a:p>
            <a:endParaRPr lang="en-US" sz="1800" dirty="0">
              <a:latin typeface="Palatino Linotype" pitchFamily="18" charset="0"/>
            </a:endParaRPr>
          </a:p>
          <a:p>
            <a:pPr>
              <a:buFont typeface="Wingdings" pitchFamily="2" charset="2"/>
              <a:buChar char="q"/>
            </a:pPr>
            <a:r>
              <a:rPr lang="en" sz="1800" b="1" i="1" dirty="0" err="1">
                <a:latin typeface="Palatino Linotype" pitchFamily="18" charset="0"/>
              </a:rPr>
              <a:t>Perforation</a:t>
            </a:r>
            <a:r>
              <a:rPr lang="en" sz="1800" b="1" i="1" dirty="0">
                <a:latin typeface="Palatino Linotype" pitchFamily="18" charset="0"/>
              </a:rPr>
              <a:t> </a:t>
            </a:r>
            <a:r>
              <a:rPr lang="en" sz="1800" b="1" i="1" dirty="0" err="1">
                <a:latin typeface="Palatino Linotype" pitchFamily="18" charset="0"/>
              </a:rPr>
              <a:t>column </a:t>
            </a:r>
            <a:r>
              <a:rPr lang="en" sz="1800" dirty="0" err="1">
                <a:latin typeface="Palatino Linotype" pitchFamily="18" charset="0"/>
              </a:rPr>
              <a:t>code</a:t>
            </a:r>
            <a:r>
              <a:rPr lang="en" sz="1800" dirty="0">
                <a:latin typeface="Palatino Linotype" pitchFamily="18" charset="0"/>
              </a:rPr>
              <a:t> </a:t>
            </a:r>
            <a:r>
              <a:rPr lang="en" sz="1800" dirty="0" err="1">
                <a:latin typeface="Palatino Linotype" pitchFamily="18" charset="0"/>
              </a:rPr>
              <a:t>toxic</a:t>
            </a:r>
            <a:r>
              <a:rPr lang="en" sz="1800" dirty="0">
                <a:latin typeface="Palatino Linotype" pitchFamily="18" charset="0"/>
              </a:rPr>
              <a:t> </a:t>
            </a:r>
            <a:r>
              <a:rPr lang="en" sz="1800" dirty="0" err="1">
                <a:latin typeface="Palatino Linotype" pitchFamily="18" charset="0"/>
              </a:rPr>
              <a:t>megacolumn</a:t>
            </a:r>
            <a:endParaRPr lang="en-US" sz="1800" dirty="0">
              <a:latin typeface="Palatino Linotype" pitchFamily="18" charset="0"/>
            </a:endParaRPr>
          </a:p>
          <a:p>
            <a:endParaRPr lang="en-US" sz="1800" dirty="0">
              <a:latin typeface="Palatino Linotype" pitchFamily="18" charset="0"/>
            </a:endParaRPr>
          </a:p>
          <a:p>
            <a:pPr>
              <a:buFont typeface="Wingdings" pitchFamily="2" charset="2"/>
              <a:buChar char="q"/>
            </a:pPr>
            <a:r>
              <a:rPr lang="en" sz="1800" b="1" i="1" dirty="0" err="1">
                <a:latin typeface="Palatino Linotype" pitchFamily="18" charset="0"/>
              </a:rPr>
              <a:t>Cancer</a:t>
            </a:r>
            <a:r>
              <a:rPr lang="en" sz="1800" b="1" i="1" dirty="0">
                <a:latin typeface="Palatino Linotype" pitchFamily="18" charset="0"/>
              </a:rPr>
              <a:t> </a:t>
            </a:r>
            <a:r>
              <a:rPr lang="en" sz="1800" b="1" i="1" dirty="0" err="1">
                <a:latin typeface="Palatino Linotype" pitchFamily="18" charset="0"/>
              </a:rPr>
              <a:t>column </a:t>
            </a:r>
            <a:r>
              <a:rPr lang="en" sz="1800" dirty="0" err="1">
                <a:latin typeface="Palatino Linotype" pitchFamily="18" charset="0"/>
              </a:rPr>
              <a:t>code</a:t>
            </a:r>
            <a:r>
              <a:rPr lang="en" sz="1800" dirty="0">
                <a:latin typeface="Palatino Linotype" pitchFamily="18" charset="0"/>
              </a:rPr>
              <a:t> </a:t>
            </a:r>
            <a:r>
              <a:rPr lang="en" sz="1800" dirty="0" err="1">
                <a:latin typeface="Palatino Linotype" pitchFamily="18" charset="0"/>
              </a:rPr>
              <a:t>pancolitis </a:t>
            </a:r>
            <a:r>
              <a:rPr lang="en" sz="1800" dirty="0">
                <a:latin typeface="Palatino Linotype" pitchFamily="18" charset="0"/>
              </a:rPr>
              <a:t>, </a:t>
            </a:r>
            <a:r>
              <a:rPr lang="en" sz="1800" dirty="0" err="1">
                <a:latin typeface="Palatino Linotype" pitchFamily="18" charset="0"/>
              </a:rPr>
              <a:t>after </a:t>
            </a:r>
            <a:r>
              <a:rPr lang="en" sz="1800" dirty="0">
                <a:latin typeface="Palatino Linotype" pitchFamily="18" charset="0"/>
              </a:rPr>
              <a:t>10 or </a:t>
            </a:r>
            <a:r>
              <a:rPr lang="en" sz="1800" dirty="0" err="1">
                <a:latin typeface="Palatino Linotype" pitchFamily="18" charset="0"/>
              </a:rPr>
              <a:t>more</a:t>
            </a:r>
            <a:r>
              <a:rPr lang="en" sz="1800" dirty="0">
                <a:latin typeface="Palatino Linotype" pitchFamily="18" charset="0"/>
              </a:rPr>
              <a:t> </a:t>
            </a:r>
            <a:r>
              <a:rPr lang="en" sz="1800" dirty="0" err="1">
                <a:latin typeface="Palatino Linotype" pitchFamily="18" charset="0"/>
              </a:rPr>
              <a:t>year</a:t>
            </a:r>
            <a:r>
              <a:rPr lang="en" sz="1800" dirty="0">
                <a:latin typeface="Palatino Linotype" pitchFamily="18" charset="0"/>
              </a:rPr>
              <a:t> </a:t>
            </a:r>
            <a:r>
              <a:rPr lang="en" sz="1800" dirty="0" err="1">
                <a:latin typeface="Palatino Linotype" pitchFamily="18" charset="0"/>
              </a:rPr>
              <a:t>duration</a:t>
            </a:r>
            <a:r>
              <a:rPr lang="en" sz="1800" dirty="0">
                <a:latin typeface="Palatino Linotype" pitchFamily="18" charset="0"/>
              </a:rPr>
              <a:t> </a:t>
            </a:r>
            <a:r>
              <a:rPr lang="en" sz="1800" dirty="0" err="1">
                <a:latin typeface="Palatino Linotype" pitchFamily="18" charset="0"/>
              </a:rPr>
              <a:t>diseases</a:t>
            </a:r>
            <a:endParaRPr lang="en-US" sz="1800" dirty="0">
              <a:latin typeface="Palatino Linotype" pitchFamily="18" charset="0"/>
            </a:endParaRPr>
          </a:p>
        </p:txBody>
      </p:sp>
    </p:spTree>
    <p:extLst>
      <p:ext uri="{BB962C8B-B14F-4D97-AF65-F5344CB8AC3E}">
        <p14:creationId xmlns="" xmlns:p14="http://schemas.microsoft.com/office/powerpoint/2010/main" val="217708361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188640"/>
            <a:ext cx="7851648" cy="344760"/>
          </a:xfrm>
          <a:ln>
            <a:miter lim="800000"/>
            <a:headEnd/>
            <a:tailEnd/>
          </a:ln>
          <a:extLst/>
        </p:spPr>
        <p:txBody>
          <a:bodyPr>
            <a:normAutofit fontScale="90000"/>
          </a:bodyPr>
          <a:lstStyle/>
          <a:p>
            <a:pPr algn="ctr">
              <a:defRPr/>
            </a:pPr>
            <a:r>
              <a:rPr lang="en" sz="3200" b="1" dirty="0" err="1">
                <a:latin typeface="Palatino Linotype" pitchFamily="18" charset="0"/>
              </a:rPr>
              <a:t>Crohn's </a:t>
            </a:r>
            <a:r>
              <a:rPr lang="en" sz="3200" b="1" dirty="0">
                <a:latin typeface="Palatino Linotype" pitchFamily="18" charset="0"/>
              </a:rPr>
              <a:t>disease</a:t>
            </a:r>
            <a:endParaRPr lang="en-US" sz="3200" b="1" dirty="0">
              <a:latin typeface="Palatino Linotype" pitchFamily="18" charset="0"/>
            </a:endParaRPr>
          </a:p>
        </p:txBody>
      </p:sp>
      <p:sp>
        <p:nvSpPr>
          <p:cNvPr id="49155" name="Subtitle 2"/>
          <p:cNvSpPr>
            <a:spLocks noGrp="1"/>
          </p:cNvSpPr>
          <p:nvPr>
            <p:ph type="subTitle" idx="1"/>
          </p:nvPr>
        </p:nvSpPr>
        <p:spPr>
          <a:xfrm>
            <a:off x="152400" y="762000"/>
            <a:ext cx="8915400" cy="5400675"/>
          </a:xfrm>
        </p:spPr>
        <p:txBody>
          <a:bodyPr/>
          <a:lstStyle/>
          <a:p>
            <a:pPr marL="285750" marR="0" indent="-285750" algn="l">
              <a:lnSpc>
                <a:spcPct val="150000"/>
              </a:lnSpc>
              <a:buFont typeface="Wingdings" pitchFamily="2" charset="2"/>
              <a:buChar char="ü"/>
            </a:pPr>
            <a:r>
              <a:rPr lang="en" sz="1600" dirty="0">
                <a:solidFill>
                  <a:schemeClr val="tx1"/>
                </a:solidFill>
                <a:latin typeface="Palatino Linotype" pitchFamily="18" charset="0"/>
              </a:rPr>
              <a:t> &lt; 20 </a:t>
            </a:r>
            <a:r>
              <a:rPr lang="en" sz="1600" dirty="0" err="1">
                <a:solidFill>
                  <a:schemeClr val="tx1"/>
                </a:solidFill>
                <a:latin typeface="Palatino Linotype" pitchFamily="18" charset="0"/>
              </a:rPr>
              <a:t>years </a:t>
            </a:r>
            <a:r>
              <a:rPr lang="en" sz="1600" dirty="0">
                <a:solidFill>
                  <a:schemeClr val="tx1"/>
                </a:solidFill>
                <a:latin typeface="Palatino Linotype" pitchFamily="18" charset="0"/>
              </a:rPr>
              <a:t>- 25% </a:t>
            </a:r>
            <a:r>
              <a:rPr lang="en" sz="1600" dirty="0" err="1">
                <a:solidFill>
                  <a:schemeClr val="tx1"/>
                </a:solidFill>
                <a:latin typeface="Palatino Linotype" pitchFamily="18" charset="0"/>
              </a:rPr>
              <a:t>to </a:t>
            </a:r>
            <a:r>
              <a:rPr lang="en" sz="1600" dirty="0">
                <a:solidFill>
                  <a:schemeClr val="tx1"/>
                </a:solidFill>
                <a:latin typeface="Palatino Linotype" pitchFamily="18" charset="0"/>
              </a:rPr>
              <a:t>30% </a:t>
            </a:r>
            <a:r>
              <a:rPr lang="en" sz="1600" dirty="0" err="1">
                <a:solidFill>
                  <a:schemeClr val="tx1"/>
                </a:solidFill>
                <a:latin typeface="Palatino Linotype" pitchFamily="18" charset="0"/>
              </a:rPr>
              <a:t>of patients</a:t>
            </a:r>
            <a:endParaRPr lang="en-US" sz="1600" dirty="0">
              <a:solidFill>
                <a:schemeClr val="tx1"/>
              </a:solidFill>
              <a:latin typeface="Palatino Linotype" pitchFamily="18" charset="0"/>
            </a:endParaRPr>
          </a:p>
          <a:p>
            <a:pPr marL="285750" marR="0" indent="-285750" algn="l">
              <a:lnSpc>
                <a:spcPct val="150000"/>
              </a:lnSpc>
              <a:buFont typeface="Wingdings" pitchFamily="2" charset="2"/>
              <a:buChar char="ü"/>
            </a:pPr>
            <a:r>
              <a:rPr lang="en" sz="1600" dirty="0">
                <a:solidFill>
                  <a:schemeClr val="tx1"/>
                </a:solidFill>
                <a:latin typeface="Palatino Linotype" pitchFamily="18" charset="0"/>
              </a:rPr>
              <a:t>&gt; 50 </a:t>
            </a:r>
            <a:r>
              <a:rPr lang="en" sz="1600" dirty="0" err="1">
                <a:solidFill>
                  <a:schemeClr val="tx1"/>
                </a:solidFill>
                <a:latin typeface="Palatino Linotype" pitchFamily="18" charset="0"/>
              </a:rPr>
              <a:t>years </a:t>
            </a:r>
            <a:r>
              <a:rPr lang="en" sz="1600" dirty="0">
                <a:solidFill>
                  <a:schemeClr val="tx1"/>
                </a:solidFill>
                <a:latin typeface="Palatino Linotype" pitchFamily="18" charset="0"/>
              </a:rPr>
              <a:t>- 15% </a:t>
            </a:r>
            <a:r>
              <a:rPr lang="en" sz="1600" dirty="0" err="1">
                <a:solidFill>
                  <a:schemeClr val="tx1"/>
                </a:solidFill>
                <a:latin typeface="Palatino Linotype" pitchFamily="18" charset="0"/>
              </a:rPr>
              <a:t>of patients</a:t>
            </a:r>
            <a:endParaRPr lang="en-US" sz="1600" dirty="0">
              <a:solidFill>
                <a:schemeClr val="tx1"/>
              </a:solidFill>
              <a:latin typeface="Palatino Linotype" pitchFamily="18" charset="0"/>
            </a:endParaRPr>
          </a:p>
          <a:p>
            <a:pPr marL="285750" marR="0" indent="-285750" algn="l">
              <a:lnSpc>
                <a:spcPct val="150000"/>
              </a:lnSpc>
              <a:buFont typeface="Wingdings" pitchFamily="2" charset="2"/>
              <a:buChar char="ü"/>
            </a:pPr>
            <a:r>
              <a:rPr lang="en" sz="1600" dirty="0">
                <a:solidFill>
                  <a:schemeClr val="tx1"/>
                </a:solidFill>
                <a:latin typeface="Palatino Linotype" pitchFamily="18" charset="0"/>
              </a:rPr>
              <a:t> </a:t>
            </a:r>
            <a:r>
              <a:rPr lang="en" sz="1600" dirty="0" err="1">
                <a:solidFill>
                  <a:schemeClr val="tx1"/>
                </a:solidFill>
                <a:latin typeface="Palatino Linotype" pitchFamily="18" charset="0"/>
              </a:rPr>
              <a:t>extraintestinal </a:t>
            </a:r>
            <a:r>
              <a:rPr lang="en" sz="1600" dirty="0">
                <a:solidFill>
                  <a:schemeClr val="tx1"/>
                </a:solidFill>
                <a:latin typeface="Palatino Linotype" pitchFamily="18" charset="0"/>
              </a:rPr>
              <a:t>and </a:t>
            </a:r>
            <a:r>
              <a:rPr lang="en" sz="1600" dirty="0" err="1">
                <a:solidFill>
                  <a:schemeClr val="tx1"/>
                </a:solidFill>
                <a:latin typeface="Palatino Linotype" pitchFamily="18" charset="0"/>
              </a:rPr>
              <a:t>symptoms</a:t>
            </a:r>
            <a:r>
              <a:rPr lang="en" sz="1600" dirty="0">
                <a:solidFill>
                  <a:schemeClr val="tx1"/>
                </a:solidFill>
                <a:latin typeface="Palatino Linotype" pitchFamily="18" charset="0"/>
              </a:rPr>
              <a:t> ( </a:t>
            </a:r>
            <a:r>
              <a:rPr lang="en" sz="1600" dirty="0" err="1">
                <a:solidFill>
                  <a:schemeClr val="tx1"/>
                </a:solidFill>
                <a:latin typeface="Palatino Linotype" pitchFamily="18" charset="0"/>
              </a:rPr>
              <a:t>arthritis </a:t>
            </a:r>
            <a:r>
              <a:rPr lang="en" sz="1600" dirty="0">
                <a:solidFill>
                  <a:schemeClr val="tx1"/>
                </a:solidFill>
                <a:latin typeface="Palatino Linotype" pitchFamily="18" charset="0"/>
              </a:rPr>
              <a:t>and </a:t>
            </a:r>
            <a:r>
              <a:rPr lang="en" sz="1600" dirty="0" err="1">
                <a:solidFill>
                  <a:schemeClr val="tx1"/>
                </a:solidFill>
                <a:latin typeface="Palatino Linotype" pitchFamily="18" charset="0"/>
              </a:rPr>
              <a:t>arthralgia </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precede</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appears</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intestinal </a:t>
            </a:r>
            <a:r>
              <a:rPr lang="en" sz="1600" dirty="0">
                <a:solidFill>
                  <a:schemeClr val="tx1"/>
                </a:solidFill>
                <a:latin typeface="Palatino Linotype" pitchFamily="18" charset="0"/>
              </a:rPr>
              <a:t>symptoms - 15% </a:t>
            </a:r>
            <a:r>
              <a:rPr lang="en" sz="1600" dirty="0" err="1">
                <a:solidFill>
                  <a:schemeClr val="tx1"/>
                </a:solidFill>
                <a:latin typeface="Palatino Linotype" pitchFamily="18" charset="0"/>
              </a:rPr>
              <a:t>ill </a:t>
            </a:r>
            <a:r>
              <a:rPr lang="en" sz="1600" dirty="0">
                <a:solidFill>
                  <a:schemeClr val="tx1"/>
                </a:solidFill>
                <a:latin typeface="Palatino Linotype" pitchFamily="18" charset="0"/>
              </a:rPr>
              <a:t>and </a:t>
            </a:r>
            <a:r>
              <a:rPr lang="en" sz="1600" dirty="0" err="1">
                <a:solidFill>
                  <a:schemeClr val="tx1"/>
                </a:solidFill>
                <a:latin typeface="Palatino Linotype" pitchFamily="18" charset="0"/>
              </a:rPr>
              <a:t>ka</a:t>
            </a:r>
            <a:endParaRPr lang="en-US" sz="1600" dirty="0">
              <a:solidFill>
                <a:schemeClr val="tx1"/>
              </a:solidFill>
              <a:latin typeface="Palatino Linotype" pitchFamily="18" charset="0"/>
            </a:endParaRPr>
          </a:p>
          <a:p>
            <a:pPr marL="285750" marR="0" indent="-285750" algn="l">
              <a:lnSpc>
                <a:spcPct val="150000"/>
              </a:lnSpc>
              <a:buFont typeface="Wingdings" pitchFamily="2" charset="2"/>
              <a:buChar char="ü"/>
            </a:pPr>
            <a:r>
              <a:rPr lang="en" sz="1600" dirty="0">
                <a:solidFill>
                  <a:schemeClr val="tx1"/>
                </a:solidFill>
                <a:latin typeface="Palatino Linotype" pitchFamily="18" charset="0"/>
              </a:rPr>
              <a:t> </a:t>
            </a:r>
            <a:r>
              <a:rPr lang="en" sz="1600" dirty="0" err="1">
                <a:solidFill>
                  <a:schemeClr val="tx1"/>
                </a:solidFill>
                <a:latin typeface="Palatino Linotype" pitchFamily="18" charset="0"/>
              </a:rPr>
              <a:t>affected</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rectum</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in </a:t>
            </a:r>
            <a:r>
              <a:rPr lang="en" sz="1600" dirty="0">
                <a:solidFill>
                  <a:schemeClr val="tx1"/>
                </a:solidFill>
                <a:latin typeface="Palatino Linotype" pitchFamily="18" charset="0"/>
              </a:rPr>
              <a:t>50% </a:t>
            </a:r>
            <a:r>
              <a:rPr lang="en" sz="1600" dirty="0" err="1">
                <a:solidFill>
                  <a:schemeClr val="tx1"/>
                </a:solidFill>
                <a:latin typeface="Palatino Linotype" pitchFamily="18" charset="0"/>
              </a:rPr>
              <a:t>of patients</a:t>
            </a:r>
            <a:endParaRPr lang="en-US" sz="1600" dirty="0">
              <a:solidFill>
                <a:schemeClr val="tx1"/>
              </a:solidFill>
              <a:latin typeface="Palatino Linotype" pitchFamily="18" charset="0"/>
            </a:endParaRPr>
          </a:p>
        </p:txBody>
      </p:sp>
      <p:graphicFrame>
        <p:nvGraphicFramePr>
          <p:cNvPr id="3" name="Object 2"/>
          <p:cNvGraphicFramePr>
            <a:graphicFrameLocks noGrp="1"/>
          </p:cNvGraphicFramePr>
          <p:nvPr>
            <p:extLst>
              <p:ext uri="{D42A27DB-BD31-4B8C-83A1-F6EECF244321}">
                <p14:modId xmlns="" xmlns:p14="http://schemas.microsoft.com/office/powerpoint/2010/main" val="2593758653"/>
              </p:ext>
            </p:extLst>
          </p:nvPr>
        </p:nvGraphicFramePr>
        <p:xfrm>
          <a:off x="2057400" y="3048000"/>
          <a:ext cx="5170488" cy="3500438"/>
        </p:xfrm>
        <a:graphic>
          <a:graphicData uri="http://schemas.openxmlformats.org/presentationml/2006/ole">
            <p:oleObj spid="_x0000_s2103" r:id="rId3" imgW="6248942" imgH="4743099" progId="">
              <p:embed/>
            </p:oleObj>
          </a:graphicData>
        </a:graphic>
      </p:graphicFrame>
      <p:sp>
        <p:nvSpPr>
          <p:cNvPr id="4" name="TextBox 3"/>
          <p:cNvSpPr txBox="1"/>
          <p:nvPr/>
        </p:nvSpPr>
        <p:spPr>
          <a:xfrm>
            <a:off x="3124200" y="3352800"/>
            <a:ext cx="2239716" cy="369332"/>
          </a:xfrm>
          <a:prstGeom prst="rect">
            <a:avLst/>
          </a:prstGeom>
          <a:noFill/>
        </p:spPr>
        <p:txBody>
          <a:bodyPr wrap="none" rtlCol="0">
            <a:spAutoFit/>
          </a:bodyPr>
          <a:lstStyle/>
          <a:p>
            <a:r>
              <a:rPr lang="en" b="1" dirty="0">
                <a:latin typeface="Palatino Linotype" pitchFamily="18" charset="0"/>
              </a:rPr>
              <a:t>LOCALIZATION</a:t>
            </a:r>
          </a:p>
        </p:txBody>
      </p:sp>
    </p:spTree>
    <p:extLst>
      <p:ext uri="{BB962C8B-B14F-4D97-AF65-F5344CB8AC3E}">
        <p14:creationId xmlns="" xmlns:p14="http://schemas.microsoft.com/office/powerpoint/2010/main" val="46037132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188640"/>
            <a:ext cx="7851648" cy="720080"/>
          </a:xfrm>
          <a:ln>
            <a:miter lim="800000"/>
            <a:headEnd/>
            <a:tailEnd/>
          </a:ln>
          <a:extLst/>
        </p:spPr>
        <p:txBody>
          <a:bodyPr/>
          <a:lstStyle/>
          <a:p>
            <a:pPr algn="ctr">
              <a:defRPr/>
            </a:pPr>
            <a:r>
              <a:rPr lang="en" sz="3200" b="1" dirty="0" err="1">
                <a:latin typeface="Palatino Linotype" pitchFamily="18" charset="0"/>
              </a:rPr>
              <a:t>Crohn's </a:t>
            </a:r>
            <a:r>
              <a:rPr lang="en" sz="3200" b="1" dirty="0">
                <a:latin typeface="Palatino Linotype" pitchFamily="18" charset="0"/>
              </a:rPr>
              <a:t>disease, characteristics</a:t>
            </a:r>
            <a:endParaRPr lang="en-US" sz="3200" b="1" dirty="0">
              <a:latin typeface="Palatino Linotype" pitchFamily="18" charset="0"/>
            </a:endParaRPr>
          </a:p>
        </p:txBody>
      </p:sp>
      <p:sp>
        <p:nvSpPr>
          <p:cNvPr id="51203" name="Subtitle 2"/>
          <p:cNvSpPr>
            <a:spLocks noGrp="1"/>
          </p:cNvSpPr>
          <p:nvPr>
            <p:ph type="subTitle" idx="1"/>
          </p:nvPr>
        </p:nvSpPr>
        <p:spPr>
          <a:xfrm>
            <a:off x="533400" y="1268413"/>
            <a:ext cx="8359775" cy="3151187"/>
          </a:xfrm>
        </p:spPr>
        <p:txBody>
          <a:bodyPr/>
          <a:lstStyle/>
          <a:p>
            <a:pPr marR="0" algn="l">
              <a:lnSpc>
                <a:spcPct val="150000"/>
              </a:lnSpc>
              <a:buFont typeface="Wingdings" pitchFamily="2" charset="2"/>
              <a:buChar char="Ø"/>
            </a:pPr>
            <a:r>
              <a:rPr lang="en" sz="1600" dirty="0">
                <a:solidFill>
                  <a:schemeClr val="tx1"/>
                </a:solidFill>
                <a:latin typeface="Palatino Linotype" pitchFamily="18" charset="0"/>
              </a:rPr>
              <a:t> </a:t>
            </a:r>
            <a:r>
              <a:rPr lang="en" sz="1600" dirty="0" err="1">
                <a:solidFill>
                  <a:schemeClr val="tx1"/>
                </a:solidFill>
                <a:latin typeface="Palatino Linotype" pitchFamily="18" charset="0"/>
              </a:rPr>
              <a:t>pain </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obstructive</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character </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type</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cramps</a:t>
            </a:r>
            <a:endParaRPr lang="en-US" sz="1600" dirty="0">
              <a:solidFill>
                <a:schemeClr val="tx1"/>
              </a:solidFill>
              <a:latin typeface="Palatino Linotype" pitchFamily="18" charset="0"/>
            </a:endParaRPr>
          </a:p>
          <a:p>
            <a:pPr marR="0" algn="l">
              <a:lnSpc>
                <a:spcPct val="150000"/>
              </a:lnSpc>
              <a:buFont typeface="Wingdings" pitchFamily="2" charset="2"/>
              <a:buChar char="Ø"/>
            </a:pPr>
            <a:r>
              <a:rPr lang="en" sz="1600" dirty="0">
                <a:solidFill>
                  <a:schemeClr val="tx1"/>
                </a:solidFill>
                <a:latin typeface="Palatino Linotype" pitchFamily="18" charset="0"/>
              </a:rPr>
              <a:t> </a:t>
            </a:r>
            <a:r>
              <a:rPr lang="en" sz="1600" dirty="0" err="1">
                <a:solidFill>
                  <a:schemeClr val="tx1"/>
                </a:solidFill>
                <a:latin typeface="Palatino Linotype" pitchFamily="18" charset="0"/>
              </a:rPr>
              <a:t>diarrhea </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syndrome</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short</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intestines </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syndrome</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blind</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winding </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provoked</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bilious</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acids </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without</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admixture</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blood </a:t>
            </a:r>
            <a:r>
              <a:rPr lang="en" sz="1600" dirty="0">
                <a:solidFill>
                  <a:schemeClr val="tx1"/>
                </a:solidFill>
                <a:latin typeface="Palatino Linotype" pitchFamily="18" charset="0"/>
              </a:rPr>
              <a:t>and </a:t>
            </a:r>
            <a:r>
              <a:rPr lang="en" sz="1600" dirty="0" err="1">
                <a:solidFill>
                  <a:schemeClr val="tx1"/>
                </a:solidFill>
                <a:latin typeface="Palatino Linotype" pitchFamily="18" charset="0"/>
              </a:rPr>
              <a:t>without</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tenesmus</a:t>
            </a:r>
            <a:endParaRPr lang="en-US" sz="1600" dirty="0">
              <a:solidFill>
                <a:schemeClr val="tx1"/>
              </a:solidFill>
              <a:latin typeface="Palatino Linotype" pitchFamily="18" charset="0"/>
            </a:endParaRPr>
          </a:p>
          <a:p>
            <a:pPr marR="0" algn="l">
              <a:lnSpc>
                <a:spcPct val="150000"/>
              </a:lnSpc>
              <a:buFont typeface="Wingdings" pitchFamily="2" charset="2"/>
              <a:buChar char="Ø"/>
            </a:pPr>
            <a:r>
              <a:rPr lang="en" sz="1600" dirty="0">
                <a:solidFill>
                  <a:schemeClr val="tx1"/>
                </a:solidFill>
                <a:latin typeface="Palatino Linotype" pitchFamily="18" charset="0"/>
              </a:rPr>
              <a:t> </a:t>
            </a:r>
            <a:r>
              <a:rPr lang="en" sz="1600" dirty="0" err="1">
                <a:solidFill>
                  <a:schemeClr val="tx1"/>
                </a:solidFill>
                <a:latin typeface="Palatino Linotype" pitchFamily="18" charset="0"/>
              </a:rPr>
              <a:t>temperature</a:t>
            </a:r>
            <a:endParaRPr lang="en-US" sz="1600" dirty="0">
              <a:solidFill>
                <a:schemeClr val="tx1"/>
              </a:solidFill>
              <a:latin typeface="Palatino Linotype" pitchFamily="18" charset="0"/>
            </a:endParaRPr>
          </a:p>
          <a:p>
            <a:pPr marR="0" algn="l">
              <a:lnSpc>
                <a:spcPct val="150000"/>
              </a:lnSpc>
              <a:buFont typeface="Wingdings" pitchFamily="2" charset="2"/>
              <a:buChar char="Ø"/>
            </a:pPr>
            <a:r>
              <a:rPr lang="en" sz="1600" dirty="0">
                <a:solidFill>
                  <a:schemeClr val="tx1"/>
                </a:solidFill>
                <a:latin typeface="Palatino Linotype" pitchFamily="18" charset="0"/>
              </a:rPr>
              <a:t> </a:t>
            </a:r>
            <a:r>
              <a:rPr lang="en" sz="1600" dirty="0" err="1">
                <a:solidFill>
                  <a:schemeClr val="tx1"/>
                </a:solidFill>
                <a:latin typeface="Palatino Linotype" pitchFamily="18" charset="0"/>
              </a:rPr>
              <a:t>loss</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weight</a:t>
            </a:r>
            <a:endParaRPr lang="en-US" sz="1600" dirty="0">
              <a:solidFill>
                <a:schemeClr val="tx1"/>
              </a:solidFill>
              <a:latin typeface="Palatino Linotype" pitchFamily="18" charset="0"/>
            </a:endParaRPr>
          </a:p>
          <a:p>
            <a:pPr marR="0" algn="l">
              <a:lnSpc>
                <a:spcPct val="150000"/>
              </a:lnSpc>
              <a:buFont typeface="Wingdings" pitchFamily="2" charset="2"/>
              <a:buChar char="Ø"/>
            </a:pPr>
            <a:r>
              <a:rPr lang="en" sz="1600" dirty="0">
                <a:solidFill>
                  <a:schemeClr val="tx1"/>
                </a:solidFill>
                <a:latin typeface="Palatino Linotype" pitchFamily="18" charset="0"/>
              </a:rPr>
              <a:t> </a:t>
            </a:r>
            <a:r>
              <a:rPr lang="en" sz="1600" dirty="0" err="1">
                <a:solidFill>
                  <a:schemeClr val="tx1"/>
                </a:solidFill>
                <a:latin typeface="Palatino Linotype" pitchFamily="18" charset="0"/>
              </a:rPr>
              <a:t>bleeding</a:t>
            </a:r>
            <a:endParaRPr lang="en-US" sz="1600" dirty="0">
              <a:solidFill>
                <a:schemeClr val="tx1"/>
              </a:solidFill>
              <a:latin typeface="Palatino Linotype" pitchFamily="18" charset="0"/>
            </a:endParaRPr>
          </a:p>
          <a:p>
            <a:pPr marR="0" algn="l">
              <a:lnSpc>
                <a:spcPct val="150000"/>
              </a:lnSpc>
              <a:buFont typeface="Wingdings" pitchFamily="2" charset="2"/>
              <a:buChar char="Ø"/>
            </a:pPr>
            <a:r>
              <a:rPr lang="en" sz="1600" dirty="0">
                <a:solidFill>
                  <a:schemeClr val="tx1"/>
                </a:solidFill>
                <a:latin typeface="Palatino Linotype" pitchFamily="18" charset="0"/>
              </a:rPr>
              <a:t> </a:t>
            </a:r>
            <a:r>
              <a:rPr lang="en" sz="1600" dirty="0" err="1">
                <a:solidFill>
                  <a:schemeClr val="tx1"/>
                </a:solidFill>
                <a:latin typeface="Palatino Linotype" pitchFamily="18" charset="0"/>
              </a:rPr>
              <a:t>perianal</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disease-peri </a:t>
            </a:r>
            <a:r>
              <a:rPr lang="en" sz="1600" dirty="0">
                <a:solidFill>
                  <a:schemeClr val="tx1"/>
                </a:solidFill>
                <a:latin typeface="Palatino Linotype" pitchFamily="18" charset="0"/>
              </a:rPr>
              <a:t>a </a:t>
            </a:r>
            <a:r>
              <a:rPr lang="en" sz="1600" dirty="0" err="1">
                <a:solidFill>
                  <a:schemeClr val="tx1"/>
                </a:solidFill>
                <a:latin typeface="Palatino Linotype" pitchFamily="18" charset="0"/>
              </a:rPr>
              <a:t>nalne</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fissures </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fistulas </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abscesses</a:t>
            </a:r>
            <a:endParaRPr lang="en-US" sz="1600" dirty="0">
              <a:solidFill>
                <a:schemeClr val="tx1"/>
              </a:solidFill>
              <a:latin typeface="Palatino Linotype" pitchFamily="18" charset="0"/>
            </a:endParaRPr>
          </a:p>
        </p:txBody>
      </p:sp>
    </p:spTree>
    <p:extLst>
      <p:ext uri="{BB962C8B-B14F-4D97-AF65-F5344CB8AC3E}">
        <p14:creationId xmlns="" xmlns:p14="http://schemas.microsoft.com/office/powerpoint/2010/main" val="128312516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648072"/>
          </a:xfrm>
          <a:ln>
            <a:miter lim="800000"/>
            <a:headEnd/>
            <a:tailEnd/>
          </a:ln>
          <a:extLst/>
        </p:spPr>
        <p:txBody>
          <a:bodyPr>
            <a:normAutofit/>
          </a:bodyPr>
          <a:lstStyle/>
          <a:p>
            <a:pPr algn="ctr">
              <a:defRPr/>
            </a:pPr>
            <a:r>
              <a:rPr lang="en" sz="2400" b="1" dirty="0">
                <a:latin typeface="Palatino Linotype" pitchFamily="18" charset="0"/>
              </a:rPr>
              <a:t>Clinical forms of the disease, Vienna classification</a:t>
            </a:r>
            <a:endParaRPr lang="en-US" sz="2400" b="1" dirty="0">
              <a:latin typeface="Palatino Linotype" pitchFamily="18" charset="0"/>
            </a:endParaRPr>
          </a:p>
        </p:txBody>
      </p:sp>
      <p:sp>
        <p:nvSpPr>
          <p:cNvPr id="52227" name="Subtitle 2"/>
          <p:cNvSpPr>
            <a:spLocks noGrp="1"/>
          </p:cNvSpPr>
          <p:nvPr>
            <p:ph type="subTitle" idx="1"/>
          </p:nvPr>
        </p:nvSpPr>
        <p:spPr>
          <a:xfrm>
            <a:off x="457200" y="457200"/>
            <a:ext cx="7854950" cy="6092825"/>
          </a:xfrm>
        </p:spPr>
        <p:txBody>
          <a:bodyPr>
            <a:normAutofit lnSpcReduction="10000"/>
          </a:bodyPr>
          <a:lstStyle/>
          <a:p>
            <a:pPr marR="0" algn="just">
              <a:lnSpc>
                <a:spcPct val="150000"/>
              </a:lnSpc>
              <a:buFont typeface="Wingdings" pitchFamily="2" charset="2"/>
              <a:buChar char="v"/>
            </a:pPr>
            <a:r>
              <a:rPr lang="en" sz="1600" dirty="0">
                <a:solidFill>
                  <a:schemeClr val="tx1"/>
                </a:solidFill>
                <a:latin typeface="Palatino Linotype" pitchFamily="18" charset="0"/>
              </a:rPr>
              <a:t> </a:t>
            </a:r>
            <a:r>
              <a:rPr lang="en" sz="1600" dirty="0" err="1">
                <a:solidFill>
                  <a:schemeClr val="tx1"/>
                </a:solidFill>
                <a:latin typeface="Palatino Linotype" pitchFamily="18" charset="0"/>
              </a:rPr>
              <a:t>non-stricturing</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non-penetrating</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shape</a:t>
            </a:r>
            <a:endParaRPr lang="en-US" sz="1600" dirty="0">
              <a:solidFill>
                <a:schemeClr val="tx1"/>
              </a:solidFill>
              <a:latin typeface="Palatino Linotype" pitchFamily="18" charset="0"/>
            </a:endParaRPr>
          </a:p>
          <a:p>
            <a:pPr marR="0" algn="just">
              <a:lnSpc>
                <a:spcPct val="150000"/>
              </a:lnSpc>
              <a:buFont typeface="Wingdings" pitchFamily="2" charset="2"/>
              <a:buChar char="v"/>
            </a:pPr>
            <a:r>
              <a:rPr lang="en" sz="1600" dirty="0">
                <a:solidFill>
                  <a:schemeClr val="tx1"/>
                </a:solidFill>
                <a:latin typeface="Palatino Linotype" pitchFamily="18" charset="0"/>
              </a:rPr>
              <a:t> </a:t>
            </a:r>
            <a:r>
              <a:rPr lang="en" sz="1600" dirty="0" err="1">
                <a:solidFill>
                  <a:schemeClr val="tx1"/>
                </a:solidFill>
                <a:latin typeface="Palatino Linotype" pitchFamily="18" charset="0"/>
              </a:rPr>
              <a:t>stricturing</a:t>
            </a:r>
            <a:r>
              <a:rPr lang="en" sz="1600" dirty="0">
                <a:solidFill>
                  <a:schemeClr val="tx1"/>
                </a:solidFill>
                <a:latin typeface="Palatino Linotype" pitchFamily="18" charset="0"/>
              </a:rPr>
              <a:t> ( </a:t>
            </a:r>
            <a:r>
              <a:rPr lang="en" sz="1600" dirty="0" err="1">
                <a:solidFill>
                  <a:schemeClr val="tx1"/>
                </a:solidFill>
                <a:latin typeface="Palatino Linotype" pitchFamily="18" charset="0"/>
              </a:rPr>
              <a:t>fibro-stenotic-obstructive </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shape</a:t>
            </a:r>
            <a:endParaRPr lang="en-US" sz="1600" dirty="0">
              <a:solidFill>
                <a:schemeClr val="tx1"/>
              </a:solidFill>
              <a:latin typeface="Palatino Linotype" pitchFamily="18" charset="0"/>
            </a:endParaRPr>
          </a:p>
          <a:p>
            <a:pPr marR="0" algn="just">
              <a:lnSpc>
                <a:spcPct val="150000"/>
              </a:lnSpc>
              <a:buFont typeface="Wingdings" pitchFamily="2" charset="2"/>
              <a:buChar char="v"/>
            </a:pPr>
            <a:r>
              <a:rPr lang="en" sz="1600" dirty="0">
                <a:solidFill>
                  <a:schemeClr val="tx1"/>
                </a:solidFill>
                <a:latin typeface="Palatino Linotype" pitchFamily="18" charset="0"/>
              </a:rPr>
              <a:t> </a:t>
            </a:r>
            <a:r>
              <a:rPr lang="en" sz="1600" dirty="0" err="1">
                <a:solidFill>
                  <a:schemeClr val="tx1"/>
                </a:solidFill>
                <a:latin typeface="Palatino Linotype" pitchFamily="18" charset="0"/>
              </a:rPr>
              <a:t>penetrating</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fistulizing</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shape</a:t>
            </a:r>
            <a:endParaRPr lang="en-US" sz="1600" dirty="0">
              <a:solidFill>
                <a:schemeClr val="tx1"/>
              </a:solidFill>
              <a:latin typeface="Palatino Linotype" pitchFamily="18" charset="0"/>
            </a:endParaRPr>
          </a:p>
          <a:p>
            <a:pPr marR="0" algn="just">
              <a:lnSpc>
                <a:spcPct val="150000"/>
              </a:lnSpc>
            </a:pPr>
            <a:endParaRPr lang="en-US" sz="1600" dirty="0">
              <a:solidFill>
                <a:schemeClr val="tx1"/>
              </a:solidFill>
              <a:latin typeface="Palatino Linotype" pitchFamily="18" charset="0"/>
            </a:endParaRPr>
          </a:p>
          <a:p>
            <a:pPr marR="0" algn="just">
              <a:lnSpc>
                <a:spcPct val="150000"/>
              </a:lnSpc>
              <a:buFont typeface="Wingdings" pitchFamily="2" charset="2"/>
              <a:buChar char="v"/>
            </a:pPr>
            <a:r>
              <a:rPr lang="en" sz="1600" dirty="0">
                <a:solidFill>
                  <a:schemeClr val="tx1"/>
                </a:solidFill>
                <a:latin typeface="Palatino Linotype" pitchFamily="18" charset="0"/>
              </a:rPr>
              <a:t> </a:t>
            </a:r>
            <a:r>
              <a:rPr lang="en" sz="1600" dirty="0" err="1">
                <a:solidFill>
                  <a:schemeClr val="tx1"/>
                </a:solidFill>
                <a:latin typeface="Palatino Linotype" pitchFamily="18" charset="0"/>
              </a:rPr>
              <a:t>obstruction</a:t>
            </a:r>
            <a:r>
              <a:rPr lang="en" sz="1600" dirty="0">
                <a:solidFill>
                  <a:schemeClr val="tx1"/>
                </a:solidFill>
                <a:latin typeface="Palatino Linotype" pitchFamily="18" charset="0"/>
              </a:rPr>
              <a:t> ( </a:t>
            </a:r>
            <a:r>
              <a:rPr lang="en" sz="1600" dirty="0" err="1">
                <a:solidFill>
                  <a:schemeClr val="tx1"/>
                </a:solidFill>
                <a:latin typeface="Palatino Linotype" pitchFamily="18" charset="0"/>
              </a:rPr>
              <a:t>edema </a:t>
            </a:r>
            <a:r>
              <a:rPr lang="en" sz="1600" dirty="0">
                <a:solidFill>
                  <a:schemeClr val="tx1"/>
                </a:solidFill>
                <a:latin typeface="Palatino Linotype" pitchFamily="18" charset="0"/>
              </a:rPr>
              <a:t>and </a:t>
            </a:r>
            <a:r>
              <a:rPr lang="en" sz="1600" dirty="0" err="1">
                <a:solidFill>
                  <a:schemeClr val="tx1"/>
                </a:solidFill>
                <a:latin typeface="Palatino Linotype" pitchFamily="18" charset="0"/>
              </a:rPr>
              <a:t>spasm</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wall</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bowels </a:t>
            </a:r>
            <a:r>
              <a:rPr lang="en" sz="1600" dirty="0">
                <a:solidFill>
                  <a:schemeClr val="tx1"/>
                </a:solidFill>
                <a:latin typeface="Palatino Linotype" pitchFamily="18" charset="0"/>
              </a:rPr>
              <a:t>)</a:t>
            </a:r>
          </a:p>
          <a:p>
            <a:pPr marR="0" algn="just">
              <a:lnSpc>
                <a:spcPct val="150000"/>
              </a:lnSpc>
              <a:buFont typeface="Wingdings" pitchFamily="2" charset="2"/>
              <a:buChar char="q"/>
            </a:pPr>
            <a:r>
              <a:rPr lang="en" sz="1600" dirty="0">
                <a:solidFill>
                  <a:schemeClr val="tx1"/>
                </a:solidFill>
                <a:latin typeface="Palatino Linotype" pitchFamily="18" charset="0"/>
              </a:rPr>
              <a:t> </a:t>
            </a:r>
            <a:r>
              <a:rPr lang="en" sz="1600" dirty="0" err="1">
                <a:solidFill>
                  <a:schemeClr val="tx1"/>
                </a:solidFill>
                <a:latin typeface="Palatino Linotype" pitchFamily="18" charset="0"/>
              </a:rPr>
              <a:t>intermittent</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postprandial</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obstruction</a:t>
            </a:r>
            <a:r>
              <a:rPr lang="en" sz="1600" dirty="0">
                <a:solidFill>
                  <a:schemeClr val="tx1"/>
                </a:solidFill>
                <a:latin typeface="Palatino Linotype" pitchFamily="18" charset="0"/>
              </a:rPr>
              <a:t> </a:t>
            </a:r>
          </a:p>
          <a:p>
            <a:pPr marR="0" algn="just">
              <a:lnSpc>
                <a:spcPct val="150000"/>
              </a:lnSpc>
              <a:buFont typeface="Wingdings" pitchFamily="2" charset="2"/>
              <a:buChar char="q"/>
            </a:pPr>
            <a:r>
              <a:rPr lang="en" sz="1600" dirty="0">
                <a:solidFill>
                  <a:schemeClr val="tx1"/>
                </a:solidFill>
                <a:latin typeface="Palatino Linotype" pitchFamily="18" charset="0"/>
              </a:rPr>
              <a:t> </a:t>
            </a:r>
            <a:r>
              <a:rPr lang="en" sz="1600" dirty="0" err="1">
                <a:solidFill>
                  <a:schemeClr val="tx1"/>
                </a:solidFill>
                <a:latin typeface="Palatino Linotype" pitchFamily="18" charset="0"/>
              </a:rPr>
              <a:t>fibrostenotic</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constriction</a:t>
            </a:r>
            <a:r>
              <a:rPr lang="en" sz="1600" dirty="0">
                <a:solidFill>
                  <a:schemeClr val="tx1"/>
                </a:solidFill>
                <a:latin typeface="Palatino Linotype" pitchFamily="18" charset="0"/>
              </a:rPr>
              <a:t> </a:t>
            </a:r>
          </a:p>
          <a:p>
            <a:pPr marR="0" algn="just">
              <a:lnSpc>
                <a:spcPct val="150000"/>
              </a:lnSpc>
              <a:buFont typeface="Wingdings" pitchFamily="2" charset="2"/>
              <a:buChar char="q"/>
            </a:pPr>
            <a:r>
              <a:rPr lang="en" sz="1600" dirty="0">
                <a:solidFill>
                  <a:schemeClr val="tx1"/>
                </a:solidFill>
                <a:latin typeface="Palatino Linotype" pitchFamily="18" charset="0"/>
              </a:rPr>
              <a:t> </a:t>
            </a:r>
            <a:r>
              <a:rPr lang="en" sz="1600" dirty="0" err="1">
                <a:solidFill>
                  <a:schemeClr val="tx1"/>
                </a:solidFill>
                <a:latin typeface="Palatino Linotype" pitchFamily="18" charset="0"/>
              </a:rPr>
              <a:t>stricture</a:t>
            </a:r>
            <a:r>
              <a:rPr lang="en" sz="1600" dirty="0">
                <a:solidFill>
                  <a:schemeClr val="tx1"/>
                </a:solidFill>
                <a:latin typeface="Palatino Linotype" pitchFamily="18" charset="0"/>
              </a:rPr>
              <a:t> ( </a:t>
            </a:r>
            <a:r>
              <a:rPr lang="en" sz="1600" dirty="0" err="1">
                <a:solidFill>
                  <a:schemeClr val="tx1"/>
                </a:solidFill>
                <a:latin typeface="Palatino Linotype" pitchFamily="18" charset="0"/>
              </a:rPr>
              <a:t>reduction</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number</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diarrhea </a:t>
            </a:r>
            <a:r>
              <a:rPr lang="en" sz="1600" dirty="0">
                <a:solidFill>
                  <a:schemeClr val="tx1"/>
                </a:solidFill>
                <a:latin typeface="Palatino Linotype" pitchFamily="18" charset="0"/>
              </a:rPr>
              <a:t>)</a:t>
            </a:r>
          </a:p>
          <a:p>
            <a:pPr marR="0" algn="just">
              <a:lnSpc>
                <a:spcPct val="150000"/>
              </a:lnSpc>
            </a:pPr>
            <a:endParaRPr lang="en-US" sz="1600" dirty="0">
              <a:solidFill>
                <a:schemeClr val="tx1"/>
              </a:solidFill>
              <a:latin typeface="Palatino Linotype" pitchFamily="18" charset="0"/>
            </a:endParaRPr>
          </a:p>
          <a:p>
            <a:pPr marR="0" algn="l">
              <a:lnSpc>
                <a:spcPct val="150000"/>
              </a:lnSpc>
              <a:buFont typeface="Wingdings" pitchFamily="2" charset="2"/>
              <a:buChar char="v"/>
            </a:pPr>
            <a:r>
              <a:rPr lang="en" sz="1600" dirty="0">
                <a:solidFill>
                  <a:schemeClr val="tx1"/>
                </a:solidFill>
                <a:latin typeface="Palatino Linotype" pitchFamily="18" charset="0"/>
              </a:rPr>
              <a:t> </a:t>
            </a:r>
            <a:r>
              <a:rPr lang="en" sz="1600" dirty="0" err="1">
                <a:solidFill>
                  <a:schemeClr val="tx1"/>
                </a:solidFill>
                <a:latin typeface="Palatino Linotype" pitchFamily="18" charset="0"/>
              </a:rPr>
              <a:t>fistulization </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transmurality</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inflammation </a:t>
            </a:r>
            <a:r>
              <a:rPr lang="en" sz="1600" dirty="0">
                <a:solidFill>
                  <a:schemeClr val="tx1"/>
                </a:solidFill>
                <a:latin typeface="Palatino Linotype" pitchFamily="18" charset="0"/>
              </a:rPr>
              <a:t>and </a:t>
            </a:r>
            <a:r>
              <a:rPr lang="en" sz="1600" dirty="0" err="1">
                <a:solidFill>
                  <a:schemeClr val="tx1"/>
                </a:solidFill>
                <a:latin typeface="Palatino Linotype" pitchFamily="18" charset="0"/>
              </a:rPr>
              <a:t>involvement</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serous</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bowels </a:t>
            </a:r>
            <a:r>
              <a:rPr lang="en" sz="1600" dirty="0">
                <a:solidFill>
                  <a:schemeClr val="tx1"/>
                </a:solidFill>
                <a:latin typeface="Palatino Linotype" pitchFamily="18" charset="0"/>
              </a:rPr>
              <a:t>)</a:t>
            </a:r>
          </a:p>
          <a:p>
            <a:pPr marR="0" algn="l">
              <a:lnSpc>
                <a:spcPct val="150000"/>
              </a:lnSpc>
              <a:buFont typeface="Wingdings" pitchFamily="2" charset="2"/>
              <a:buChar char="q"/>
            </a:pPr>
            <a:r>
              <a:rPr lang="en" sz="1600" dirty="0">
                <a:solidFill>
                  <a:schemeClr val="tx1"/>
                </a:solidFill>
                <a:latin typeface="Palatino Linotype" pitchFamily="18" charset="0"/>
              </a:rPr>
              <a:t> </a:t>
            </a:r>
            <a:r>
              <a:rPr lang="en" sz="1600" dirty="0" err="1">
                <a:solidFill>
                  <a:schemeClr val="tx1"/>
                </a:solidFill>
                <a:latin typeface="Palatino Linotype" pitchFamily="18" charset="0"/>
              </a:rPr>
              <a:t>enteroenteral</a:t>
            </a:r>
            <a:r>
              <a:rPr lang="en" sz="1600" dirty="0">
                <a:solidFill>
                  <a:schemeClr val="tx1"/>
                </a:solidFill>
                <a:latin typeface="Palatino Linotype" pitchFamily="18" charset="0"/>
              </a:rPr>
              <a:t> ( </a:t>
            </a:r>
            <a:r>
              <a:rPr lang="en" sz="1600" dirty="0" err="1">
                <a:solidFill>
                  <a:schemeClr val="tx1"/>
                </a:solidFill>
                <a:latin typeface="Palatino Linotype" pitchFamily="18" charset="0"/>
              </a:rPr>
              <a:t>ileoileal </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ileocecal </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ileosigmoid </a:t>
            </a:r>
            <a:r>
              <a:rPr lang="en" sz="1600" dirty="0">
                <a:solidFill>
                  <a:schemeClr val="tx1"/>
                </a:solidFill>
                <a:latin typeface="Palatino Linotype" pitchFamily="18" charset="0"/>
              </a:rPr>
              <a:t>)</a:t>
            </a:r>
          </a:p>
          <a:p>
            <a:pPr marR="0" algn="l">
              <a:lnSpc>
                <a:spcPct val="150000"/>
              </a:lnSpc>
              <a:buFont typeface="Wingdings" pitchFamily="2" charset="2"/>
              <a:buChar char="q"/>
            </a:pPr>
            <a:r>
              <a:rPr lang="en" sz="1600" dirty="0">
                <a:solidFill>
                  <a:schemeClr val="tx1"/>
                </a:solidFill>
                <a:latin typeface="Palatino Linotype" pitchFamily="18" charset="0"/>
              </a:rPr>
              <a:t> </a:t>
            </a:r>
            <a:r>
              <a:rPr lang="en" sz="1600" dirty="0" err="1">
                <a:solidFill>
                  <a:schemeClr val="tx1"/>
                </a:solidFill>
                <a:latin typeface="Palatino Linotype" pitchFamily="18" charset="0"/>
              </a:rPr>
              <a:t>cologastric </a:t>
            </a:r>
            <a:r>
              <a:rPr lang="en" sz="1600" dirty="0">
                <a:solidFill>
                  <a:schemeClr val="tx1"/>
                </a:solidFill>
                <a:latin typeface="Palatino Linotype" pitchFamily="18" charset="0"/>
              </a:rPr>
              <a:t>and </a:t>
            </a:r>
            <a:r>
              <a:rPr lang="en" sz="1600" dirty="0" err="1">
                <a:solidFill>
                  <a:schemeClr val="tx1"/>
                </a:solidFill>
                <a:latin typeface="Palatino Linotype" pitchFamily="18" charset="0"/>
              </a:rPr>
              <a:t>coloduodenal</a:t>
            </a:r>
            <a:endParaRPr lang="en-US" sz="1600" dirty="0">
              <a:solidFill>
                <a:schemeClr val="tx1"/>
              </a:solidFill>
              <a:latin typeface="Palatino Linotype" pitchFamily="18" charset="0"/>
            </a:endParaRPr>
          </a:p>
          <a:p>
            <a:pPr marR="0" algn="l">
              <a:lnSpc>
                <a:spcPct val="150000"/>
              </a:lnSpc>
              <a:buFont typeface="Wingdings" pitchFamily="2" charset="2"/>
              <a:buChar char="q"/>
            </a:pPr>
            <a:r>
              <a:rPr lang="en" sz="1600" dirty="0">
                <a:solidFill>
                  <a:schemeClr val="tx1"/>
                </a:solidFill>
                <a:latin typeface="Palatino Linotype" pitchFamily="18" charset="0"/>
              </a:rPr>
              <a:t> </a:t>
            </a:r>
            <a:r>
              <a:rPr lang="en" sz="1600" dirty="0" err="1">
                <a:solidFill>
                  <a:schemeClr val="tx1"/>
                </a:solidFill>
                <a:latin typeface="Palatino Linotype" pitchFamily="18" charset="0"/>
              </a:rPr>
              <a:t>enterovesical</a:t>
            </a:r>
            <a:r>
              <a:rPr lang="en" sz="1600" dirty="0">
                <a:solidFill>
                  <a:schemeClr val="tx1"/>
                </a:solidFill>
                <a:latin typeface="Palatino Linotype" pitchFamily="18" charset="0"/>
              </a:rPr>
              <a:t> </a:t>
            </a:r>
          </a:p>
          <a:p>
            <a:pPr marR="0" algn="l">
              <a:lnSpc>
                <a:spcPct val="150000"/>
              </a:lnSpc>
              <a:buFont typeface="Wingdings" pitchFamily="2" charset="2"/>
              <a:buChar char="q"/>
            </a:pPr>
            <a:r>
              <a:rPr lang="en" sz="1600" dirty="0">
                <a:solidFill>
                  <a:schemeClr val="tx1"/>
                </a:solidFill>
                <a:latin typeface="Palatino Linotype" pitchFamily="18" charset="0"/>
              </a:rPr>
              <a:t> </a:t>
            </a:r>
            <a:r>
              <a:rPr lang="en" sz="1600" dirty="0" err="1">
                <a:solidFill>
                  <a:schemeClr val="tx1"/>
                </a:solidFill>
                <a:latin typeface="Palatino Linotype" pitchFamily="18" charset="0"/>
              </a:rPr>
              <a:t>enterovaginal</a:t>
            </a:r>
            <a:endParaRPr lang="en-US" sz="1600" dirty="0">
              <a:solidFill>
                <a:schemeClr val="tx1"/>
              </a:solidFill>
              <a:latin typeface="Palatino Linotype" pitchFamily="18" charset="0"/>
            </a:endParaRPr>
          </a:p>
          <a:p>
            <a:pPr marR="0" algn="l">
              <a:buFont typeface="Wingdings" pitchFamily="2" charset="2"/>
              <a:buChar char="q"/>
            </a:pPr>
            <a:r>
              <a:rPr lang="en" sz="1600" dirty="0">
                <a:solidFill>
                  <a:schemeClr val="tx1"/>
                </a:solidFill>
                <a:latin typeface="Palatino Linotype" pitchFamily="18" charset="0"/>
              </a:rPr>
              <a:t> </a:t>
            </a:r>
            <a:r>
              <a:rPr lang="en" sz="1600" dirty="0" err="1">
                <a:solidFill>
                  <a:schemeClr val="tx1"/>
                </a:solidFill>
                <a:latin typeface="Palatino Linotype" pitchFamily="18" charset="0"/>
              </a:rPr>
              <a:t>enterocutaneous</a:t>
            </a:r>
            <a:endParaRPr lang="en-US" sz="1600" dirty="0">
              <a:solidFill>
                <a:schemeClr val="tx1"/>
              </a:solidFill>
              <a:latin typeface="Palatino Linotype" pitchFamily="18" charset="0"/>
            </a:endParaRPr>
          </a:p>
        </p:txBody>
      </p:sp>
    </p:spTree>
    <p:extLst>
      <p:ext uri="{BB962C8B-B14F-4D97-AF65-F5344CB8AC3E}">
        <p14:creationId xmlns="" xmlns:p14="http://schemas.microsoft.com/office/powerpoint/2010/main" val="33377052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188640"/>
            <a:ext cx="7851648" cy="648072"/>
          </a:xfrm>
          <a:ln>
            <a:miter lim="800000"/>
            <a:headEnd/>
            <a:tailEnd/>
          </a:ln>
          <a:extLst/>
        </p:spPr>
        <p:txBody>
          <a:bodyPr/>
          <a:lstStyle/>
          <a:p>
            <a:pPr algn="ctr">
              <a:defRPr/>
            </a:pPr>
            <a:r>
              <a:rPr lang="en" sz="3200" b="1" dirty="0">
                <a:latin typeface="Palatino Linotype" pitchFamily="18" charset="0"/>
              </a:rPr>
              <a:t>Diagnosis of </a:t>
            </a:r>
            <a:r>
              <a:rPr lang="en" sz="3200" b="1" dirty="0" err="1">
                <a:latin typeface="Palatino Linotype" pitchFamily="18" charset="0"/>
              </a:rPr>
              <a:t>Crohn's </a:t>
            </a:r>
            <a:r>
              <a:rPr lang="en" sz="3200" b="1" dirty="0">
                <a:latin typeface="Palatino Linotype" pitchFamily="18" charset="0"/>
              </a:rPr>
              <a:t>disease</a:t>
            </a:r>
            <a:endParaRPr lang="en-US" sz="3200" b="1" dirty="0">
              <a:latin typeface="Palatino Linotype" pitchFamily="18" charset="0"/>
            </a:endParaRPr>
          </a:p>
        </p:txBody>
      </p:sp>
      <p:sp>
        <p:nvSpPr>
          <p:cNvPr id="53251" name="Subtitle 2"/>
          <p:cNvSpPr>
            <a:spLocks noGrp="1"/>
          </p:cNvSpPr>
          <p:nvPr>
            <p:ph type="subTitle" idx="1"/>
          </p:nvPr>
        </p:nvSpPr>
        <p:spPr>
          <a:xfrm>
            <a:off x="533400" y="836613"/>
            <a:ext cx="7854950" cy="5761037"/>
          </a:xfrm>
        </p:spPr>
        <p:txBody>
          <a:bodyPr>
            <a:normAutofit/>
          </a:bodyPr>
          <a:lstStyle/>
          <a:p>
            <a:pPr marR="0" algn="l">
              <a:lnSpc>
                <a:spcPct val="150000"/>
              </a:lnSpc>
              <a:buFont typeface="Wingdings" pitchFamily="2" charset="2"/>
              <a:buChar char="q"/>
            </a:pPr>
            <a:r>
              <a:rPr lang="en" sz="1600" b="1" dirty="0">
                <a:solidFill>
                  <a:schemeClr val="tx1"/>
                </a:solidFill>
                <a:latin typeface="Palatino Linotype" pitchFamily="18" charset="0"/>
              </a:rPr>
              <a:t> </a:t>
            </a:r>
            <a:r>
              <a:rPr lang="en" sz="1600" b="1" dirty="0" err="1">
                <a:solidFill>
                  <a:schemeClr val="tx1"/>
                </a:solidFill>
                <a:latin typeface="Palatino Linotype" pitchFamily="18" charset="0"/>
              </a:rPr>
              <a:t>laboratory</a:t>
            </a:r>
            <a:r>
              <a:rPr lang="en" sz="1600" b="1" dirty="0">
                <a:solidFill>
                  <a:schemeClr val="tx1"/>
                </a:solidFill>
                <a:latin typeface="Palatino Linotype" pitchFamily="18" charset="0"/>
              </a:rPr>
              <a:t> </a:t>
            </a:r>
            <a:r>
              <a:rPr lang="en" sz="1600" b="1" dirty="0" err="1">
                <a:solidFill>
                  <a:schemeClr val="tx1"/>
                </a:solidFill>
                <a:latin typeface="Palatino Linotype" pitchFamily="18" charset="0"/>
              </a:rPr>
              <a:t>analysis</a:t>
            </a:r>
            <a:endParaRPr lang="en-US" sz="1600" b="1" dirty="0">
              <a:solidFill>
                <a:schemeClr val="tx1"/>
              </a:solidFill>
              <a:latin typeface="Palatino Linotype" pitchFamily="18" charset="0"/>
            </a:endParaRPr>
          </a:p>
          <a:p>
            <a:pPr marR="0" algn="l">
              <a:lnSpc>
                <a:spcPct val="150000"/>
              </a:lnSpc>
              <a:buFont typeface="Wingdings" pitchFamily="2" charset="2"/>
              <a:buChar char="q"/>
            </a:pPr>
            <a:r>
              <a:rPr lang="en" sz="1600" dirty="0">
                <a:solidFill>
                  <a:schemeClr val="tx1"/>
                </a:solidFill>
                <a:latin typeface="Palatino Linotype" pitchFamily="18" charset="0"/>
              </a:rPr>
              <a:t> </a:t>
            </a:r>
            <a:r>
              <a:rPr lang="en" sz="1600" b="1" dirty="0" err="1">
                <a:solidFill>
                  <a:schemeClr val="tx1"/>
                </a:solidFill>
                <a:latin typeface="Palatino Linotype" pitchFamily="18" charset="0"/>
              </a:rPr>
              <a:t>review</a:t>
            </a:r>
            <a:r>
              <a:rPr lang="en" sz="1600" b="1" dirty="0">
                <a:solidFill>
                  <a:schemeClr val="tx1"/>
                </a:solidFill>
                <a:latin typeface="Palatino Linotype" pitchFamily="18" charset="0"/>
              </a:rPr>
              <a:t> </a:t>
            </a:r>
            <a:r>
              <a:rPr lang="en" sz="1600" b="1" dirty="0" err="1">
                <a:solidFill>
                  <a:schemeClr val="tx1"/>
                </a:solidFill>
                <a:latin typeface="Palatino Linotype" pitchFamily="18" charset="0"/>
              </a:rPr>
              <a:t>chairs</a:t>
            </a:r>
            <a:r>
              <a:rPr lang="en" sz="1600" b="1" dirty="0">
                <a:solidFill>
                  <a:schemeClr val="tx1"/>
                </a:solidFill>
                <a:latin typeface="Palatino Linotype" pitchFamily="18" charset="0"/>
              </a:rPr>
              <a:t> </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coproculture </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review</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chairs</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on the</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parasites </a:t>
            </a:r>
            <a:r>
              <a:rPr lang="en" sz="1600" dirty="0">
                <a:solidFill>
                  <a:schemeClr val="tx1"/>
                </a:solidFill>
                <a:latin typeface="Palatino Linotype" pitchFamily="18" charset="0"/>
              </a:rPr>
              <a:t>and </a:t>
            </a:r>
            <a:r>
              <a:rPr lang="en" sz="1600" dirty="0" err="1">
                <a:solidFill>
                  <a:schemeClr val="tx1"/>
                </a:solidFill>
                <a:latin typeface="Palatino Linotype" pitchFamily="18" charset="0"/>
              </a:rPr>
              <a:t>fungi </a:t>
            </a:r>
            <a:r>
              <a:rPr lang="en" sz="1600" dirty="0">
                <a:solidFill>
                  <a:schemeClr val="tx1"/>
                </a:solidFill>
                <a:latin typeface="Palatino Linotype" pitchFamily="18" charset="0"/>
              </a:rPr>
              <a:t>, C. </a:t>
            </a:r>
            <a:r>
              <a:rPr lang="en" sz="1600" dirty="0" err="1">
                <a:solidFill>
                  <a:schemeClr val="tx1"/>
                </a:solidFill>
                <a:latin typeface="Palatino Linotype" pitchFamily="18" charset="0"/>
              </a:rPr>
              <a:t>difficile </a:t>
            </a:r>
            <a:r>
              <a:rPr lang="en" sz="1600" dirty="0">
                <a:solidFill>
                  <a:schemeClr val="tx1"/>
                </a:solidFill>
                <a:latin typeface="Palatino Linotype" pitchFamily="18" charset="0"/>
              </a:rPr>
              <a:t>)</a:t>
            </a:r>
          </a:p>
          <a:p>
            <a:pPr marR="0" algn="l">
              <a:lnSpc>
                <a:spcPct val="150000"/>
              </a:lnSpc>
              <a:buFont typeface="Wingdings" pitchFamily="2" charset="2"/>
              <a:buChar char="q"/>
            </a:pPr>
            <a:r>
              <a:rPr lang="en" sz="1600" dirty="0">
                <a:solidFill>
                  <a:schemeClr val="tx1"/>
                </a:solidFill>
                <a:latin typeface="Palatino Linotype" pitchFamily="18" charset="0"/>
              </a:rPr>
              <a:t> </a:t>
            </a:r>
            <a:r>
              <a:rPr lang="en" sz="1600" b="1" dirty="0" err="1">
                <a:solidFill>
                  <a:schemeClr val="tx1"/>
                </a:solidFill>
                <a:latin typeface="Palatino Linotype" pitchFamily="18" charset="0"/>
              </a:rPr>
              <a:t>radiologists</a:t>
            </a:r>
            <a:r>
              <a:rPr lang="en" sz="1600" b="1" dirty="0">
                <a:solidFill>
                  <a:schemeClr val="tx1"/>
                </a:solidFill>
                <a:latin typeface="Palatino Linotype" pitchFamily="18" charset="0"/>
              </a:rPr>
              <a:t> </a:t>
            </a:r>
            <a:r>
              <a:rPr lang="en" sz="1600" b="1" dirty="0" err="1">
                <a:solidFill>
                  <a:schemeClr val="tx1"/>
                </a:solidFill>
                <a:latin typeface="Palatino Linotype" pitchFamily="18" charset="0"/>
              </a:rPr>
              <a:t>reviews </a:t>
            </a:r>
            <a:r>
              <a:rPr lang="en" sz="1600" dirty="0">
                <a:solidFill>
                  <a:schemeClr val="tx1"/>
                </a:solidFill>
                <a:latin typeface="Palatino Linotype" pitchFamily="18" charset="0"/>
              </a:rPr>
              <a:t>-</a:t>
            </a:r>
          </a:p>
          <a:p>
            <a:pPr marR="0" algn="l">
              <a:lnSpc>
                <a:spcPct val="150000"/>
              </a:lnSpc>
              <a:buFont typeface="Wingdings" pitchFamily="2" charset="2"/>
              <a:buChar char="Ø"/>
            </a:pPr>
            <a:r>
              <a:rPr lang="en" sz="1600" i="1" dirty="0">
                <a:solidFill>
                  <a:schemeClr val="tx1"/>
                </a:solidFill>
                <a:latin typeface="Palatino Linotype" pitchFamily="18" charset="0"/>
              </a:rPr>
              <a:t> </a:t>
            </a:r>
            <a:r>
              <a:rPr lang="en" sz="1600" dirty="0" err="1">
                <a:solidFill>
                  <a:schemeClr val="tx1"/>
                </a:solidFill>
                <a:latin typeface="Palatino Linotype" pitchFamily="18" charset="0"/>
              </a:rPr>
              <a:t>fat</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intestinal irrigography</a:t>
            </a:r>
            <a:r>
              <a:rPr lang="en" sz="1600" dirty="0">
                <a:solidFill>
                  <a:schemeClr val="tx1"/>
                </a:solidFill>
                <a:latin typeface="Palatino Linotype" pitchFamily="18" charset="0"/>
              </a:rPr>
              <a:t> </a:t>
            </a:r>
          </a:p>
          <a:p>
            <a:pPr marR="0" algn="l">
              <a:lnSpc>
                <a:spcPct val="150000"/>
              </a:lnSpc>
              <a:buFont typeface="Wingdings" pitchFamily="2" charset="2"/>
              <a:buChar char="Ø"/>
            </a:pPr>
            <a:r>
              <a:rPr lang="en" sz="1600" dirty="0">
                <a:solidFill>
                  <a:schemeClr val="tx1"/>
                </a:solidFill>
                <a:latin typeface="Palatino Linotype" pitchFamily="18" charset="0"/>
              </a:rPr>
              <a:t> </a:t>
            </a:r>
            <a:r>
              <a:rPr lang="en" sz="1600" dirty="0" err="1">
                <a:solidFill>
                  <a:schemeClr val="tx1"/>
                </a:solidFill>
                <a:latin typeface="Palatino Linotype" pitchFamily="18" charset="0"/>
              </a:rPr>
              <a:t>thin</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intestinal-fractionated</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passage</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or</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enteroclysis</a:t>
            </a:r>
            <a:endParaRPr lang="en-US" sz="1600" dirty="0">
              <a:solidFill>
                <a:schemeClr val="tx1"/>
              </a:solidFill>
              <a:latin typeface="Palatino Linotype" pitchFamily="18" charset="0"/>
            </a:endParaRPr>
          </a:p>
          <a:p>
            <a:pPr marR="0" algn="l">
              <a:lnSpc>
                <a:spcPct val="150000"/>
              </a:lnSpc>
              <a:buFont typeface="Wingdings" pitchFamily="2" charset="2"/>
              <a:buChar char="q"/>
            </a:pPr>
            <a:r>
              <a:rPr lang="en" sz="1600" dirty="0">
                <a:solidFill>
                  <a:schemeClr val="tx1"/>
                </a:solidFill>
                <a:latin typeface="Palatino Linotype" pitchFamily="18" charset="0"/>
              </a:rPr>
              <a:t> </a:t>
            </a:r>
            <a:r>
              <a:rPr lang="en" sz="1600" b="1" dirty="0" err="1">
                <a:solidFill>
                  <a:schemeClr val="tx1"/>
                </a:solidFill>
                <a:latin typeface="Palatino Linotype" pitchFamily="18" charset="0"/>
              </a:rPr>
              <a:t>endoscopically</a:t>
            </a:r>
            <a:r>
              <a:rPr lang="en" sz="1600" b="1" dirty="0">
                <a:solidFill>
                  <a:schemeClr val="tx1"/>
                </a:solidFill>
                <a:latin typeface="Palatino Linotype" pitchFamily="18" charset="0"/>
              </a:rPr>
              <a:t> </a:t>
            </a:r>
            <a:r>
              <a:rPr lang="en" sz="1600" b="1" dirty="0" err="1">
                <a:solidFill>
                  <a:schemeClr val="tx1"/>
                </a:solidFill>
                <a:latin typeface="Palatino Linotype" pitchFamily="18" charset="0"/>
              </a:rPr>
              <a:t>reviews </a:t>
            </a:r>
            <a:r>
              <a:rPr lang="en" sz="1600" b="1" dirty="0">
                <a:solidFill>
                  <a:schemeClr val="tx1"/>
                </a:solidFill>
                <a:latin typeface="Palatino Linotype" pitchFamily="18" charset="0"/>
              </a:rPr>
              <a:t>- </a:t>
            </a:r>
            <a:r>
              <a:rPr lang="en" sz="1600" b="1" dirty="0" err="1">
                <a:solidFill>
                  <a:schemeClr val="tx1"/>
                </a:solidFill>
                <a:latin typeface="Palatino Linotype" pitchFamily="18" charset="0"/>
              </a:rPr>
              <a:t>with</a:t>
            </a:r>
            <a:r>
              <a:rPr lang="en" sz="1600" b="1" dirty="0">
                <a:solidFill>
                  <a:schemeClr val="tx1"/>
                </a:solidFill>
                <a:latin typeface="Palatino Linotype" pitchFamily="18" charset="0"/>
              </a:rPr>
              <a:t> </a:t>
            </a:r>
            <a:r>
              <a:rPr lang="en" sz="1600" b="1" dirty="0" err="1">
                <a:solidFill>
                  <a:schemeClr val="tx1"/>
                </a:solidFill>
                <a:latin typeface="Palatino Linotype" pitchFamily="18" charset="0"/>
              </a:rPr>
              <a:t>biopsies</a:t>
            </a:r>
            <a:r>
              <a:rPr lang="en" sz="1600" b="1" dirty="0">
                <a:solidFill>
                  <a:schemeClr val="tx1"/>
                </a:solidFill>
                <a:latin typeface="Palatino Linotype" pitchFamily="18" charset="0"/>
              </a:rPr>
              <a:t> </a:t>
            </a:r>
            <a:r>
              <a:rPr lang="en" sz="1600" b="1" dirty="0" err="1">
                <a:solidFill>
                  <a:schemeClr val="tx1"/>
                </a:solidFill>
                <a:latin typeface="Palatino Linotype" pitchFamily="18" charset="0"/>
              </a:rPr>
              <a:t>For</a:t>
            </a:r>
            <a:r>
              <a:rPr lang="en" sz="1600" b="1" dirty="0">
                <a:solidFill>
                  <a:schemeClr val="tx1"/>
                </a:solidFill>
                <a:latin typeface="Palatino Linotype" pitchFamily="18" charset="0"/>
              </a:rPr>
              <a:t> </a:t>
            </a:r>
            <a:r>
              <a:rPr lang="en" sz="1600" b="1" dirty="0" err="1">
                <a:solidFill>
                  <a:schemeClr val="tx1"/>
                </a:solidFill>
                <a:latin typeface="Palatino Linotype" pitchFamily="18" charset="0"/>
              </a:rPr>
              <a:t>histologically</a:t>
            </a:r>
            <a:r>
              <a:rPr lang="en" sz="1600" b="1" dirty="0">
                <a:solidFill>
                  <a:schemeClr val="tx1"/>
                </a:solidFill>
                <a:latin typeface="Palatino Linotype" pitchFamily="18" charset="0"/>
              </a:rPr>
              <a:t> </a:t>
            </a:r>
            <a:r>
              <a:rPr lang="en" sz="1600" b="1" dirty="0" err="1">
                <a:solidFill>
                  <a:schemeClr val="tx1"/>
                </a:solidFill>
                <a:latin typeface="Palatino Linotype" pitchFamily="18" charset="0"/>
              </a:rPr>
              <a:t>finding</a:t>
            </a:r>
            <a:endParaRPr lang="en-US" sz="1600" b="1" dirty="0">
              <a:solidFill>
                <a:schemeClr val="tx1"/>
              </a:solidFill>
              <a:latin typeface="Palatino Linotype" pitchFamily="18" charset="0"/>
            </a:endParaRPr>
          </a:p>
          <a:p>
            <a:pPr marR="0" algn="l">
              <a:lnSpc>
                <a:spcPct val="150000"/>
              </a:lnSpc>
              <a:buFont typeface="Wingdings" pitchFamily="2" charset="2"/>
              <a:buChar char="Ø"/>
            </a:pPr>
            <a:r>
              <a:rPr lang="en" sz="1600" dirty="0">
                <a:solidFill>
                  <a:schemeClr val="tx1"/>
                </a:solidFill>
                <a:latin typeface="Palatino Linotype" pitchFamily="18" charset="0"/>
              </a:rPr>
              <a:t> </a:t>
            </a:r>
            <a:r>
              <a:rPr lang="en" sz="1600" dirty="0" err="1">
                <a:solidFill>
                  <a:schemeClr val="tx1"/>
                </a:solidFill>
                <a:latin typeface="Palatino Linotype" pitchFamily="18" charset="0"/>
              </a:rPr>
              <a:t>rectosigmoidoscopy</a:t>
            </a:r>
            <a:endParaRPr lang="en-US" sz="1600" dirty="0">
              <a:solidFill>
                <a:schemeClr val="tx1"/>
              </a:solidFill>
              <a:latin typeface="Palatino Linotype" pitchFamily="18" charset="0"/>
            </a:endParaRPr>
          </a:p>
          <a:p>
            <a:pPr marR="0" algn="l">
              <a:lnSpc>
                <a:spcPct val="150000"/>
              </a:lnSpc>
              <a:buFont typeface="Wingdings" pitchFamily="2" charset="2"/>
              <a:buChar char="Ø"/>
            </a:pPr>
            <a:r>
              <a:rPr lang="en" sz="1600" dirty="0">
                <a:solidFill>
                  <a:schemeClr val="tx1"/>
                </a:solidFill>
                <a:latin typeface="Palatino Linotype" pitchFamily="18" charset="0"/>
              </a:rPr>
              <a:t> </a:t>
            </a:r>
            <a:r>
              <a:rPr lang="en" sz="1600" dirty="0" err="1">
                <a:solidFill>
                  <a:schemeClr val="tx1"/>
                </a:solidFill>
                <a:latin typeface="Palatino Linotype" pitchFamily="18" charset="0"/>
              </a:rPr>
              <a:t>colonoscopy </a:t>
            </a:r>
            <a:r>
              <a:rPr lang="en" sz="1600" dirty="0">
                <a:solidFill>
                  <a:schemeClr val="tx1"/>
                </a:solidFill>
                <a:latin typeface="Palatino Linotype" pitchFamily="18" charset="0"/>
              </a:rPr>
              <a:t>,</a:t>
            </a:r>
          </a:p>
          <a:p>
            <a:pPr marR="0" algn="l">
              <a:lnSpc>
                <a:spcPct val="150000"/>
              </a:lnSpc>
              <a:buFont typeface="Wingdings" pitchFamily="2" charset="2"/>
              <a:buChar char="Ø"/>
            </a:pPr>
            <a:r>
              <a:rPr lang="en" sz="1600" dirty="0">
                <a:solidFill>
                  <a:schemeClr val="tx1"/>
                </a:solidFill>
                <a:latin typeface="Palatino Linotype" pitchFamily="18" charset="0"/>
              </a:rPr>
              <a:t> </a:t>
            </a:r>
            <a:r>
              <a:rPr lang="en" sz="1600" dirty="0" err="1">
                <a:solidFill>
                  <a:schemeClr val="tx1"/>
                </a:solidFill>
                <a:latin typeface="Palatino Linotype" pitchFamily="18" charset="0"/>
              </a:rPr>
              <a:t>ileoscopy </a:t>
            </a:r>
            <a:r>
              <a:rPr lang="en" sz="1600" dirty="0">
                <a:solidFill>
                  <a:schemeClr val="tx1"/>
                </a:solidFill>
                <a:latin typeface="Palatino Linotype" pitchFamily="18" charset="0"/>
              </a:rPr>
              <a:t>,</a:t>
            </a:r>
          </a:p>
          <a:p>
            <a:pPr marR="0" algn="l">
              <a:lnSpc>
                <a:spcPct val="150000"/>
              </a:lnSpc>
              <a:buFont typeface="Wingdings" pitchFamily="2" charset="2"/>
              <a:buChar char="Ø"/>
            </a:pPr>
            <a:r>
              <a:rPr lang="en" sz="1600" dirty="0">
                <a:solidFill>
                  <a:schemeClr val="tx1"/>
                </a:solidFill>
                <a:latin typeface="Palatino Linotype" pitchFamily="18" charset="0"/>
              </a:rPr>
              <a:t> </a:t>
            </a:r>
            <a:r>
              <a:rPr lang="en" sz="1600" dirty="0" err="1">
                <a:solidFill>
                  <a:schemeClr val="tx1"/>
                </a:solidFill>
                <a:latin typeface="Palatino Linotype" pitchFamily="18" charset="0"/>
              </a:rPr>
              <a:t>esophagogastroduodenoscopy</a:t>
            </a:r>
            <a:endParaRPr lang="en-US" sz="1600" dirty="0">
              <a:solidFill>
                <a:schemeClr val="tx1"/>
              </a:solidFill>
              <a:latin typeface="Palatino Linotype" pitchFamily="18" charset="0"/>
            </a:endParaRPr>
          </a:p>
          <a:p>
            <a:pPr marR="0" algn="l">
              <a:lnSpc>
                <a:spcPct val="150000"/>
              </a:lnSpc>
              <a:buFont typeface="Wingdings" pitchFamily="2" charset="2"/>
              <a:buChar char="q"/>
            </a:pPr>
            <a:r>
              <a:rPr lang="en" sz="1600" dirty="0">
                <a:solidFill>
                  <a:schemeClr val="tx1"/>
                </a:solidFill>
                <a:latin typeface="Palatino Linotype" pitchFamily="18" charset="0"/>
              </a:rPr>
              <a:t> </a:t>
            </a:r>
            <a:r>
              <a:rPr lang="en" sz="1600" b="1" dirty="0" err="1">
                <a:solidFill>
                  <a:schemeClr val="tx1"/>
                </a:solidFill>
                <a:latin typeface="Palatino Linotype" pitchFamily="18" charset="0"/>
              </a:rPr>
              <a:t>scintigraphic</a:t>
            </a:r>
            <a:r>
              <a:rPr lang="en" sz="1600" b="1" dirty="0">
                <a:solidFill>
                  <a:schemeClr val="tx1"/>
                </a:solidFill>
                <a:latin typeface="Palatino Linotype" pitchFamily="18" charset="0"/>
              </a:rPr>
              <a:t> </a:t>
            </a:r>
            <a:r>
              <a:rPr lang="en" sz="1600" b="1" dirty="0" err="1">
                <a:solidFill>
                  <a:schemeClr val="tx1"/>
                </a:solidFill>
                <a:latin typeface="Palatino Linotype" pitchFamily="18" charset="0"/>
              </a:rPr>
              <a:t>examinations</a:t>
            </a:r>
            <a:endParaRPr lang="en-US" sz="1600" b="1" dirty="0">
              <a:solidFill>
                <a:schemeClr val="tx1"/>
              </a:solidFill>
              <a:latin typeface="Palatino Linotype" pitchFamily="18" charset="0"/>
            </a:endParaRPr>
          </a:p>
          <a:p>
            <a:pPr marR="0" algn="l">
              <a:lnSpc>
                <a:spcPct val="150000"/>
              </a:lnSpc>
            </a:pPr>
            <a:endParaRPr lang="en-US" dirty="0">
              <a:latin typeface="Palatino Linotype" pitchFamily="18" charset="0"/>
            </a:endParaRPr>
          </a:p>
          <a:p>
            <a:pPr marR="0" algn="l"/>
            <a:endParaRPr lang="en-US" dirty="0"/>
          </a:p>
        </p:txBody>
      </p:sp>
    </p:spTree>
    <p:extLst>
      <p:ext uri="{BB962C8B-B14F-4D97-AF65-F5344CB8AC3E}">
        <p14:creationId xmlns="" xmlns:p14="http://schemas.microsoft.com/office/powerpoint/2010/main" val="226003928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188640"/>
            <a:ext cx="7851648" cy="864096"/>
          </a:xfrm>
          <a:ln>
            <a:miter lim="800000"/>
            <a:headEnd/>
            <a:tailEnd/>
          </a:ln>
          <a:extLst/>
        </p:spPr>
        <p:txBody>
          <a:bodyPr>
            <a:normAutofit fontScale="90000"/>
          </a:bodyPr>
          <a:lstStyle/>
          <a:p>
            <a:pPr algn="ctr">
              <a:defRPr/>
            </a:pPr>
            <a:r>
              <a:rPr lang="en" sz="3200" b="1" dirty="0">
                <a:latin typeface="Palatino Linotype" pitchFamily="18" charset="0"/>
              </a:rPr>
              <a:t>Lab analysis</a:t>
            </a:r>
            <a:r>
              <a:rPr lang="x-none" sz="3200" b="1" dirty="0">
                <a:latin typeface="Palatino Linotype" pitchFamily="18" charset="0"/>
              </a:rPr>
              <a:t/>
            </a:r>
            <a:br>
              <a:rPr lang="x-none" sz="3200" b="1" dirty="0">
                <a:latin typeface="Palatino Linotype" pitchFamily="18" charset="0"/>
              </a:rPr>
            </a:br>
            <a:endParaRPr lang="en-US" sz="3200" b="1" dirty="0">
              <a:latin typeface="Palatino Linotype" pitchFamily="18" charset="0"/>
            </a:endParaRPr>
          </a:p>
        </p:txBody>
      </p:sp>
      <p:sp>
        <p:nvSpPr>
          <p:cNvPr id="54275" name="Subtitle 2"/>
          <p:cNvSpPr>
            <a:spLocks noGrp="1"/>
          </p:cNvSpPr>
          <p:nvPr>
            <p:ph type="subTitle" idx="1"/>
          </p:nvPr>
        </p:nvSpPr>
        <p:spPr>
          <a:xfrm>
            <a:off x="533400" y="836613"/>
            <a:ext cx="7854950" cy="3887787"/>
          </a:xfrm>
        </p:spPr>
        <p:txBody>
          <a:bodyPr/>
          <a:lstStyle/>
          <a:p>
            <a:pPr marL="342900" marR="0" indent="-342900" algn="just">
              <a:lnSpc>
                <a:spcPct val="150000"/>
              </a:lnSpc>
              <a:buFont typeface="Wingdings" pitchFamily="2" charset="2"/>
              <a:buChar char="ü"/>
            </a:pPr>
            <a:r>
              <a:rPr lang="en" sz="1600" dirty="0" err="1">
                <a:solidFill>
                  <a:schemeClr val="tx1"/>
                </a:solidFill>
                <a:latin typeface="Palatino Linotype" pitchFamily="18" charset="0"/>
              </a:rPr>
              <a:t>anemia</a:t>
            </a:r>
            <a:r>
              <a:rPr lang="en" sz="1600" dirty="0">
                <a:solidFill>
                  <a:schemeClr val="tx1"/>
                </a:solidFill>
                <a:latin typeface="Palatino Linotype" pitchFamily="18" charset="0"/>
              </a:rPr>
              <a:t> ( </a:t>
            </a:r>
            <a:r>
              <a:rPr lang="en" sz="1600" dirty="0" err="1">
                <a:solidFill>
                  <a:schemeClr val="tx1"/>
                </a:solidFill>
                <a:latin typeface="Palatino Linotype" pitchFamily="18" charset="0"/>
              </a:rPr>
              <a:t>bleeding </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malabsorption</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vitamins</a:t>
            </a:r>
            <a:r>
              <a:rPr lang="en" sz="1600" dirty="0">
                <a:solidFill>
                  <a:schemeClr val="tx1"/>
                </a:solidFill>
                <a:latin typeface="Palatino Linotype" pitchFamily="18" charset="0"/>
              </a:rPr>
              <a:t> B 12, </a:t>
            </a:r>
            <a:r>
              <a:rPr lang="en" sz="1600" dirty="0" err="1">
                <a:solidFill>
                  <a:schemeClr val="tx1"/>
                </a:solidFill>
                <a:latin typeface="Palatino Linotype" pitchFamily="18" charset="0"/>
              </a:rPr>
              <a:t>deficit</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full</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acid </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effect</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chronic</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inflammation</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on the</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bone</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core </a:t>
            </a:r>
            <a:r>
              <a:rPr lang="en" sz="1600" dirty="0">
                <a:solidFill>
                  <a:schemeClr val="tx1"/>
                </a:solidFill>
                <a:latin typeface="Palatino Linotype" pitchFamily="18" charset="0"/>
              </a:rPr>
              <a:t>)</a:t>
            </a:r>
          </a:p>
          <a:p>
            <a:pPr marL="285750" marR="0" indent="-285750" algn="just">
              <a:lnSpc>
                <a:spcPct val="150000"/>
              </a:lnSpc>
              <a:buFont typeface="Wingdings" pitchFamily="2" charset="2"/>
              <a:buChar char="ü"/>
            </a:pPr>
            <a:r>
              <a:rPr lang="en" sz="1600" dirty="0">
                <a:solidFill>
                  <a:schemeClr val="tx1"/>
                </a:solidFill>
                <a:latin typeface="Palatino Linotype" pitchFamily="18" charset="0"/>
              </a:rPr>
              <a:t> </a:t>
            </a:r>
            <a:r>
              <a:rPr lang="en" sz="1600" dirty="0" err="1">
                <a:solidFill>
                  <a:schemeClr val="tx1"/>
                </a:solidFill>
                <a:latin typeface="Palatino Linotype" pitchFamily="18" charset="0"/>
              </a:rPr>
              <a:t>leukocytosis </a:t>
            </a:r>
            <a:r>
              <a:rPr lang="en" sz="1600" dirty="0">
                <a:solidFill>
                  <a:schemeClr val="tx1"/>
                </a:solidFill>
                <a:latin typeface="Palatino Linotype" pitchFamily="18" charset="0"/>
              </a:rPr>
              <a:t>and </a:t>
            </a:r>
            <a:r>
              <a:rPr lang="en" sz="1600" dirty="0" err="1">
                <a:solidFill>
                  <a:schemeClr val="tx1"/>
                </a:solidFill>
                <a:latin typeface="Palatino Linotype" pitchFamily="18" charset="0"/>
              </a:rPr>
              <a:t>accelerated</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sedimentation</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erythrocytes</a:t>
            </a:r>
            <a:endParaRPr lang="en-US" sz="1600" dirty="0">
              <a:solidFill>
                <a:schemeClr val="tx1"/>
              </a:solidFill>
              <a:latin typeface="Palatino Linotype" pitchFamily="18" charset="0"/>
            </a:endParaRPr>
          </a:p>
          <a:p>
            <a:pPr marL="285750" marR="0" indent="-285750" algn="just">
              <a:lnSpc>
                <a:spcPct val="150000"/>
              </a:lnSpc>
              <a:buFont typeface="Wingdings" pitchFamily="2" charset="2"/>
              <a:buChar char="ü"/>
            </a:pPr>
            <a:r>
              <a:rPr lang="en" sz="1600" dirty="0">
                <a:solidFill>
                  <a:schemeClr val="tx1"/>
                </a:solidFill>
                <a:latin typeface="Palatino Linotype" pitchFamily="18" charset="0"/>
              </a:rPr>
              <a:t> </a:t>
            </a:r>
            <a:r>
              <a:rPr lang="en" sz="1600" dirty="0" err="1">
                <a:solidFill>
                  <a:schemeClr val="tx1"/>
                </a:solidFill>
                <a:latin typeface="Palatino Linotype" pitchFamily="18" charset="0"/>
              </a:rPr>
              <a:t>hypoalbuminemia</a:t>
            </a:r>
            <a:endParaRPr lang="en-US" sz="1600" dirty="0">
              <a:solidFill>
                <a:schemeClr val="tx1"/>
              </a:solidFill>
              <a:latin typeface="Palatino Linotype" pitchFamily="18" charset="0"/>
            </a:endParaRPr>
          </a:p>
          <a:p>
            <a:pPr marL="285750" marR="0" indent="-285750" algn="just">
              <a:lnSpc>
                <a:spcPct val="150000"/>
              </a:lnSpc>
              <a:buFont typeface="Wingdings" pitchFamily="2" charset="2"/>
              <a:buChar char="ü"/>
            </a:pPr>
            <a:r>
              <a:rPr lang="en" sz="1600" dirty="0">
                <a:solidFill>
                  <a:schemeClr val="tx1"/>
                </a:solidFill>
                <a:latin typeface="Palatino Linotype" pitchFamily="18" charset="0"/>
              </a:rPr>
              <a:t> </a:t>
            </a:r>
            <a:r>
              <a:rPr lang="en" sz="1600" dirty="0" err="1">
                <a:solidFill>
                  <a:schemeClr val="tx1"/>
                </a:solidFill>
                <a:latin typeface="Palatino Linotype" pitchFamily="18" charset="0"/>
              </a:rPr>
              <a:t>hypokalemia</a:t>
            </a:r>
            <a:endParaRPr lang="en-US" sz="1600" dirty="0">
              <a:solidFill>
                <a:schemeClr val="tx1"/>
              </a:solidFill>
              <a:latin typeface="Palatino Linotype" pitchFamily="18" charset="0"/>
            </a:endParaRPr>
          </a:p>
          <a:p>
            <a:pPr marL="285750" marR="0" indent="-285750" algn="just">
              <a:lnSpc>
                <a:spcPct val="150000"/>
              </a:lnSpc>
              <a:buFont typeface="Wingdings" pitchFamily="2" charset="2"/>
              <a:buChar char="ü"/>
            </a:pPr>
            <a:r>
              <a:rPr lang="en" sz="1600" dirty="0">
                <a:solidFill>
                  <a:schemeClr val="tx1"/>
                </a:solidFill>
                <a:latin typeface="Palatino Linotype" pitchFamily="18" charset="0"/>
              </a:rPr>
              <a:t> </a:t>
            </a:r>
            <a:r>
              <a:rPr lang="en" sz="1600" dirty="0" err="1">
                <a:solidFill>
                  <a:schemeClr val="tx1"/>
                </a:solidFill>
                <a:latin typeface="Palatino Linotype" pitchFamily="18" charset="0"/>
              </a:rPr>
              <a:t>hypocalcemia</a:t>
            </a:r>
            <a:endParaRPr lang="en-US" sz="1600" dirty="0">
              <a:solidFill>
                <a:schemeClr val="tx1"/>
              </a:solidFill>
              <a:latin typeface="Palatino Linotype" pitchFamily="18" charset="0"/>
            </a:endParaRPr>
          </a:p>
          <a:p>
            <a:pPr marL="285750" marR="0" indent="-285750" algn="just">
              <a:lnSpc>
                <a:spcPct val="150000"/>
              </a:lnSpc>
              <a:buFont typeface="Wingdings" pitchFamily="2" charset="2"/>
              <a:buChar char="ü"/>
            </a:pPr>
            <a:r>
              <a:rPr lang="en" sz="1600" dirty="0">
                <a:solidFill>
                  <a:schemeClr val="tx1"/>
                </a:solidFill>
                <a:latin typeface="Palatino Linotype" pitchFamily="18" charset="0"/>
              </a:rPr>
              <a:t> </a:t>
            </a:r>
            <a:r>
              <a:rPr lang="en" sz="1600" dirty="0" err="1">
                <a:solidFill>
                  <a:schemeClr val="tx1"/>
                </a:solidFill>
                <a:latin typeface="Palatino Linotype" pitchFamily="18" charset="0"/>
              </a:rPr>
              <a:t>hypomagnesemia</a:t>
            </a:r>
            <a:endParaRPr lang="en-US" sz="1600" dirty="0">
              <a:solidFill>
                <a:schemeClr val="tx1"/>
              </a:solidFill>
              <a:latin typeface="Palatino Linotype" pitchFamily="18" charset="0"/>
            </a:endParaRPr>
          </a:p>
          <a:p>
            <a:pPr marL="285750" marR="0" indent="-285750" algn="just">
              <a:lnSpc>
                <a:spcPct val="150000"/>
              </a:lnSpc>
              <a:buFont typeface="Wingdings" pitchFamily="2" charset="2"/>
              <a:buChar char="ü"/>
            </a:pPr>
            <a:r>
              <a:rPr lang="en" sz="1600" dirty="0">
                <a:solidFill>
                  <a:schemeClr val="tx1"/>
                </a:solidFill>
                <a:latin typeface="Palatino Linotype" pitchFamily="18" charset="0"/>
              </a:rPr>
              <a:t> </a:t>
            </a:r>
            <a:r>
              <a:rPr lang="en" sz="1600" dirty="0" err="1">
                <a:solidFill>
                  <a:schemeClr val="tx1"/>
                </a:solidFill>
                <a:latin typeface="Palatino Linotype" pitchFamily="18" charset="0"/>
              </a:rPr>
              <a:t>elevation</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alkaline</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phosphatases</a:t>
            </a:r>
            <a:r>
              <a:rPr lang="en" sz="1600" dirty="0">
                <a:solidFill>
                  <a:schemeClr val="tx1"/>
                </a:solidFill>
                <a:latin typeface="Palatino Linotype" pitchFamily="18" charset="0"/>
              </a:rPr>
              <a:t> ( </a:t>
            </a:r>
            <a:r>
              <a:rPr lang="en" sz="1600" dirty="0" err="1">
                <a:solidFill>
                  <a:schemeClr val="tx1"/>
                </a:solidFill>
                <a:latin typeface="Palatino Linotype" pitchFamily="18" charset="0"/>
              </a:rPr>
              <a:t>association</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with</a:t>
            </a:r>
            <a:r>
              <a:rPr lang="en" sz="1600" dirty="0">
                <a:solidFill>
                  <a:schemeClr val="tx1"/>
                </a:solidFill>
                <a:latin typeface="Palatino Linotype" pitchFamily="18" charset="0"/>
              </a:rPr>
              <a:t> PSC )</a:t>
            </a:r>
          </a:p>
          <a:p>
            <a:pPr marL="285750" marR="0" indent="-285750" algn="just">
              <a:lnSpc>
                <a:spcPct val="150000"/>
              </a:lnSpc>
              <a:buFont typeface="Wingdings" pitchFamily="2" charset="2"/>
              <a:buChar char="ü"/>
            </a:pPr>
            <a:r>
              <a:rPr lang="en" sz="1600" dirty="0">
                <a:solidFill>
                  <a:schemeClr val="tx1"/>
                </a:solidFill>
                <a:latin typeface="Palatino Linotype" pitchFamily="18" charset="0"/>
              </a:rPr>
              <a:t> </a:t>
            </a:r>
            <a:r>
              <a:rPr lang="en" sz="1600" dirty="0" err="1">
                <a:solidFill>
                  <a:schemeClr val="tx1"/>
                </a:solidFill>
                <a:latin typeface="Palatino Linotype" pitchFamily="18" charset="0"/>
              </a:rPr>
              <a:t>elevation</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aminotransverase</a:t>
            </a:r>
            <a:r>
              <a:rPr lang="en" sz="1600" dirty="0">
                <a:solidFill>
                  <a:schemeClr val="tx1"/>
                </a:solidFill>
                <a:latin typeface="Palatino Linotype" pitchFamily="18" charset="0"/>
              </a:rPr>
              <a:t> ( </a:t>
            </a:r>
            <a:r>
              <a:rPr lang="en" sz="1600" dirty="0" err="1">
                <a:solidFill>
                  <a:schemeClr val="tx1"/>
                </a:solidFill>
                <a:latin typeface="Palatino Linotype" pitchFamily="18" charset="0"/>
              </a:rPr>
              <a:t>pericholangitis </a:t>
            </a:r>
            <a:r>
              <a:rPr lang="en" sz="1600" dirty="0">
                <a:solidFill>
                  <a:schemeClr val="tx1"/>
                </a:solidFill>
                <a:latin typeface="Palatino Linotype" pitchFamily="18" charset="0"/>
              </a:rPr>
              <a:t>and </a:t>
            </a:r>
            <a:r>
              <a:rPr lang="en" sz="1600" dirty="0" err="1">
                <a:solidFill>
                  <a:schemeClr val="tx1"/>
                </a:solidFill>
                <a:latin typeface="Palatino Linotype" pitchFamily="18" charset="0"/>
              </a:rPr>
              <a:t>hepatitis </a:t>
            </a:r>
            <a:r>
              <a:rPr lang="en" sz="1600" dirty="0">
                <a:solidFill>
                  <a:schemeClr val="tx1"/>
                </a:solidFill>
                <a:latin typeface="Palatino Linotype" pitchFamily="18" charset="0"/>
              </a:rPr>
              <a:t>)</a:t>
            </a:r>
          </a:p>
        </p:txBody>
      </p:sp>
    </p:spTree>
    <p:extLst>
      <p:ext uri="{BB962C8B-B14F-4D97-AF65-F5344CB8AC3E}">
        <p14:creationId xmlns="" xmlns:p14="http://schemas.microsoft.com/office/powerpoint/2010/main" val="316818548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itle 1"/>
          <p:cNvSpPr>
            <a:spLocks noGrp="1"/>
          </p:cNvSpPr>
          <p:nvPr>
            <p:ph type="title"/>
          </p:nvPr>
        </p:nvSpPr>
        <p:spPr>
          <a:xfrm>
            <a:off x="457200" y="188913"/>
            <a:ext cx="8229600" cy="431800"/>
          </a:xfrm>
        </p:spPr>
        <p:txBody>
          <a:bodyPr>
            <a:normAutofit fontScale="90000"/>
          </a:bodyPr>
          <a:lstStyle/>
          <a:p>
            <a:pPr algn="ctr"/>
            <a:r>
              <a:rPr lang="en" sz="3200" b="1" dirty="0" err="1">
                <a:latin typeface="Palatino Linotype" pitchFamily="18" charset="0"/>
              </a:rPr>
              <a:t>Assessment</a:t>
            </a:r>
            <a:r>
              <a:rPr lang="en" sz="3200" b="1" dirty="0">
                <a:latin typeface="Palatino Linotype" pitchFamily="18" charset="0"/>
              </a:rPr>
              <a:t> </a:t>
            </a:r>
            <a:r>
              <a:rPr lang="en" sz="3200" b="1" dirty="0" err="1">
                <a:latin typeface="Palatino Linotype" pitchFamily="18" charset="0"/>
              </a:rPr>
              <a:t>activities</a:t>
            </a:r>
            <a:r>
              <a:rPr lang="en" sz="3200" b="1" dirty="0">
                <a:latin typeface="Palatino Linotype" pitchFamily="18" charset="0"/>
              </a:rPr>
              <a:t> </a:t>
            </a:r>
            <a:r>
              <a:rPr lang="en" sz="3200" b="1" dirty="0" err="1">
                <a:latin typeface="Palatino Linotype" pitchFamily="18" charset="0"/>
              </a:rPr>
              <a:t>diseases</a:t>
            </a:r>
            <a:endParaRPr lang="en-US" sz="3200" b="1" dirty="0">
              <a:latin typeface="Palatino Linotype" pitchFamily="18" charset="0"/>
            </a:endParaRPr>
          </a:p>
        </p:txBody>
      </p:sp>
      <p:sp>
        <p:nvSpPr>
          <p:cNvPr id="55299" name="Text Placeholder 2"/>
          <p:cNvSpPr>
            <a:spLocks noGrp="1"/>
          </p:cNvSpPr>
          <p:nvPr>
            <p:ph type="body" idx="1"/>
          </p:nvPr>
        </p:nvSpPr>
        <p:spPr>
          <a:xfrm>
            <a:off x="457200" y="765175"/>
            <a:ext cx="4040188" cy="1008063"/>
          </a:xfrm>
        </p:spPr>
        <p:txBody>
          <a:bodyPr>
            <a:normAutofit/>
          </a:bodyPr>
          <a:lstStyle/>
          <a:p>
            <a:pPr algn="ctr"/>
            <a:r>
              <a:rPr lang="en" sz="2000" dirty="0">
                <a:latin typeface="Palatino Linotype" pitchFamily="18" charset="0"/>
              </a:rPr>
              <a:t>CDAI- </a:t>
            </a:r>
            <a:r>
              <a:rPr lang="en" sz="2000" dirty="0" err="1">
                <a:latin typeface="Palatino Linotype" pitchFamily="18" charset="0"/>
              </a:rPr>
              <a:t>cronhs</a:t>
            </a:r>
            <a:r>
              <a:rPr lang="en" sz="2000" dirty="0">
                <a:latin typeface="Palatino Linotype" pitchFamily="18" charset="0"/>
              </a:rPr>
              <a:t> </a:t>
            </a:r>
            <a:r>
              <a:rPr lang="en" sz="2000" dirty="0" err="1">
                <a:latin typeface="Palatino Linotype" pitchFamily="18" charset="0"/>
              </a:rPr>
              <a:t>disease </a:t>
            </a:r>
            <a:r>
              <a:rPr lang="en" sz="2000" dirty="0">
                <a:latin typeface="Palatino Linotype" pitchFamily="18" charset="0"/>
              </a:rPr>
              <a:t>activity index</a:t>
            </a:r>
          </a:p>
          <a:p>
            <a:endParaRPr lang="en-US" dirty="0"/>
          </a:p>
        </p:txBody>
      </p:sp>
      <p:sp>
        <p:nvSpPr>
          <p:cNvPr id="55300" name="Text Placeholder 3"/>
          <p:cNvSpPr>
            <a:spLocks noGrp="1"/>
          </p:cNvSpPr>
          <p:nvPr>
            <p:ph type="body" sz="half" idx="3"/>
          </p:nvPr>
        </p:nvSpPr>
        <p:spPr>
          <a:xfrm>
            <a:off x="4645025" y="765175"/>
            <a:ext cx="4041775" cy="360363"/>
          </a:xfrm>
        </p:spPr>
        <p:txBody>
          <a:bodyPr>
            <a:normAutofit fontScale="85000" lnSpcReduction="20000"/>
          </a:bodyPr>
          <a:lstStyle/>
          <a:p>
            <a:pPr algn="ctr"/>
            <a:r>
              <a:rPr lang="en">
                <a:latin typeface="Palatino Linotype" pitchFamily="18" charset="0"/>
              </a:rPr>
              <a:t>Sum</a:t>
            </a:r>
          </a:p>
        </p:txBody>
      </p:sp>
      <p:sp>
        <p:nvSpPr>
          <p:cNvPr id="55301" name="Content Placeholder 4"/>
          <p:cNvSpPr>
            <a:spLocks noGrp="1"/>
          </p:cNvSpPr>
          <p:nvPr>
            <p:ph sz="quarter" idx="2"/>
          </p:nvPr>
        </p:nvSpPr>
        <p:spPr>
          <a:xfrm>
            <a:off x="457200" y="1457325"/>
            <a:ext cx="4040188" cy="5400675"/>
          </a:xfrm>
        </p:spPr>
        <p:txBody>
          <a:bodyPr/>
          <a:lstStyle/>
          <a:p>
            <a:pPr>
              <a:buFont typeface="Wingdings" pitchFamily="2" charset="2"/>
              <a:buChar char="q"/>
            </a:pPr>
            <a:r>
              <a:rPr lang="en" sz="1800" dirty="0" err="1">
                <a:latin typeface="Palatino Linotype" pitchFamily="18" charset="0"/>
              </a:rPr>
              <a:t>Number</a:t>
            </a:r>
            <a:r>
              <a:rPr lang="en" sz="1800" dirty="0">
                <a:latin typeface="Palatino Linotype" pitchFamily="18" charset="0"/>
              </a:rPr>
              <a:t> </a:t>
            </a:r>
            <a:r>
              <a:rPr lang="en" sz="1800" dirty="0" err="1">
                <a:latin typeface="Palatino Linotype" pitchFamily="18" charset="0"/>
              </a:rPr>
              <a:t>liquid</a:t>
            </a:r>
            <a:r>
              <a:rPr lang="en" sz="1800" dirty="0">
                <a:latin typeface="Palatino Linotype" pitchFamily="18" charset="0"/>
              </a:rPr>
              <a:t> </a:t>
            </a:r>
            <a:r>
              <a:rPr lang="en" sz="1800" dirty="0" err="1">
                <a:latin typeface="Palatino Linotype" pitchFamily="18" charset="0"/>
              </a:rPr>
              <a:t>chair </a:t>
            </a:r>
            <a:r>
              <a:rPr lang="en" sz="1800" dirty="0">
                <a:latin typeface="Palatino Linotype" pitchFamily="18" charset="0"/>
              </a:rPr>
              <a:t>x 2</a:t>
            </a:r>
          </a:p>
          <a:p>
            <a:pPr>
              <a:buFont typeface="Wingdings" pitchFamily="2" charset="2"/>
              <a:buChar char="q"/>
            </a:pPr>
            <a:r>
              <a:rPr lang="en" sz="1800" dirty="0">
                <a:latin typeface="Palatino Linotype" pitchFamily="18" charset="0"/>
              </a:rPr>
              <a:t>Abdominal </a:t>
            </a:r>
            <a:r>
              <a:rPr lang="en" sz="1800" dirty="0" err="1">
                <a:latin typeface="Palatino Linotype" pitchFamily="18" charset="0"/>
              </a:rPr>
              <a:t>pain </a:t>
            </a:r>
            <a:r>
              <a:rPr lang="en" sz="1800" dirty="0">
                <a:latin typeface="Palatino Linotype" pitchFamily="18" charset="0"/>
              </a:rPr>
              <a:t>(o- </a:t>
            </a:r>
            <a:r>
              <a:rPr lang="en" sz="1800" dirty="0" err="1">
                <a:latin typeface="Palatino Linotype" pitchFamily="18" charset="0"/>
              </a:rPr>
              <a:t>absent </a:t>
            </a:r>
            <a:r>
              <a:rPr lang="en" sz="1800" dirty="0">
                <a:latin typeface="Palatino Linotype" pitchFamily="18" charset="0"/>
              </a:rPr>
              <a:t>, 1- </a:t>
            </a:r>
            <a:r>
              <a:rPr lang="en" sz="1800" dirty="0" err="1">
                <a:latin typeface="Palatino Linotype" pitchFamily="18" charset="0"/>
              </a:rPr>
              <a:t>mild , 2-moderate, 3 </a:t>
            </a:r>
            <a:r>
              <a:rPr lang="en" sz="1800" dirty="0">
                <a:latin typeface="Palatino Linotype" pitchFamily="18" charset="0"/>
              </a:rPr>
              <a:t>-severe) x 6</a:t>
            </a:r>
          </a:p>
          <a:p>
            <a:pPr>
              <a:buFont typeface="Wingdings" pitchFamily="2" charset="2"/>
              <a:buChar char="q"/>
            </a:pPr>
            <a:r>
              <a:rPr lang="en" sz="1800" dirty="0" err="1">
                <a:latin typeface="Palatino Linotype" pitchFamily="18" charset="0"/>
              </a:rPr>
              <a:t>General</a:t>
            </a:r>
            <a:r>
              <a:rPr lang="en" sz="1800" dirty="0">
                <a:latin typeface="Palatino Linotype" pitchFamily="18" charset="0"/>
              </a:rPr>
              <a:t> </a:t>
            </a:r>
            <a:r>
              <a:rPr lang="en" sz="1800" dirty="0" err="1">
                <a:latin typeface="Palatino Linotype" pitchFamily="18" charset="0"/>
              </a:rPr>
              <a:t>condition </a:t>
            </a:r>
            <a:r>
              <a:rPr lang="en" sz="1800" dirty="0">
                <a:latin typeface="Palatino Linotype" pitchFamily="18" charset="0"/>
              </a:rPr>
              <a:t>(0-good, 1- </a:t>
            </a:r>
            <a:r>
              <a:rPr lang="en" sz="1800" dirty="0" err="1">
                <a:latin typeface="Palatino Linotype" pitchFamily="18" charset="0"/>
              </a:rPr>
              <a:t>moderate </a:t>
            </a:r>
            <a:r>
              <a:rPr lang="en" sz="1800" dirty="0">
                <a:latin typeface="Palatino Linotype" pitchFamily="18" charset="0"/>
              </a:rPr>
              <a:t>, 2- </a:t>
            </a:r>
            <a:r>
              <a:rPr lang="en" sz="1800" dirty="0" err="1">
                <a:latin typeface="Palatino Linotype" pitchFamily="18" charset="0"/>
              </a:rPr>
              <a:t>bad </a:t>
            </a:r>
            <a:r>
              <a:rPr lang="en" sz="1800" dirty="0">
                <a:latin typeface="Palatino Linotype" pitchFamily="18" charset="0"/>
              </a:rPr>
              <a:t>, 3- </a:t>
            </a:r>
            <a:r>
              <a:rPr lang="en" sz="1800" dirty="0" err="1">
                <a:latin typeface="Palatino Linotype" pitchFamily="18" charset="0"/>
              </a:rPr>
              <a:t>very</a:t>
            </a:r>
            <a:r>
              <a:rPr lang="en" sz="1800" dirty="0">
                <a:latin typeface="Palatino Linotype" pitchFamily="18" charset="0"/>
              </a:rPr>
              <a:t> </a:t>
            </a:r>
            <a:r>
              <a:rPr lang="en" sz="1800" dirty="0" err="1">
                <a:latin typeface="Palatino Linotype" pitchFamily="18" charset="0"/>
              </a:rPr>
              <a:t>bad </a:t>
            </a:r>
            <a:r>
              <a:rPr lang="en" sz="1800" dirty="0">
                <a:latin typeface="Palatino Linotype" pitchFamily="18" charset="0"/>
              </a:rPr>
              <a:t>, 4- </a:t>
            </a:r>
            <a:r>
              <a:rPr lang="en" sz="1800" dirty="0" err="1">
                <a:latin typeface="Palatino Linotype" pitchFamily="18" charset="0"/>
              </a:rPr>
              <a:t>extremely</a:t>
            </a:r>
            <a:r>
              <a:rPr lang="en" sz="1800" dirty="0">
                <a:latin typeface="Palatino Linotype" pitchFamily="18" charset="0"/>
              </a:rPr>
              <a:t> </a:t>
            </a:r>
            <a:r>
              <a:rPr lang="en" sz="1800" dirty="0" err="1">
                <a:latin typeface="Palatino Linotype" pitchFamily="18" charset="0"/>
              </a:rPr>
              <a:t>bad </a:t>
            </a:r>
            <a:r>
              <a:rPr lang="en" sz="1800" dirty="0">
                <a:latin typeface="Palatino Linotype" pitchFamily="18" charset="0"/>
              </a:rPr>
              <a:t>) x 6</a:t>
            </a:r>
          </a:p>
          <a:p>
            <a:pPr>
              <a:buFont typeface="Wingdings" pitchFamily="2" charset="2"/>
              <a:buChar char="q"/>
            </a:pPr>
            <a:r>
              <a:rPr lang="en" sz="1800" dirty="0" err="1">
                <a:latin typeface="Palatino Linotype" pitchFamily="18" charset="0"/>
              </a:rPr>
              <a:t>Estraintestinal</a:t>
            </a:r>
            <a:r>
              <a:rPr lang="en" sz="1800" dirty="0">
                <a:latin typeface="Palatino Linotype" pitchFamily="18" charset="0"/>
              </a:rPr>
              <a:t> </a:t>
            </a:r>
            <a:r>
              <a:rPr lang="en" sz="1800" dirty="0" err="1">
                <a:latin typeface="Palatino Linotype" pitchFamily="18" charset="0"/>
              </a:rPr>
              <a:t>manifestations </a:t>
            </a:r>
            <a:r>
              <a:rPr lang="en" sz="1800" dirty="0">
                <a:latin typeface="Palatino Linotype" pitchFamily="18" charset="0"/>
              </a:rPr>
              <a:t>x 30</a:t>
            </a:r>
          </a:p>
          <a:p>
            <a:pPr>
              <a:buFont typeface="Wingdings" pitchFamily="2" charset="2"/>
              <a:buChar char="q"/>
            </a:pPr>
            <a:r>
              <a:rPr lang="en" sz="1800" dirty="0">
                <a:latin typeface="Palatino Linotype" pitchFamily="18" charset="0"/>
              </a:rPr>
              <a:t>Get drunk like therapy (0-no, 1- yes </a:t>
            </a:r>
            <a:r>
              <a:rPr lang="en" sz="1800" dirty="0" smtClean="0">
                <a:latin typeface="Palatino Linotype" pitchFamily="18" charset="0"/>
              </a:rPr>
              <a:t>)x </a:t>
            </a:r>
            <a:r>
              <a:rPr lang="en" sz="1800" dirty="0">
                <a:latin typeface="Palatino Linotype" pitchFamily="18" charset="0"/>
              </a:rPr>
              <a:t>4</a:t>
            </a:r>
          </a:p>
          <a:p>
            <a:pPr>
              <a:buFont typeface="Wingdings" pitchFamily="2" charset="2"/>
              <a:buChar char="q"/>
            </a:pPr>
            <a:r>
              <a:rPr lang="en" sz="1800" dirty="0" err="1">
                <a:latin typeface="Palatino Linotype" pitchFamily="18" charset="0"/>
              </a:rPr>
              <a:t>Palpable</a:t>
            </a:r>
            <a:r>
              <a:rPr lang="en" sz="1800" dirty="0">
                <a:latin typeface="Palatino Linotype" pitchFamily="18" charset="0"/>
              </a:rPr>
              <a:t> </a:t>
            </a:r>
            <a:r>
              <a:rPr lang="en" sz="1800" dirty="0" err="1">
                <a:latin typeface="Palatino Linotype" pitchFamily="18" charset="0"/>
              </a:rPr>
              <a:t>masses </a:t>
            </a:r>
            <a:r>
              <a:rPr lang="en" sz="1800" dirty="0">
                <a:latin typeface="Palatino Linotype" pitchFamily="18" charset="0"/>
              </a:rPr>
              <a:t>(0- </a:t>
            </a:r>
            <a:r>
              <a:rPr lang="en" sz="1800" dirty="0" err="1">
                <a:latin typeface="Palatino Linotype" pitchFamily="18" charset="0"/>
              </a:rPr>
              <a:t>no </a:t>
            </a:r>
            <a:r>
              <a:rPr lang="en" sz="1800" dirty="0">
                <a:latin typeface="Palatino Linotype" pitchFamily="18" charset="0"/>
              </a:rPr>
              <a:t>, 2- </a:t>
            </a:r>
            <a:r>
              <a:rPr lang="en" sz="1800" dirty="0" err="1">
                <a:latin typeface="Palatino Linotype" pitchFamily="18" charset="0"/>
              </a:rPr>
              <a:t>probable </a:t>
            </a:r>
            <a:r>
              <a:rPr lang="en" sz="1800" dirty="0">
                <a:latin typeface="Palatino Linotype" pitchFamily="18" charset="0"/>
              </a:rPr>
              <a:t>, 5- </a:t>
            </a:r>
            <a:r>
              <a:rPr lang="en" sz="1800" dirty="0" err="1">
                <a:latin typeface="Palatino Linotype" pitchFamily="18" charset="0"/>
              </a:rPr>
              <a:t>certain </a:t>
            </a:r>
            <a:r>
              <a:rPr lang="en" sz="1800" dirty="0">
                <a:latin typeface="Palatino Linotype" pitchFamily="18" charset="0"/>
              </a:rPr>
              <a:t>) x 10</a:t>
            </a:r>
          </a:p>
          <a:p>
            <a:pPr>
              <a:buFont typeface="Wingdings" pitchFamily="2" charset="2"/>
              <a:buChar char="q"/>
            </a:pPr>
            <a:r>
              <a:rPr lang="en" sz="1800" dirty="0" err="1">
                <a:latin typeface="Palatino Linotype" pitchFamily="18" charset="0"/>
              </a:rPr>
              <a:t>Hematocrit </a:t>
            </a:r>
            <a:r>
              <a:rPr lang="en" sz="1800" dirty="0">
                <a:latin typeface="Palatino Linotype" pitchFamily="18" charset="0"/>
              </a:rPr>
              <a:t>(M-47, F 42) x 6</a:t>
            </a:r>
          </a:p>
          <a:p>
            <a:pPr>
              <a:buFont typeface="Wingdings" pitchFamily="2" charset="2"/>
              <a:buChar char="q"/>
            </a:pPr>
            <a:r>
              <a:rPr lang="en" sz="1800" dirty="0" err="1">
                <a:latin typeface="Palatino Linotype" pitchFamily="18" charset="0"/>
              </a:rPr>
              <a:t>Carnal</a:t>
            </a:r>
            <a:r>
              <a:rPr lang="en" sz="1800" dirty="0">
                <a:latin typeface="Palatino Linotype" pitchFamily="18" charset="0"/>
              </a:rPr>
              <a:t> </a:t>
            </a:r>
            <a:r>
              <a:rPr lang="en" sz="1800" dirty="0" err="1">
                <a:latin typeface="Palatino Linotype" pitchFamily="18" charset="0"/>
              </a:rPr>
              <a:t>weight </a:t>
            </a:r>
            <a:r>
              <a:rPr lang="en" sz="1800" dirty="0">
                <a:latin typeface="Palatino Linotype" pitchFamily="18" charset="0"/>
              </a:rPr>
              <a:t>x 4</a:t>
            </a:r>
          </a:p>
          <a:p>
            <a:pPr>
              <a:buFont typeface="Wingdings 2" pitchFamily="18" charset="2"/>
              <a:buNone/>
            </a:pPr>
            <a:r>
              <a:rPr lang="en" sz="1800" u="sng" dirty="0">
                <a:latin typeface="Palatino Linotype" pitchFamily="18" charset="0"/>
              </a:rPr>
              <a:t>1- </a:t>
            </a:r>
            <a:r>
              <a:rPr lang="en" sz="1800" u="sng" dirty="0" err="1">
                <a:latin typeface="Palatino Linotype" pitchFamily="18" charset="0"/>
              </a:rPr>
              <a:t>bodily</a:t>
            </a:r>
            <a:r>
              <a:rPr lang="en" sz="1800" u="sng" dirty="0">
                <a:latin typeface="Palatino Linotype" pitchFamily="18" charset="0"/>
              </a:rPr>
              <a:t> </a:t>
            </a:r>
            <a:r>
              <a:rPr lang="en" sz="1800" u="sng" dirty="0" err="1">
                <a:latin typeface="Palatino Linotype" pitchFamily="18" charset="0"/>
              </a:rPr>
              <a:t>weight </a:t>
            </a:r>
            <a:r>
              <a:rPr lang="en" sz="1800" u="sng" dirty="0">
                <a:latin typeface="Palatino Linotype" pitchFamily="18" charset="0"/>
              </a:rPr>
              <a:t>x100</a:t>
            </a:r>
          </a:p>
          <a:p>
            <a:pPr>
              <a:buFont typeface="Wingdings 2" pitchFamily="18" charset="2"/>
              <a:buNone/>
            </a:pPr>
            <a:r>
              <a:rPr lang="en" sz="1800" dirty="0" err="1">
                <a:latin typeface="Palatino Linotype" pitchFamily="18" charset="0"/>
              </a:rPr>
              <a:t>standard</a:t>
            </a:r>
            <a:r>
              <a:rPr lang="en" sz="1800" dirty="0">
                <a:latin typeface="Palatino Linotype" pitchFamily="18" charset="0"/>
              </a:rPr>
              <a:t> </a:t>
            </a:r>
            <a:r>
              <a:rPr lang="en" sz="1800" dirty="0" err="1">
                <a:latin typeface="Palatino Linotype" pitchFamily="18" charset="0"/>
              </a:rPr>
              <a:t>weight</a:t>
            </a:r>
            <a:endParaRPr lang="en-US" sz="1800" dirty="0">
              <a:latin typeface="Palatino Linotype" pitchFamily="18" charset="0"/>
            </a:endParaRPr>
          </a:p>
        </p:txBody>
      </p:sp>
      <p:sp>
        <p:nvSpPr>
          <p:cNvPr id="55302" name="Content Placeholder 5"/>
          <p:cNvSpPr>
            <a:spLocks noGrp="1"/>
          </p:cNvSpPr>
          <p:nvPr>
            <p:ph sz="quarter" idx="4"/>
          </p:nvPr>
        </p:nvSpPr>
        <p:spPr>
          <a:xfrm>
            <a:off x="4645025" y="1268413"/>
            <a:ext cx="4041775" cy="5092700"/>
          </a:xfrm>
        </p:spPr>
        <p:txBody>
          <a:bodyPr/>
          <a:lstStyle/>
          <a:p>
            <a:pPr>
              <a:buFont typeface="Wingdings" pitchFamily="2" charset="2"/>
              <a:buChar char="q"/>
            </a:pPr>
            <a:r>
              <a:rPr lang="en" sz="1800" dirty="0">
                <a:latin typeface="Palatino Linotype" pitchFamily="18" charset="0"/>
              </a:rPr>
              <a:t>Remission &lt; 150</a:t>
            </a:r>
          </a:p>
          <a:p>
            <a:pPr>
              <a:buFont typeface="Wingdings" pitchFamily="2" charset="2"/>
              <a:buChar char="q"/>
            </a:pPr>
            <a:r>
              <a:rPr lang="en" sz="1800" dirty="0">
                <a:latin typeface="Palatino Linotype" pitchFamily="18" charset="0"/>
              </a:rPr>
              <a:t>Moderate activity 150-450</a:t>
            </a:r>
          </a:p>
          <a:p>
            <a:pPr>
              <a:buFont typeface="Wingdings" pitchFamily="2" charset="2"/>
              <a:buChar char="q"/>
            </a:pPr>
            <a:r>
              <a:rPr lang="en" sz="1800" dirty="0">
                <a:latin typeface="Palatino Linotype" pitchFamily="18" charset="0"/>
              </a:rPr>
              <a:t>Severe illness &gt;450</a:t>
            </a:r>
          </a:p>
          <a:p>
            <a:endParaRPr lang="en-US" sz="1800" dirty="0">
              <a:latin typeface="Palatino Linotype" pitchFamily="18" charset="0"/>
            </a:endParaRPr>
          </a:p>
          <a:p>
            <a:pPr algn="ctr">
              <a:buNone/>
            </a:pPr>
            <a:r>
              <a:rPr lang="en" sz="2000" b="1" dirty="0">
                <a:latin typeface="Palatino Linotype" pitchFamily="18" charset="0"/>
              </a:rPr>
              <a:t>Markers of incendiary activities:</a:t>
            </a:r>
          </a:p>
          <a:p>
            <a:pPr>
              <a:buFont typeface="Wingdings" pitchFamily="2" charset="2"/>
              <a:buChar char="q"/>
            </a:pPr>
            <a:r>
              <a:rPr lang="en" sz="1800" dirty="0">
                <a:latin typeface="Palatino Linotype" pitchFamily="18" charset="0"/>
              </a:rPr>
              <a:t>SE</a:t>
            </a:r>
            <a:endParaRPr lang="en-US" sz="1800" dirty="0">
              <a:latin typeface="Palatino Linotype" pitchFamily="18" charset="0"/>
            </a:endParaRPr>
          </a:p>
          <a:p>
            <a:pPr>
              <a:buFont typeface="Wingdings" pitchFamily="2" charset="2"/>
              <a:buChar char="q"/>
            </a:pPr>
            <a:r>
              <a:rPr lang="en" sz="1800" dirty="0">
                <a:latin typeface="Palatino Linotype" pitchFamily="18" charset="0"/>
              </a:rPr>
              <a:t>Platelet count</a:t>
            </a:r>
          </a:p>
          <a:p>
            <a:pPr>
              <a:buFont typeface="Wingdings" pitchFamily="2" charset="2"/>
              <a:buChar char="q"/>
            </a:pPr>
            <a:r>
              <a:rPr lang="en" sz="1800" dirty="0">
                <a:latin typeface="Palatino Linotype" pitchFamily="18" charset="0"/>
              </a:rPr>
              <a:t>CRP</a:t>
            </a:r>
            <a:endParaRPr lang="en-US" sz="1800" dirty="0">
              <a:latin typeface="Palatino Linotype" pitchFamily="18" charset="0"/>
            </a:endParaRPr>
          </a:p>
          <a:p>
            <a:pPr>
              <a:buFont typeface="Wingdings" pitchFamily="2" charset="2"/>
              <a:buChar char="q"/>
            </a:pPr>
            <a:r>
              <a:rPr lang="en" sz="1800" dirty="0">
                <a:latin typeface="Palatino Linotype" pitchFamily="18" charset="0"/>
              </a:rPr>
              <a:t>Fibrinogen</a:t>
            </a:r>
          </a:p>
          <a:p>
            <a:pPr>
              <a:buFont typeface="Wingdings" pitchFamily="2" charset="2"/>
              <a:buChar char="q"/>
            </a:pPr>
            <a:r>
              <a:rPr lang="en" sz="1800" dirty="0">
                <a:latin typeface="Palatino Linotype" pitchFamily="18" charset="0"/>
              </a:rPr>
              <a:t>Alpha-1 acid glycoprotein</a:t>
            </a:r>
          </a:p>
          <a:p>
            <a:pPr>
              <a:buFont typeface="Wingdings" pitchFamily="2" charset="2"/>
              <a:buChar char="q"/>
            </a:pPr>
            <a:r>
              <a:rPr lang="en" sz="1800" dirty="0">
                <a:latin typeface="Palatino Linotype" pitchFamily="18" charset="0"/>
              </a:rPr>
              <a:t>Fecal alpha-1 antitrypsin</a:t>
            </a:r>
          </a:p>
          <a:p>
            <a:pPr>
              <a:buFont typeface="Wingdings" pitchFamily="2" charset="2"/>
              <a:buChar char="q"/>
            </a:pPr>
            <a:endParaRPr lang="en-US" sz="1800" dirty="0"/>
          </a:p>
        </p:txBody>
      </p:sp>
    </p:spTree>
    <p:extLst>
      <p:ext uri="{BB962C8B-B14F-4D97-AF65-F5344CB8AC3E}">
        <p14:creationId xmlns="" xmlns:p14="http://schemas.microsoft.com/office/powerpoint/2010/main" val="406176624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itle 1"/>
          <p:cNvSpPr>
            <a:spLocks noGrp="1"/>
          </p:cNvSpPr>
          <p:nvPr>
            <p:ph type="title"/>
          </p:nvPr>
        </p:nvSpPr>
        <p:spPr>
          <a:xfrm>
            <a:off x="468313" y="188913"/>
            <a:ext cx="8229600" cy="549275"/>
          </a:xfrm>
        </p:spPr>
        <p:txBody>
          <a:bodyPr>
            <a:normAutofit fontScale="90000"/>
          </a:bodyPr>
          <a:lstStyle/>
          <a:p>
            <a:pPr algn="ctr"/>
            <a:r>
              <a:rPr lang="en" sz="2800" b="1" dirty="0" err="1">
                <a:latin typeface="Palatino Linotype" pitchFamily="18" charset="0"/>
              </a:rPr>
              <a:t>Colonoscopic </a:t>
            </a:r>
            <a:r>
              <a:rPr lang="en" sz="2800" b="1" dirty="0">
                <a:latin typeface="Palatino Linotype" pitchFamily="18" charset="0"/>
              </a:rPr>
              <a:t>, </a:t>
            </a:r>
            <a:r>
              <a:rPr lang="en" sz="2800" b="1" dirty="0" err="1">
                <a:latin typeface="Palatino Linotype" pitchFamily="18" charset="0"/>
              </a:rPr>
              <a:t>histological </a:t>
            </a:r>
            <a:r>
              <a:rPr lang="en" sz="2800" b="1" dirty="0">
                <a:latin typeface="Palatino Linotype" pitchFamily="18" charset="0"/>
              </a:rPr>
              <a:t>and </a:t>
            </a:r>
            <a:r>
              <a:rPr lang="en" sz="2800" b="1" dirty="0" err="1">
                <a:latin typeface="Palatino Linotype" pitchFamily="18" charset="0"/>
              </a:rPr>
              <a:t>radiological</a:t>
            </a:r>
            <a:r>
              <a:rPr lang="en" sz="2800" b="1" dirty="0">
                <a:latin typeface="Palatino Linotype" pitchFamily="18" charset="0"/>
              </a:rPr>
              <a:t> </a:t>
            </a:r>
            <a:r>
              <a:rPr lang="en" sz="2800" b="1" dirty="0" err="1">
                <a:latin typeface="Palatino Linotype" pitchFamily="18" charset="0"/>
              </a:rPr>
              <a:t>finding</a:t>
            </a:r>
            <a:endParaRPr lang="en-US" sz="2800" b="1" dirty="0">
              <a:latin typeface="Palatino Linotype" pitchFamily="18" charset="0"/>
            </a:endParaRPr>
          </a:p>
        </p:txBody>
      </p:sp>
      <p:sp>
        <p:nvSpPr>
          <p:cNvPr id="56323" name="Text Placeholder 2"/>
          <p:cNvSpPr>
            <a:spLocks noGrp="1"/>
          </p:cNvSpPr>
          <p:nvPr>
            <p:ph type="body" idx="1"/>
          </p:nvPr>
        </p:nvSpPr>
        <p:spPr>
          <a:xfrm>
            <a:off x="457200" y="765175"/>
            <a:ext cx="4040188" cy="503238"/>
          </a:xfrm>
        </p:spPr>
        <p:txBody>
          <a:bodyPr>
            <a:normAutofit fontScale="85000" lnSpcReduction="10000"/>
          </a:bodyPr>
          <a:lstStyle/>
          <a:p>
            <a:pPr algn="ctr"/>
            <a:r>
              <a:rPr lang="en" sz="2000" dirty="0" err="1">
                <a:latin typeface="Palatino Linotype" pitchFamily="18" charset="0"/>
              </a:rPr>
              <a:t>Colonoscopic </a:t>
            </a:r>
            <a:r>
              <a:rPr lang="en" sz="2000" dirty="0">
                <a:latin typeface="Palatino Linotype" pitchFamily="18" charset="0"/>
              </a:rPr>
              <a:t>and </a:t>
            </a:r>
            <a:r>
              <a:rPr lang="en" sz="2000" dirty="0" err="1">
                <a:latin typeface="Palatino Linotype" pitchFamily="18" charset="0"/>
              </a:rPr>
              <a:t>histological</a:t>
            </a:r>
            <a:r>
              <a:rPr lang="en" sz="2000" dirty="0">
                <a:latin typeface="Palatino Linotype" pitchFamily="18" charset="0"/>
              </a:rPr>
              <a:t> </a:t>
            </a:r>
            <a:r>
              <a:rPr lang="en" sz="2000" dirty="0" err="1">
                <a:latin typeface="Palatino Linotype" pitchFamily="18" charset="0"/>
              </a:rPr>
              <a:t>finding</a:t>
            </a:r>
            <a:endParaRPr lang="en-US" sz="2000" dirty="0">
              <a:latin typeface="Palatino Linotype" pitchFamily="18" charset="0"/>
            </a:endParaRPr>
          </a:p>
        </p:txBody>
      </p:sp>
      <p:sp>
        <p:nvSpPr>
          <p:cNvPr id="56324" name="Text Placeholder 3"/>
          <p:cNvSpPr>
            <a:spLocks noGrp="1"/>
          </p:cNvSpPr>
          <p:nvPr>
            <p:ph type="body" sz="half" idx="3"/>
          </p:nvPr>
        </p:nvSpPr>
        <p:spPr>
          <a:xfrm>
            <a:off x="4645025" y="692150"/>
            <a:ext cx="4041775" cy="576263"/>
          </a:xfrm>
        </p:spPr>
        <p:txBody>
          <a:bodyPr/>
          <a:lstStyle/>
          <a:p>
            <a:pPr algn="ctr"/>
            <a:r>
              <a:rPr lang="en" sz="2000" dirty="0">
                <a:latin typeface="Palatino Linotype" pitchFamily="18" charset="0"/>
              </a:rPr>
              <a:t> </a:t>
            </a:r>
            <a:r>
              <a:rPr lang="en" sz="2000" dirty="0" err="1">
                <a:latin typeface="Palatino Linotype" pitchFamily="18" charset="0"/>
              </a:rPr>
              <a:t>Radiological</a:t>
            </a:r>
            <a:r>
              <a:rPr lang="en" sz="2000" dirty="0">
                <a:latin typeface="Palatino Linotype" pitchFamily="18" charset="0"/>
              </a:rPr>
              <a:t> </a:t>
            </a:r>
            <a:r>
              <a:rPr lang="en" sz="2000" dirty="0" err="1">
                <a:latin typeface="Palatino Linotype" pitchFamily="18" charset="0"/>
              </a:rPr>
              <a:t>finding</a:t>
            </a:r>
            <a:endParaRPr lang="en-US" dirty="0">
              <a:latin typeface="Palatino Linotype" pitchFamily="18" charset="0"/>
            </a:endParaRPr>
          </a:p>
        </p:txBody>
      </p:sp>
      <p:sp>
        <p:nvSpPr>
          <p:cNvPr id="56325" name="Content Placeholder 4"/>
          <p:cNvSpPr>
            <a:spLocks noGrp="1"/>
          </p:cNvSpPr>
          <p:nvPr>
            <p:ph sz="quarter" idx="2"/>
          </p:nvPr>
        </p:nvSpPr>
        <p:spPr>
          <a:xfrm>
            <a:off x="457200" y="1484313"/>
            <a:ext cx="4040188" cy="4876800"/>
          </a:xfrm>
        </p:spPr>
        <p:txBody>
          <a:bodyPr>
            <a:normAutofit lnSpcReduction="10000"/>
          </a:bodyPr>
          <a:lstStyle/>
          <a:p>
            <a:r>
              <a:rPr lang="en" sz="1800">
                <a:latin typeface="Palatino Linotype" pitchFamily="18" charset="0"/>
              </a:rPr>
              <a:t>Cryptal inflammation, crypt abscesses (polymorphonuclear leukocytes), focal in nature</a:t>
            </a:r>
          </a:p>
          <a:p>
            <a:r>
              <a:rPr lang="en" sz="1800">
                <a:latin typeface="Palatino Linotype" pitchFamily="18" charset="0"/>
              </a:rPr>
              <a:t>Enlargement of lymphoid follicles with a ring of erythema, aphthoid ulceration...deep longitudinal ulcerations</a:t>
            </a:r>
          </a:p>
          <a:p>
            <a:r>
              <a:rPr lang="en" sz="1800">
                <a:latin typeface="Palatino Linotype" pitchFamily="18" charset="0"/>
              </a:rPr>
              <a:t>Swelling of inflamed tissue, fissures, ulcerations - cobbled appearance of the mucous membrane</a:t>
            </a:r>
          </a:p>
          <a:p>
            <a:r>
              <a:rPr lang="en" sz="1800">
                <a:latin typeface="Palatino Linotype" pitchFamily="18" charset="0"/>
              </a:rPr>
              <a:t>Granulomas without caseous necrosis (epithelioid and multinuclear giant cells), in all layers of the wall, are macroscopically presented as milliarnodules</a:t>
            </a:r>
          </a:p>
          <a:p>
            <a:endParaRPr lang="en-US" sz="1800">
              <a:latin typeface="Palatino Linotype" pitchFamily="18" charset="0"/>
            </a:endParaRPr>
          </a:p>
        </p:txBody>
      </p:sp>
      <p:sp>
        <p:nvSpPr>
          <p:cNvPr id="56326" name="Content Placeholder 5"/>
          <p:cNvSpPr>
            <a:spLocks noGrp="1"/>
          </p:cNvSpPr>
          <p:nvPr>
            <p:ph sz="quarter" idx="4"/>
          </p:nvPr>
        </p:nvSpPr>
        <p:spPr>
          <a:xfrm>
            <a:off x="4643438" y="1268413"/>
            <a:ext cx="4041775" cy="4876800"/>
          </a:xfrm>
        </p:spPr>
        <p:txBody>
          <a:bodyPr/>
          <a:lstStyle/>
          <a:p>
            <a:pPr>
              <a:buFont typeface="Wingdings 2" pitchFamily="18" charset="2"/>
              <a:buNone/>
            </a:pPr>
            <a:endParaRPr lang="en-US" sz="2000"/>
          </a:p>
          <a:p>
            <a:r>
              <a:rPr lang="en" sz="2000">
                <a:latin typeface="Palatino Linotype" pitchFamily="18" charset="0"/>
              </a:rPr>
              <a:t>Cobblestone appearance of the mucosa (ulcerations, thickening of the submucosa)</a:t>
            </a:r>
          </a:p>
          <a:p>
            <a:endParaRPr lang="en-US" sz="2000">
              <a:latin typeface="Palatino Linotype" pitchFamily="18" charset="0"/>
            </a:endParaRPr>
          </a:p>
          <a:p>
            <a:r>
              <a:rPr lang="en" sz="2000">
                <a:latin typeface="Palatino Linotype" pitchFamily="18" charset="0"/>
              </a:rPr>
              <a:t>Stenosis (fibrosis) sign of "wire" - persistent narrowing of a rigid intestinal segment</a:t>
            </a:r>
          </a:p>
          <a:p>
            <a:endParaRPr lang="en-US" sz="2000">
              <a:latin typeface="Palatino Linotype" pitchFamily="18" charset="0"/>
            </a:endParaRPr>
          </a:p>
          <a:p>
            <a:r>
              <a:rPr lang="en" sz="2000">
                <a:latin typeface="Palatino Linotype" pitchFamily="18" charset="0"/>
              </a:rPr>
              <a:t>Segmental changes (sharp border between healthy and diseased segments of intestine</a:t>
            </a:r>
          </a:p>
          <a:p>
            <a:endParaRPr lang="en-US">
              <a:latin typeface="Palatino Linotype" pitchFamily="18" charset="0"/>
            </a:endParaRPr>
          </a:p>
        </p:txBody>
      </p:sp>
    </p:spTree>
    <p:extLst>
      <p:ext uri="{BB962C8B-B14F-4D97-AF65-F5344CB8AC3E}">
        <p14:creationId xmlns="" xmlns:p14="http://schemas.microsoft.com/office/powerpoint/2010/main" val="288727402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itle 1"/>
          <p:cNvSpPr>
            <a:spLocks noGrp="1"/>
          </p:cNvSpPr>
          <p:nvPr>
            <p:ph type="title"/>
          </p:nvPr>
        </p:nvSpPr>
        <p:spPr>
          <a:xfrm>
            <a:off x="457200" y="0"/>
            <a:ext cx="8229600" cy="620713"/>
          </a:xfrm>
        </p:spPr>
        <p:txBody>
          <a:bodyPr>
            <a:normAutofit/>
          </a:bodyPr>
          <a:lstStyle/>
          <a:p>
            <a:pPr algn="ctr"/>
            <a:r>
              <a:rPr lang="en" sz="3200" b="1" dirty="0" err="1">
                <a:latin typeface="Palatino Linotype" pitchFamily="18" charset="0"/>
              </a:rPr>
              <a:t>Extraintestinal</a:t>
            </a:r>
            <a:r>
              <a:rPr lang="en" sz="3200" b="1" dirty="0">
                <a:latin typeface="Palatino Linotype" pitchFamily="18" charset="0"/>
              </a:rPr>
              <a:t> </a:t>
            </a:r>
            <a:r>
              <a:rPr lang="en" sz="3200" b="1" dirty="0" err="1">
                <a:latin typeface="Palatino Linotype" pitchFamily="18" charset="0"/>
              </a:rPr>
              <a:t>manifestations</a:t>
            </a:r>
            <a:r>
              <a:rPr lang="en" sz="3200" b="1" dirty="0">
                <a:latin typeface="Palatino Linotype" pitchFamily="18" charset="0"/>
              </a:rPr>
              <a:t> IBD</a:t>
            </a:r>
            <a:endParaRPr lang="en-US" sz="3200" b="1" dirty="0">
              <a:latin typeface="Palatino Linotype" pitchFamily="18" charset="0"/>
            </a:endParaRPr>
          </a:p>
        </p:txBody>
      </p:sp>
      <p:sp>
        <p:nvSpPr>
          <p:cNvPr id="61443" name="Content Placeholder 2"/>
          <p:cNvSpPr>
            <a:spLocks noGrp="1"/>
          </p:cNvSpPr>
          <p:nvPr>
            <p:ph sz="half" idx="1"/>
          </p:nvPr>
        </p:nvSpPr>
        <p:spPr>
          <a:xfrm>
            <a:off x="457200" y="765175"/>
            <a:ext cx="4038600" cy="5589588"/>
          </a:xfrm>
        </p:spPr>
        <p:txBody>
          <a:bodyPr>
            <a:normAutofit/>
          </a:bodyPr>
          <a:lstStyle/>
          <a:p>
            <a:pPr>
              <a:lnSpc>
                <a:spcPct val="160000"/>
              </a:lnSpc>
              <a:buFont typeface="Wingdings" pitchFamily="2" charset="2"/>
              <a:buChar char="q"/>
            </a:pPr>
            <a:r>
              <a:rPr lang="en" sz="1600" dirty="0" err="1">
                <a:latin typeface="Palatino Linotype" pitchFamily="18" charset="0"/>
              </a:rPr>
              <a:t>Greasy</a:t>
            </a:r>
            <a:r>
              <a:rPr lang="en" sz="1600" dirty="0">
                <a:latin typeface="Palatino Linotype" pitchFamily="18" charset="0"/>
              </a:rPr>
              <a:t> </a:t>
            </a:r>
            <a:r>
              <a:rPr lang="en" sz="1600" dirty="0" err="1">
                <a:latin typeface="Palatino Linotype" pitchFamily="18" charset="0"/>
              </a:rPr>
              <a:t>liver</a:t>
            </a:r>
            <a:endParaRPr lang="en-US" sz="1600" dirty="0">
              <a:latin typeface="Palatino Linotype" pitchFamily="18" charset="0"/>
            </a:endParaRPr>
          </a:p>
          <a:p>
            <a:pPr>
              <a:lnSpc>
                <a:spcPct val="160000"/>
              </a:lnSpc>
              <a:buFont typeface="Wingdings" pitchFamily="2" charset="2"/>
              <a:buChar char="q"/>
            </a:pPr>
            <a:r>
              <a:rPr lang="en" sz="1600" dirty="0" err="1">
                <a:latin typeface="Palatino Linotype" pitchFamily="18" charset="0"/>
              </a:rPr>
              <a:t>Pericholangitis</a:t>
            </a:r>
            <a:endParaRPr lang="en-US" sz="1600" dirty="0">
              <a:latin typeface="Palatino Linotype" pitchFamily="18" charset="0"/>
            </a:endParaRPr>
          </a:p>
          <a:p>
            <a:pPr>
              <a:lnSpc>
                <a:spcPct val="160000"/>
              </a:lnSpc>
              <a:buFont typeface="Wingdings" pitchFamily="2" charset="2"/>
              <a:buChar char="q"/>
            </a:pPr>
            <a:r>
              <a:rPr lang="en" sz="1600" dirty="0" err="1">
                <a:latin typeface="Palatino Linotype" pitchFamily="18" charset="0"/>
              </a:rPr>
              <a:t>Chronic</a:t>
            </a:r>
            <a:r>
              <a:rPr lang="en" sz="1600" dirty="0">
                <a:latin typeface="Palatino Linotype" pitchFamily="18" charset="0"/>
              </a:rPr>
              <a:t> </a:t>
            </a:r>
            <a:r>
              <a:rPr lang="en" sz="1600" dirty="0" err="1">
                <a:latin typeface="Palatino Linotype" pitchFamily="18" charset="0"/>
              </a:rPr>
              <a:t>active</a:t>
            </a:r>
            <a:r>
              <a:rPr lang="en" sz="1600" dirty="0">
                <a:latin typeface="Palatino Linotype" pitchFamily="18" charset="0"/>
              </a:rPr>
              <a:t> </a:t>
            </a:r>
            <a:r>
              <a:rPr lang="en" sz="1600" dirty="0" err="1">
                <a:latin typeface="Palatino Linotype" pitchFamily="18" charset="0"/>
              </a:rPr>
              <a:t>hepatitis</a:t>
            </a:r>
            <a:endParaRPr lang="en-US" sz="1600" dirty="0">
              <a:latin typeface="Palatino Linotype" pitchFamily="18" charset="0"/>
            </a:endParaRPr>
          </a:p>
          <a:p>
            <a:pPr>
              <a:lnSpc>
                <a:spcPct val="160000"/>
              </a:lnSpc>
              <a:buFont typeface="Wingdings" pitchFamily="2" charset="2"/>
              <a:buChar char="q"/>
            </a:pPr>
            <a:r>
              <a:rPr lang="en" sz="1600" dirty="0">
                <a:latin typeface="Palatino Linotype" pitchFamily="18" charset="0"/>
              </a:rPr>
              <a:t>PSC</a:t>
            </a:r>
            <a:endParaRPr lang="en-US" sz="1600" dirty="0">
              <a:latin typeface="Palatino Linotype" pitchFamily="18" charset="0"/>
            </a:endParaRPr>
          </a:p>
          <a:p>
            <a:pPr>
              <a:lnSpc>
                <a:spcPct val="160000"/>
              </a:lnSpc>
              <a:buFont typeface="Wingdings" pitchFamily="2" charset="2"/>
              <a:buChar char="q"/>
            </a:pPr>
            <a:r>
              <a:rPr lang="en" sz="1600" dirty="0" err="1">
                <a:latin typeface="Palatino Linotype" pitchFamily="18" charset="0"/>
              </a:rPr>
              <a:t>Cholelithiasis</a:t>
            </a:r>
            <a:endParaRPr lang="en-US" sz="1600" dirty="0">
              <a:latin typeface="Palatino Linotype" pitchFamily="18" charset="0"/>
            </a:endParaRPr>
          </a:p>
          <a:p>
            <a:pPr>
              <a:lnSpc>
                <a:spcPct val="160000"/>
              </a:lnSpc>
              <a:buFont typeface="Wingdings" pitchFamily="2" charset="2"/>
              <a:buChar char="q"/>
            </a:pPr>
            <a:r>
              <a:rPr lang="en" sz="1600" dirty="0">
                <a:latin typeface="Palatino Linotype" pitchFamily="18" charset="0"/>
              </a:rPr>
              <a:t>Haematoloschke com p lication </a:t>
            </a:r>
            <a:r>
              <a:rPr lang="en" sz="1600" dirty="0" smtClean="0">
                <a:latin typeface="Palatino Linotype" pitchFamily="18" charset="0"/>
              </a:rPr>
              <a:t>(sideropenic </a:t>
            </a:r>
            <a:r>
              <a:rPr lang="en" sz="1600" dirty="0">
                <a:latin typeface="Palatino Linotype" pitchFamily="18" charset="0"/>
              </a:rPr>
              <a:t>anemia , hemolytic </a:t>
            </a:r>
            <a:r>
              <a:rPr lang="en" sz="1600" dirty="0" smtClean="0">
                <a:latin typeface="Palatino Linotype" pitchFamily="18" charset="0"/>
              </a:rPr>
              <a:t>anemia, leukocytosis, </a:t>
            </a:r>
            <a:r>
              <a:rPr lang="en" sz="1600" dirty="0">
                <a:latin typeface="Palatino Linotype" pitchFamily="18" charset="0"/>
              </a:rPr>
              <a:t>thrombocytosis, hypoprothrombinemia , DIK )</a:t>
            </a:r>
          </a:p>
          <a:p>
            <a:pPr>
              <a:lnSpc>
                <a:spcPct val="160000"/>
              </a:lnSpc>
              <a:buFont typeface="Wingdings" pitchFamily="2" charset="2"/>
              <a:buChar char="q"/>
            </a:pPr>
            <a:r>
              <a:rPr lang="en" sz="1600" dirty="0" err="1">
                <a:latin typeface="Palatino Linotype" pitchFamily="18" charset="0"/>
              </a:rPr>
              <a:t>Thromboembolic</a:t>
            </a:r>
            <a:r>
              <a:rPr lang="en" sz="1600" dirty="0">
                <a:latin typeface="Palatino Linotype" pitchFamily="18" charset="0"/>
              </a:rPr>
              <a:t> </a:t>
            </a:r>
            <a:r>
              <a:rPr lang="en" sz="1600" dirty="0" err="1">
                <a:latin typeface="Palatino Linotype" pitchFamily="18" charset="0"/>
              </a:rPr>
              <a:t>disease</a:t>
            </a:r>
            <a:endParaRPr lang="en-US" sz="1600" dirty="0">
              <a:latin typeface="Palatino Linotype" pitchFamily="18" charset="0"/>
            </a:endParaRPr>
          </a:p>
          <a:p>
            <a:pPr>
              <a:lnSpc>
                <a:spcPct val="160000"/>
              </a:lnSpc>
              <a:buFont typeface="Wingdings 2" pitchFamily="18" charset="2"/>
              <a:buNone/>
            </a:pPr>
            <a:endParaRPr lang="en-US" sz="1600" dirty="0">
              <a:latin typeface="Palatino Linotype" pitchFamily="18" charset="0"/>
            </a:endParaRPr>
          </a:p>
        </p:txBody>
      </p:sp>
      <p:sp>
        <p:nvSpPr>
          <p:cNvPr id="61444" name="Content Placeholder 3"/>
          <p:cNvSpPr>
            <a:spLocks noGrp="1"/>
          </p:cNvSpPr>
          <p:nvPr>
            <p:ph sz="half" idx="2"/>
          </p:nvPr>
        </p:nvSpPr>
        <p:spPr>
          <a:xfrm>
            <a:off x="4648200" y="765175"/>
            <a:ext cx="4038600" cy="5589588"/>
          </a:xfrm>
        </p:spPr>
        <p:txBody>
          <a:bodyPr>
            <a:normAutofit/>
          </a:bodyPr>
          <a:lstStyle/>
          <a:p>
            <a:pPr>
              <a:lnSpc>
                <a:spcPct val="150000"/>
              </a:lnSpc>
              <a:buFont typeface="Wingdings" pitchFamily="2" charset="2"/>
              <a:buChar char="q"/>
            </a:pPr>
            <a:r>
              <a:rPr lang="en" sz="1600" dirty="0">
                <a:latin typeface="Palatino Linotype" pitchFamily="18" charset="0"/>
              </a:rPr>
              <a:t>Bone-articular changes </a:t>
            </a:r>
            <a:r>
              <a:rPr lang="en" sz="1600" dirty="0" smtClean="0">
                <a:latin typeface="Palatino Linotype" pitchFamily="18" charset="0"/>
              </a:rPr>
              <a:t>(atralgia </a:t>
            </a:r>
            <a:r>
              <a:rPr lang="en" sz="1600" dirty="0">
                <a:latin typeface="Palatino Linotype" pitchFamily="18" charset="0"/>
              </a:rPr>
              <a:t>, arthritis , sacroilitis , ankylosing _ _ spondylitis , club-like fingers , pelvic osteomyelitis , </a:t>
            </a:r>
            <a:r>
              <a:rPr lang="en" sz="1600" dirty="0" smtClean="0">
                <a:latin typeface="Palatino Linotype" pitchFamily="18" charset="0"/>
              </a:rPr>
              <a:t>osteoporosis)</a:t>
            </a:r>
            <a:endParaRPr lang="en" sz="1600" dirty="0">
              <a:latin typeface="Palatino Linotype" pitchFamily="18" charset="0"/>
            </a:endParaRPr>
          </a:p>
          <a:p>
            <a:pPr>
              <a:lnSpc>
                <a:spcPct val="150000"/>
              </a:lnSpc>
              <a:buFont typeface="Wingdings" pitchFamily="2" charset="2"/>
              <a:buChar char="q"/>
            </a:pPr>
            <a:r>
              <a:rPr lang="en" sz="1600" dirty="0" err="1">
                <a:latin typeface="Palatino Linotype" pitchFamily="18" charset="0"/>
              </a:rPr>
              <a:t>Ocular</a:t>
            </a:r>
            <a:r>
              <a:rPr lang="en" sz="1600" dirty="0">
                <a:latin typeface="Palatino Linotype" pitchFamily="18" charset="0"/>
              </a:rPr>
              <a:t> </a:t>
            </a:r>
            <a:r>
              <a:rPr lang="en" sz="1600" dirty="0" err="1">
                <a:latin typeface="Palatino Linotype" pitchFamily="18" charset="0"/>
              </a:rPr>
              <a:t>changes-iritis</a:t>
            </a:r>
            <a:endParaRPr lang="en-US" sz="1600" dirty="0">
              <a:latin typeface="Palatino Linotype" pitchFamily="18" charset="0"/>
            </a:endParaRPr>
          </a:p>
          <a:p>
            <a:pPr>
              <a:lnSpc>
                <a:spcPct val="150000"/>
              </a:lnSpc>
              <a:buFont typeface="Wingdings" pitchFamily="2" charset="2"/>
              <a:buChar char="q"/>
            </a:pPr>
            <a:r>
              <a:rPr lang="en" sz="1600" dirty="0">
                <a:latin typeface="Palatino Linotype" pitchFamily="18" charset="0"/>
              </a:rPr>
              <a:t>Leather changes (erythema nodosum , pyoderma gangrenosum , erythema </a:t>
            </a:r>
            <a:r>
              <a:rPr lang="en" sz="1600" dirty="0" smtClean="0">
                <a:latin typeface="Palatino Linotype" pitchFamily="18" charset="0"/>
              </a:rPr>
              <a:t>multiforme)</a:t>
            </a:r>
            <a:endParaRPr lang="en" sz="1600" dirty="0">
              <a:latin typeface="Palatino Linotype" pitchFamily="18" charset="0"/>
            </a:endParaRPr>
          </a:p>
          <a:p>
            <a:pPr>
              <a:lnSpc>
                <a:spcPct val="150000"/>
              </a:lnSpc>
              <a:buFont typeface="Wingdings" pitchFamily="2" charset="2"/>
              <a:buChar char="q"/>
            </a:pPr>
            <a:r>
              <a:rPr lang="en" sz="1600" dirty="0" err="1">
                <a:latin typeface="Palatino Linotype" pitchFamily="18" charset="0"/>
              </a:rPr>
              <a:t>Changes </a:t>
            </a:r>
            <a:r>
              <a:rPr lang="en" sz="1600" dirty="0">
                <a:latin typeface="Palatino Linotype" pitchFamily="18" charset="0"/>
              </a:rPr>
              <a:t>in </a:t>
            </a:r>
            <a:r>
              <a:rPr lang="en" sz="1600" dirty="0" err="1">
                <a:latin typeface="Palatino Linotype" pitchFamily="18" charset="0"/>
              </a:rPr>
              <a:t>the lip</a:t>
            </a:r>
            <a:r>
              <a:rPr lang="en" sz="1600" dirty="0">
                <a:latin typeface="Palatino Linotype" pitchFamily="18" charset="0"/>
              </a:rPr>
              <a:t> </a:t>
            </a:r>
            <a:r>
              <a:rPr lang="en" sz="1600" dirty="0" err="1">
                <a:latin typeface="Palatino Linotype" pitchFamily="18" charset="0"/>
              </a:rPr>
              <a:t>hollow </a:t>
            </a:r>
            <a:r>
              <a:rPr lang="en" sz="1600" dirty="0">
                <a:latin typeface="Palatino Linotype" pitchFamily="18" charset="0"/>
              </a:rPr>
              <a:t>( </a:t>
            </a:r>
            <a:r>
              <a:rPr lang="en" sz="1600" dirty="0" err="1">
                <a:latin typeface="Palatino Linotype" pitchFamily="18" charset="0"/>
              </a:rPr>
              <a:t>aphthous</a:t>
            </a:r>
            <a:r>
              <a:rPr lang="en" sz="1600" dirty="0">
                <a:latin typeface="Palatino Linotype" pitchFamily="18" charset="0"/>
              </a:rPr>
              <a:t> </a:t>
            </a:r>
            <a:r>
              <a:rPr lang="en" sz="1600" dirty="0" err="1">
                <a:latin typeface="Palatino Linotype" pitchFamily="18" charset="0"/>
              </a:rPr>
              <a:t>stomatitis </a:t>
            </a:r>
            <a:r>
              <a:rPr lang="en" sz="1600" dirty="0">
                <a:latin typeface="Palatino Linotype" pitchFamily="18" charset="0"/>
              </a:rPr>
              <a:t>, </a:t>
            </a:r>
            <a:r>
              <a:rPr lang="en" sz="1600" dirty="0" err="1">
                <a:latin typeface="Palatino Linotype" pitchFamily="18" charset="0"/>
              </a:rPr>
              <a:t>candidiasis </a:t>
            </a:r>
            <a:r>
              <a:rPr lang="en" sz="1600" dirty="0">
                <a:latin typeface="Palatino Linotype" pitchFamily="18" charset="0"/>
              </a:rPr>
              <a:t>)</a:t>
            </a:r>
          </a:p>
          <a:p>
            <a:pPr>
              <a:lnSpc>
                <a:spcPct val="150000"/>
              </a:lnSpc>
              <a:buFont typeface="Wingdings" pitchFamily="2" charset="2"/>
              <a:buChar char="q"/>
            </a:pPr>
            <a:r>
              <a:rPr lang="en" sz="1600" dirty="0" err="1">
                <a:latin typeface="Palatino Linotype" pitchFamily="18" charset="0"/>
              </a:rPr>
              <a:t>Changes</a:t>
            </a:r>
            <a:r>
              <a:rPr lang="en" sz="1600" dirty="0">
                <a:latin typeface="Palatino Linotype" pitchFamily="18" charset="0"/>
              </a:rPr>
              <a:t> </a:t>
            </a:r>
            <a:r>
              <a:rPr lang="en" sz="1600" dirty="0" err="1">
                <a:latin typeface="Palatino Linotype" pitchFamily="18" charset="0"/>
              </a:rPr>
              <a:t>on the</a:t>
            </a:r>
            <a:r>
              <a:rPr lang="en" sz="1600" dirty="0">
                <a:latin typeface="Palatino Linotype" pitchFamily="18" charset="0"/>
              </a:rPr>
              <a:t> </a:t>
            </a:r>
            <a:r>
              <a:rPr lang="en" sz="1600" dirty="0" err="1">
                <a:latin typeface="Palatino Linotype" pitchFamily="18" charset="0"/>
              </a:rPr>
              <a:t>uropoiesis</a:t>
            </a:r>
            <a:r>
              <a:rPr lang="en" sz="1600" dirty="0">
                <a:latin typeface="Palatino Linotype" pitchFamily="18" charset="0"/>
              </a:rPr>
              <a:t> </a:t>
            </a:r>
            <a:r>
              <a:rPr lang="en" sz="1600" dirty="0" err="1">
                <a:latin typeface="Palatino Linotype" pitchFamily="18" charset="0"/>
              </a:rPr>
              <a:t>system</a:t>
            </a:r>
            <a:r>
              <a:rPr lang="en" sz="1600" dirty="0">
                <a:latin typeface="Palatino Linotype" pitchFamily="18" charset="0"/>
              </a:rPr>
              <a:t> ( </a:t>
            </a:r>
            <a:r>
              <a:rPr lang="en" sz="1600" dirty="0" err="1">
                <a:latin typeface="Palatino Linotype" pitchFamily="18" charset="0"/>
              </a:rPr>
              <a:t>pyelonephritis </a:t>
            </a:r>
            <a:r>
              <a:rPr lang="en" sz="1600" dirty="0">
                <a:latin typeface="Palatino Linotype" pitchFamily="18" charset="0"/>
              </a:rPr>
              <a:t>, </a:t>
            </a:r>
            <a:r>
              <a:rPr lang="en" sz="1600" dirty="0" err="1">
                <a:latin typeface="Palatino Linotype" pitchFamily="18" charset="0"/>
              </a:rPr>
              <a:t>urolithiasis </a:t>
            </a:r>
            <a:r>
              <a:rPr lang="en" sz="1600" dirty="0">
                <a:latin typeface="Palatino Linotype" pitchFamily="18" charset="0"/>
              </a:rPr>
              <a:t>)</a:t>
            </a:r>
          </a:p>
        </p:txBody>
      </p:sp>
    </p:spTree>
    <p:extLst>
      <p:ext uri="{BB962C8B-B14F-4D97-AF65-F5344CB8AC3E}">
        <p14:creationId xmlns="" xmlns:p14="http://schemas.microsoft.com/office/powerpoint/2010/main" val="372217705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Title 1"/>
          <p:cNvSpPr>
            <a:spLocks noGrp="1"/>
          </p:cNvSpPr>
          <p:nvPr>
            <p:ph type="title"/>
          </p:nvPr>
        </p:nvSpPr>
        <p:spPr>
          <a:xfrm>
            <a:off x="457200" y="188913"/>
            <a:ext cx="8229600" cy="792162"/>
          </a:xfrm>
        </p:spPr>
        <p:txBody>
          <a:bodyPr/>
          <a:lstStyle/>
          <a:p>
            <a:pPr algn="ctr"/>
            <a:r>
              <a:rPr lang="en" sz="3200" b="1" dirty="0">
                <a:latin typeface="Palatino Linotype" pitchFamily="18" charset="0"/>
              </a:rPr>
              <a:t>IBD and </a:t>
            </a:r>
            <a:r>
              <a:rPr lang="en" sz="3200" b="1" dirty="0" err="1">
                <a:latin typeface="Palatino Linotype" pitchFamily="18" charset="0"/>
              </a:rPr>
              <a:t>malignancy</a:t>
            </a:r>
            <a:r>
              <a:rPr lang="en" sz="3200" b="1" dirty="0">
                <a:latin typeface="Palatino Linotype" pitchFamily="18" charset="0"/>
              </a:rPr>
              <a:t> </a:t>
            </a:r>
            <a:r>
              <a:rPr lang="en" sz="3200" b="1" dirty="0" err="1">
                <a:latin typeface="Palatino Linotype" pitchFamily="18" charset="0"/>
              </a:rPr>
              <a:t>diseases</a:t>
            </a:r>
            <a:endParaRPr lang="en-US" sz="3200" b="1" dirty="0">
              <a:latin typeface="Palatino Linotype" pitchFamily="18" charset="0"/>
            </a:endParaRPr>
          </a:p>
        </p:txBody>
      </p:sp>
      <p:sp>
        <p:nvSpPr>
          <p:cNvPr id="70659" name="Content Placeholder 2"/>
          <p:cNvSpPr>
            <a:spLocks noGrp="1"/>
          </p:cNvSpPr>
          <p:nvPr>
            <p:ph idx="1"/>
          </p:nvPr>
        </p:nvSpPr>
        <p:spPr>
          <a:xfrm>
            <a:off x="457200" y="981075"/>
            <a:ext cx="8229600" cy="5688013"/>
          </a:xfrm>
        </p:spPr>
        <p:txBody>
          <a:bodyPr/>
          <a:lstStyle/>
          <a:p>
            <a:pPr algn="just">
              <a:lnSpc>
                <a:spcPct val="150000"/>
              </a:lnSpc>
              <a:buFont typeface="Wingdings" pitchFamily="2" charset="2"/>
              <a:buChar char="q"/>
            </a:pPr>
            <a:r>
              <a:rPr lang="en" sz="1600" b="1" dirty="0" err="1">
                <a:latin typeface="Palatino Linotype" pitchFamily="18" charset="0"/>
              </a:rPr>
              <a:t>Cancer</a:t>
            </a:r>
            <a:r>
              <a:rPr lang="en" sz="1600" b="1" dirty="0">
                <a:latin typeface="Palatino Linotype" pitchFamily="18" charset="0"/>
              </a:rPr>
              <a:t> </a:t>
            </a:r>
            <a:r>
              <a:rPr lang="en" sz="1600" b="1" dirty="0" err="1">
                <a:latin typeface="Palatino Linotype" pitchFamily="18" charset="0"/>
              </a:rPr>
              <a:t>colon </a:t>
            </a:r>
            <a:r>
              <a:rPr lang="en" sz="1600" b="1" dirty="0">
                <a:latin typeface="Palatino Linotype" pitchFamily="18" charset="0"/>
              </a:rPr>
              <a:t>and </a:t>
            </a:r>
            <a:r>
              <a:rPr lang="en" sz="1600" b="1" dirty="0" err="1">
                <a:latin typeface="Palatino Linotype" pitchFamily="18" charset="0"/>
              </a:rPr>
              <a:t>ulcerative</a:t>
            </a:r>
            <a:r>
              <a:rPr lang="en" sz="1600" b="1" dirty="0">
                <a:latin typeface="Palatino Linotype" pitchFamily="18" charset="0"/>
              </a:rPr>
              <a:t> </a:t>
            </a:r>
            <a:r>
              <a:rPr lang="en" sz="1600" b="1" dirty="0" err="1">
                <a:latin typeface="Palatino Linotype" pitchFamily="18" charset="0"/>
              </a:rPr>
              <a:t>colitis</a:t>
            </a:r>
            <a:endParaRPr lang="en-US" sz="1600" b="1" dirty="0">
              <a:latin typeface="Palatino Linotype" pitchFamily="18" charset="0"/>
            </a:endParaRPr>
          </a:p>
          <a:p>
            <a:pPr algn="just">
              <a:lnSpc>
                <a:spcPct val="150000"/>
              </a:lnSpc>
              <a:buFont typeface="Wingdings" pitchFamily="2" charset="2"/>
              <a:buChar char="v"/>
            </a:pPr>
            <a:r>
              <a:rPr lang="en" sz="1600" dirty="0">
                <a:latin typeface="Palatino Linotype" pitchFamily="18" charset="0"/>
              </a:rPr>
              <a:t>0.8-23 </a:t>
            </a:r>
            <a:r>
              <a:rPr lang="en" sz="1600" dirty="0" err="1">
                <a:latin typeface="Palatino Linotype" pitchFamily="18" charset="0"/>
              </a:rPr>
              <a:t>times</a:t>
            </a:r>
            <a:r>
              <a:rPr lang="en" sz="1600" dirty="0">
                <a:latin typeface="Palatino Linotype" pitchFamily="18" charset="0"/>
              </a:rPr>
              <a:t> </a:t>
            </a:r>
            <a:r>
              <a:rPr lang="en" sz="1600" dirty="0" err="1">
                <a:latin typeface="Palatino Linotype" pitchFamily="18" charset="0"/>
              </a:rPr>
              <a:t>bigger</a:t>
            </a:r>
            <a:r>
              <a:rPr lang="en" sz="1600" dirty="0">
                <a:latin typeface="Palatino Linotype" pitchFamily="18" charset="0"/>
              </a:rPr>
              <a:t> </a:t>
            </a:r>
            <a:r>
              <a:rPr lang="en" sz="1600" dirty="0" err="1">
                <a:latin typeface="Palatino Linotype" pitchFamily="18" charset="0"/>
              </a:rPr>
              <a:t>risk</a:t>
            </a:r>
            <a:endParaRPr lang="en-US" sz="1600" dirty="0">
              <a:latin typeface="Palatino Linotype" pitchFamily="18" charset="0"/>
            </a:endParaRPr>
          </a:p>
          <a:p>
            <a:pPr algn="just">
              <a:lnSpc>
                <a:spcPct val="150000"/>
              </a:lnSpc>
              <a:buFont typeface="Wingdings" pitchFamily="2" charset="2"/>
              <a:buChar char="v"/>
            </a:pPr>
            <a:r>
              <a:rPr lang="en" sz="1600" dirty="0" err="1">
                <a:latin typeface="Palatino Linotype" pitchFamily="18" charset="0"/>
              </a:rPr>
              <a:t>cumulative</a:t>
            </a:r>
            <a:r>
              <a:rPr lang="en" sz="1600" dirty="0">
                <a:latin typeface="Palatino Linotype" pitchFamily="18" charset="0"/>
              </a:rPr>
              <a:t> </a:t>
            </a:r>
            <a:r>
              <a:rPr lang="en" sz="1600" dirty="0" err="1">
                <a:latin typeface="Palatino Linotype" pitchFamily="18" charset="0"/>
              </a:rPr>
              <a:t>risk </a:t>
            </a:r>
            <a:r>
              <a:rPr lang="en" sz="1600" dirty="0">
                <a:latin typeface="Palatino Linotype" pitchFamily="18" charset="0"/>
              </a:rPr>
              <a:t>5-10 % </a:t>
            </a:r>
            <a:r>
              <a:rPr lang="en" sz="1600" dirty="0" err="1">
                <a:latin typeface="Palatino Linotype" pitchFamily="18" charset="0"/>
              </a:rPr>
              <a:t>after </a:t>
            </a:r>
            <a:r>
              <a:rPr lang="en" sz="1600" dirty="0">
                <a:latin typeface="Palatino Linotype" pitchFamily="18" charset="0"/>
              </a:rPr>
              <a:t>20 </a:t>
            </a:r>
            <a:r>
              <a:rPr lang="en" sz="1600" dirty="0" err="1">
                <a:latin typeface="Palatino Linotype" pitchFamily="18" charset="0"/>
              </a:rPr>
              <a:t>years</a:t>
            </a:r>
            <a:r>
              <a:rPr lang="en" sz="1600" dirty="0">
                <a:latin typeface="Palatino Linotype" pitchFamily="18" charset="0"/>
              </a:rPr>
              <a:t> </a:t>
            </a:r>
            <a:r>
              <a:rPr lang="en" sz="1600" dirty="0" err="1">
                <a:latin typeface="Palatino Linotype" pitchFamily="18" charset="0"/>
              </a:rPr>
              <a:t>diseases</a:t>
            </a:r>
            <a:endParaRPr lang="en-US" sz="1600" dirty="0">
              <a:latin typeface="Palatino Linotype" pitchFamily="18" charset="0"/>
            </a:endParaRPr>
          </a:p>
          <a:p>
            <a:pPr algn="just">
              <a:lnSpc>
                <a:spcPct val="150000"/>
              </a:lnSpc>
              <a:buFont typeface="Wingdings" pitchFamily="2" charset="2"/>
              <a:buChar char="v"/>
            </a:pPr>
            <a:r>
              <a:rPr lang="en" sz="1600" dirty="0">
                <a:latin typeface="Palatino Linotype" pitchFamily="18" charset="0"/>
              </a:rPr>
              <a:t>10-25 % </a:t>
            </a:r>
            <a:r>
              <a:rPr lang="en" sz="1600" dirty="0" err="1">
                <a:latin typeface="Palatino Linotype" pitchFamily="18" charset="0"/>
              </a:rPr>
              <a:t>after </a:t>
            </a:r>
            <a:r>
              <a:rPr lang="en" sz="1600" dirty="0">
                <a:latin typeface="Palatino Linotype" pitchFamily="18" charset="0"/>
              </a:rPr>
              <a:t>30 </a:t>
            </a:r>
            <a:r>
              <a:rPr lang="en" sz="1600" dirty="0" err="1">
                <a:latin typeface="Palatino Linotype" pitchFamily="18" charset="0"/>
              </a:rPr>
              <a:t>years</a:t>
            </a:r>
            <a:r>
              <a:rPr lang="en" sz="1600" dirty="0">
                <a:latin typeface="Palatino Linotype" pitchFamily="18" charset="0"/>
              </a:rPr>
              <a:t> </a:t>
            </a:r>
            <a:r>
              <a:rPr lang="en" sz="1600" dirty="0" err="1">
                <a:latin typeface="Palatino Linotype" pitchFamily="18" charset="0"/>
              </a:rPr>
              <a:t>diseases</a:t>
            </a:r>
            <a:endParaRPr lang="en-US" sz="1600" dirty="0">
              <a:latin typeface="Palatino Linotype" pitchFamily="18" charset="0"/>
            </a:endParaRPr>
          </a:p>
          <a:p>
            <a:pPr algn="just">
              <a:lnSpc>
                <a:spcPct val="150000"/>
              </a:lnSpc>
              <a:buFont typeface="Wingdings" pitchFamily="2" charset="2"/>
              <a:buChar char="q"/>
            </a:pPr>
            <a:r>
              <a:rPr lang="en" sz="1600" b="1" dirty="0" err="1">
                <a:latin typeface="Palatino Linotype" pitchFamily="18" charset="0"/>
              </a:rPr>
              <a:t>Cancer</a:t>
            </a:r>
            <a:r>
              <a:rPr lang="en" sz="1600" b="1" dirty="0">
                <a:latin typeface="Palatino Linotype" pitchFamily="18" charset="0"/>
              </a:rPr>
              <a:t> </a:t>
            </a:r>
            <a:r>
              <a:rPr lang="en" sz="1600" b="1" dirty="0" err="1">
                <a:latin typeface="Palatino Linotype" pitchFamily="18" charset="0"/>
              </a:rPr>
              <a:t>column </a:t>
            </a:r>
            <a:r>
              <a:rPr lang="en" sz="1600" b="1" dirty="0">
                <a:latin typeface="Palatino Linotype" pitchFamily="18" charset="0"/>
              </a:rPr>
              <a:t>and </a:t>
            </a:r>
            <a:r>
              <a:rPr lang="en" sz="1600" b="1" dirty="0" err="1">
                <a:latin typeface="Palatino Linotype" pitchFamily="18" charset="0"/>
              </a:rPr>
              <a:t>Kronova</a:t>
            </a:r>
            <a:r>
              <a:rPr lang="en" sz="1600" b="1" dirty="0">
                <a:latin typeface="Palatino Linotype" pitchFamily="18" charset="0"/>
              </a:rPr>
              <a:t> </a:t>
            </a:r>
            <a:r>
              <a:rPr lang="en" sz="1600" b="1" dirty="0" err="1">
                <a:latin typeface="Palatino Linotype" pitchFamily="18" charset="0"/>
              </a:rPr>
              <a:t>disease</a:t>
            </a:r>
            <a:endParaRPr lang="en-US" sz="1600" b="1" dirty="0">
              <a:latin typeface="Palatino Linotype" pitchFamily="18" charset="0"/>
            </a:endParaRPr>
          </a:p>
          <a:p>
            <a:pPr algn="just">
              <a:lnSpc>
                <a:spcPct val="150000"/>
              </a:lnSpc>
              <a:buFont typeface="Wingdings" pitchFamily="2" charset="2"/>
              <a:buChar char="v"/>
            </a:pPr>
            <a:r>
              <a:rPr lang="en" sz="1600" dirty="0" err="1">
                <a:latin typeface="Palatino Linotype" pitchFamily="18" charset="0"/>
              </a:rPr>
              <a:t>equal</a:t>
            </a:r>
            <a:r>
              <a:rPr lang="en" sz="1600" dirty="0">
                <a:latin typeface="Palatino Linotype" pitchFamily="18" charset="0"/>
              </a:rPr>
              <a:t> </a:t>
            </a:r>
            <a:r>
              <a:rPr lang="en" sz="1600" dirty="0" err="1">
                <a:latin typeface="Palatino Linotype" pitchFamily="18" charset="0"/>
              </a:rPr>
              <a:t>risk</a:t>
            </a:r>
            <a:r>
              <a:rPr lang="en" sz="1600" dirty="0">
                <a:latin typeface="Palatino Linotype" pitchFamily="18" charset="0"/>
              </a:rPr>
              <a:t> </a:t>
            </a:r>
            <a:r>
              <a:rPr lang="en" sz="1600" dirty="0" err="1">
                <a:latin typeface="Palatino Linotype" pitchFamily="18" charset="0"/>
              </a:rPr>
              <a:t>like</a:t>
            </a:r>
            <a:r>
              <a:rPr lang="en" sz="1600" dirty="0">
                <a:latin typeface="Palatino Linotype" pitchFamily="18" charset="0"/>
              </a:rPr>
              <a:t> </a:t>
            </a:r>
            <a:r>
              <a:rPr lang="en" sz="1600" dirty="0" err="1">
                <a:latin typeface="Palatino Linotype" pitchFamily="18" charset="0"/>
              </a:rPr>
              <a:t>the code</a:t>
            </a:r>
            <a:r>
              <a:rPr lang="en" sz="1600" dirty="0">
                <a:latin typeface="Palatino Linotype" pitchFamily="18" charset="0"/>
              </a:rPr>
              <a:t> </a:t>
            </a:r>
            <a:r>
              <a:rPr lang="en" sz="1600" dirty="0" err="1">
                <a:latin typeface="Palatino Linotype" pitchFamily="18" charset="0"/>
              </a:rPr>
              <a:t>ulcerative</a:t>
            </a:r>
            <a:r>
              <a:rPr lang="en" sz="1600" dirty="0">
                <a:latin typeface="Palatino Linotype" pitchFamily="18" charset="0"/>
              </a:rPr>
              <a:t> </a:t>
            </a:r>
            <a:r>
              <a:rPr lang="en" sz="1600" dirty="0" err="1">
                <a:latin typeface="Palatino Linotype" pitchFamily="18" charset="0"/>
              </a:rPr>
              <a:t>colitis</a:t>
            </a:r>
            <a:endParaRPr lang="en-US" sz="1600" dirty="0">
              <a:latin typeface="Palatino Linotype" pitchFamily="18" charset="0"/>
            </a:endParaRPr>
          </a:p>
          <a:p>
            <a:pPr algn="just">
              <a:lnSpc>
                <a:spcPct val="150000"/>
              </a:lnSpc>
              <a:buFont typeface="Wingdings" pitchFamily="2" charset="2"/>
              <a:buChar char="q"/>
            </a:pPr>
            <a:r>
              <a:rPr lang="en" sz="1600" b="1" dirty="0" err="1">
                <a:latin typeface="Palatino Linotype" pitchFamily="18" charset="0"/>
              </a:rPr>
              <a:t>Cancer</a:t>
            </a:r>
            <a:r>
              <a:rPr lang="en" sz="1600" b="1" dirty="0">
                <a:latin typeface="Palatino Linotype" pitchFamily="18" charset="0"/>
              </a:rPr>
              <a:t> </a:t>
            </a:r>
            <a:r>
              <a:rPr lang="en" sz="1600" b="1" dirty="0" err="1">
                <a:latin typeface="Palatino Linotype" pitchFamily="18" charset="0"/>
              </a:rPr>
              <a:t>thin</a:t>
            </a:r>
            <a:r>
              <a:rPr lang="en" sz="1600" b="1" dirty="0">
                <a:latin typeface="Palatino Linotype" pitchFamily="18" charset="0"/>
              </a:rPr>
              <a:t> </a:t>
            </a:r>
            <a:r>
              <a:rPr lang="en" sz="1600" b="1" dirty="0" err="1">
                <a:latin typeface="Palatino Linotype" pitchFamily="18" charset="0"/>
              </a:rPr>
              <a:t>intestines </a:t>
            </a:r>
            <a:r>
              <a:rPr lang="en" sz="1600" b="1" dirty="0">
                <a:latin typeface="Palatino Linotype" pitchFamily="18" charset="0"/>
              </a:rPr>
              <a:t>and </a:t>
            </a:r>
            <a:r>
              <a:rPr lang="en" sz="1600" b="1" dirty="0" err="1">
                <a:latin typeface="Palatino Linotype" pitchFamily="18" charset="0"/>
              </a:rPr>
              <a:t>Crohn's</a:t>
            </a:r>
            <a:r>
              <a:rPr lang="en" sz="1600" b="1" dirty="0">
                <a:latin typeface="Palatino Linotype" pitchFamily="18" charset="0"/>
              </a:rPr>
              <a:t> </a:t>
            </a:r>
            <a:r>
              <a:rPr lang="en" sz="1600" b="1" dirty="0" err="1">
                <a:latin typeface="Palatino Linotype" pitchFamily="18" charset="0"/>
              </a:rPr>
              <a:t>disease</a:t>
            </a:r>
            <a:endParaRPr lang="en-US" sz="1600" b="1" dirty="0">
              <a:latin typeface="Palatino Linotype" pitchFamily="18" charset="0"/>
            </a:endParaRPr>
          </a:p>
          <a:p>
            <a:pPr algn="just">
              <a:lnSpc>
                <a:spcPct val="150000"/>
              </a:lnSpc>
              <a:buFont typeface="Wingdings" pitchFamily="2" charset="2"/>
              <a:buChar char="v"/>
            </a:pPr>
            <a:r>
              <a:rPr lang="en" sz="1600" dirty="0">
                <a:latin typeface="Palatino Linotype" pitchFamily="18" charset="0"/>
              </a:rPr>
              <a:t>67% in </a:t>
            </a:r>
            <a:r>
              <a:rPr lang="en" sz="1600" dirty="0" err="1">
                <a:latin typeface="Palatino Linotype" pitchFamily="18" charset="0"/>
              </a:rPr>
              <a:t>the ileum</a:t>
            </a:r>
            <a:endParaRPr lang="en-US" sz="1600" dirty="0">
              <a:latin typeface="Palatino Linotype" pitchFamily="18" charset="0"/>
            </a:endParaRPr>
          </a:p>
          <a:p>
            <a:pPr algn="just">
              <a:lnSpc>
                <a:spcPct val="150000"/>
              </a:lnSpc>
              <a:buFont typeface="Wingdings" pitchFamily="2" charset="2"/>
              <a:buChar char="v"/>
            </a:pPr>
            <a:r>
              <a:rPr lang="en" sz="1600" dirty="0" err="1">
                <a:latin typeface="Palatino Linotype" pitchFamily="18" charset="0"/>
              </a:rPr>
              <a:t>latent</a:t>
            </a:r>
            <a:r>
              <a:rPr lang="en" sz="1600" dirty="0">
                <a:latin typeface="Palatino Linotype" pitchFamily="18" charset="0"/>
              </a:rPr>
              <a:t> </a:t>
            </a:r>
            <a:r>
              <a:rPr lang="en" sz="1600" dirty="0" err="1">
                <a:latin typeface="Palatino Linotype" pitchFamily="18" charset="0"/>
              </a:rPr>
              <a:t>period of time</a:t>
            </a:r>
            <a:r>
              <a:rPr lang="en" sz="1600" dirty="0">
                <a:latin typeface="Palatino Linotype" pitchFamily="18" charset="0"/>
              </a:rPr>
              <a:t> </a:t>
            </a:r>
            <a:r>
              <a:rPr lang="en" sz="1600" dirty="0" err="1">
                <a:latin typeface="Palatino Linotype" pitchFamily="18" charset="0"/>
              </a:rPr>
              <a:t>from the</a:t>
            </a:r>
            <a:r>
              <a:rPr lang="en" sz="1600" dirty="0">
                <a:latin typeface="Palatino Linotype" pitchFamily="18" charset="0"/>
              </a:rPr>
              <a:t> </a:t>
            </a:r>
            <a:r>
              <a:rPr lang="en" sz="1600" dirty="0" err="1">
                <a:latin typeface="Palatino Linotype" pitchFamily="18" charset="0"/>
              </a:rPr>
              <a:t>beginning</a:t>
            </a:r>
            <a:r>
              <a:rPr lang="en" sz="1600" dirty="0">
                <a:latin typeface="Palatino Linotype" pitchFamily="18" charset="0"/>
              </a:rPr>
              <a:t> </a:t>
            </a:r>
            <a:r>
              <a:rPr lang="en" sz="1600" dirty="0" err="1">
                <a:latin typeface="Palatino Linotype" pitchFamily="18" charset="0"/>
              </a:rPr>
              <a:t>diseases</a:t>
            </a:r>
            <a:r>
              <a:rPr lang="en" sz="1600" dirty="0">
                <a:latin typeface="Palatino Linotype" pitchFamily="18" charset="0"/>
              </a:rPr>
              <a:t> </a:t>
            </a:r>
            <a:r>
              <a:rPr lang="en" sz="1600" dirty="0" err="1">
                <a:latin typeface="Palatino Linotype" pitchFamily="18" charset="0"/>
              </a:rPr>
              <a:t>to</a:t>
            </a:r>
            <a:r>
              <a:rPr lang="en" sz="1600" dirty="0">
                <a:latin typeface="Palatino Linotype" pitchFamily="18" charset="0"/>
              </a:rPr>
              <a:t> </a:t>
            </a:r>
            <a:r>
              <a:rPr lang="en" sz="1600" dirty="0" err="1">
                <a:latin typeface="Palatino Linotype" pitchFamily="18" charset="0"/>
              </a:rPr>
              <a:t>development</a:t>
            </a:r>
            <a:r>
              <a:rPr lang="en" sz="1600" dirty="0">
                <a:latin typeface="Palatino Linotype" pitchFamily="18" charset="0"/>
              </a:rPr>
              <a:t> </a:t>
            </a:r>
            <a:r>
              <a:rPr lang="en" sz="1600" dirty="0" err="1">
                <a:latin typeface="Palatino Linotype" pitchFamily="18" charset="0"/>
              </a:rPr>
              <a:t>cancer</a:t>
            </a:r>
            <a:r>
              <a:rPr lang="en" sz="1600" dirty="0">
                <a:latin typeface="Palatino Linotype" pitchFamily="18" charset="0"/>
              </a:rPr>
              <a:t> </a:t>
            </a:r>
            <a:r>
              <a:rPr lang="en" sz="1600" dirty="0" err="1">
                <a:latin typeface="Palatino Linotype" pitchFamily="18" charset="0"/>
              </a:rPr>
              <a:t>is </a:t>
            </a:r>
            <a:r>
              <a:rPr lang="en" sz="1600" dirty="0">
                <a:latin typeface="Palatino Linotype" pitchFamily="18" charset="0"/>
              </a:rPr>
              <a:t>18 </a:t>
            </a:r>
            <a:r>
              <a:rPr lang="en" sz="1600" dirty="0" err="1">
                <a:latin typeface="Palatino Linotype" pitchFamily="18" charset="0"/>
              </a:rPr>
              <a:t>years old</a:t>
            </a:r>
            <a:endParaRPr lang="en-US" sz="1600" dirty="0">
              <a:latin typeface="Palatino Linotype" pitchFamily="18" charset="0"/>
            </a:endParaRPr>
          </a:p>
          <a:p>
            <a:pPr algn="just">
              <a:lnSpc>
                <a:spcPct val="150000"/>
              </a:lnSpc>
              <a:buFont typeface="Wingdings" pitchFamily="2" charset="2"/>
              <a:buChar char="q"/>
            </a:pPr>
            <a:r>
              <a:rPr lang="en" sz="1600" b="1" dirty="0" err="1">
                <a:latin typeface="Palatino Linotype" pitchFamily="18" charset="0"/>
              </a:rPr>
              <a:t>Gastrointestinal</a:t>
            </a:r>
            <a:r>
              <a:rPr lang="en" sz="1600" b="1" dirty="0">
                <a:latin typeface="Palatino Linotype" pitchFamily="18" charset="0"/>
              </a:rPr>
              <a:t> </a:t>
            </a:r>
            <a:r>
              <a:rPr lang="en" sz="1600" b="1" dirty="0" err="1">
                <a:latin typeface="Palatino Linotype" pitchFamily="18" charset="0"/>
              </a:rPr>
              <a:t>lymphomas </a:t>
            </a:r>
            <a:r>
              <a:rPr lang="en" sz="1600" b="1" dirty="0">
                <a:latin typeface="Palatino Linotype" pitchFamily="18" charset="0"/>
              </a:rPr>
              <a:t>-</a:t>
            </a:r>
            <a:r>
              <a:rPr lang="en" sz="1600" dirty="0">
                <a:latin typeface="Palatino Linotype" pitchFamily="18" charset="0"/>
              </a:rPr>
              <a:t> </a:t>
            </a:r>
            <a:r>
              <a:rPr lang="en" sz="1600" dirty="0" err="1">
                <a:latin typeface="Palatino Linotype" pitchFamily="18" charset="0"/>
              </a:rPr>
              <a:t>for </a:t>
            </a:r>
            <a:r>
              <a:rPr lang="en" sz="1600" dirty="0">
                <a:latin typeface="Palatino Linotype" pitchFamily="18" charset="0"/>
              </a:rPr>
              <a:t>25,000 </a:t>
            </a:r>
            <a:r>
              <a:rPr lang="en" sz="1600" dirty="0" err="1">
                <a:latin typeface="Palatino Linotype" pitchFamily="18" charset="0"/>
              </a:rPr>
              <a:t>patients </a:t>
            </a:r>
            <a:r>
              <a:rPr lang="en" sz="1600" dirty="0">
                <a:latin typeface="Palatino Linotype" pitchFamily="18" charset="0"/>
              </a:rPr>
              <a:t>, 7 </a:t>
            </a:r>
            <a:r>
              <a:rPr lang="en" sz="1600" dirty="0" err="1">
                <a:latin typeface="Palatino Linotype" pitchFamily="18" charset="0"/>
              </a:rPr>
              <a:t>in </a:t>
            </a:r>
            <a:r>
              <a:rPr lang="en" sz="1600" dirty="0">
                <a:latin typeface="Palatino Linotype" pitchFamily="18" charset="0"/>
              </a:rPr>
              <a:t>the UK, 3 </a:t>
            </a:r>
            <a:r>
              <a:rPr lang="en" sz="1600" dirty="0" err="1">
                <a:latin typeface="Palatino Linotype" pitchFamily="18" charset="0"/>
              </a:rPr>
              <a:t>in </a:t>
            </a:r>
            <a:r>
              <a:rPr lang="en" sz="1600" dirty="0">
                <a:latin typeface="Palatino Linotype" pitchFamily="18" charset="0"/>
              </a:rPr>
              <a:t>the KB, </a:t>
            </a:r>
            <a:r>
              <a:rPr lang="en" sz="1600" dirty="0" err="1">
                <a:latin typeface="Palatino Linotype" pitchFamily="18" charset="0"/>
              </a:rPr>
              <a:t>introduction</a:t>
            </a:r>
            <a:r>
              <a:rPr lang="en" sz="1600" dirty="0">
                <a:latin typeface="Palatino Linotype" pitchFamily="18" charset="0"/>
              </a:rPr>
              <a:t> </a:t>
            </a:r>
            <a:r>
              <a:rPr lang="en" sz="1600" dirty="0" err="1">
                <a:latin typeface="Palatino Linotype" pitchFamily="18" charset="0"/>
              </a:rPr>
              <a:t>immunomodulatory</a:t>
            </a:r>
            <a:r>
              <a:rPr lang="en" sz="1600" dirty="0">
                <a:latin typeface="Palatino Linotype" pitchFamily="18" charset="0"/>
              </a:rPr>
              <a:t> </a:t>
            </a:r>
            <a:r>
              <a:rPr lang="en" sz="1600" dirty="0" err="1">
                <a:latin typeface="Palatino Linotype" pitchFamily="18" charset="0"/>
              </a:rPr>
              <a:t>therapy </a:t>
            </a:r>
            <a:r>
              <a:rPr lang="en" sz="1600" dirty="0">
                <a:latin typeface="Palatino Linotype" pitchFamily="18" charset="0"/>
              </a:rPr>
              <a:t>?</a:t>
            </a:r>
          </a:p>
          <a:p>
            <a:endParaRPr lang="en-US" dirty="0"/>
          </a:p>
        </p:txBody>
      </p:sp>
    </p:spTree>
    <p:extLst>
      <p:ext uri="{BB962C8B-B14F-4D97-AF65-F5344CB8AC3E}">
        <p14:creationId xmlns="" xmlns:p14="http://schemas.microsoft.com/office/powerpoint/2010/main" val="29126180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 sz="3600" b="1" dirty="0" err="1">
                <a:latin typeface="Palatino Linotype" pitchFamily="18" charset="0"/>
              </a:rPr>
              <a:t>Celiac </a:t>
            </a:r>
            <a:r>
              <a:rPr lang="en" sz="3600" b="1" dirty="0">
                <a:latin typeface="Palatino Linotype" pitchFamily="18" charset="0"/>
              </a:rPr>
              <a:t>disease </a:t>
            </a:r>
            <a:r>
              <a:rPr lang="x-none" sz="3600" b="1" dirty="0">
                <a:latin typeface="Palatino Linotype" pitchFamily="18" charset="0"/>
              </a:rPr>
              <a:t/>
            </a:r>
            <a:br>
              <a:rPr lang="x-none" sz="3600" b="1" dirty="0">
                <a:latin typeface="Palatino Linotype" pitchFamily="18" charset="0"/>
              </a:rPr>
            </a:br>
            <a:endParaRPr lang="en-US" sz="3600" b="1" dirty="0">
              <a:latin typeface="Palatino Linotype" pitchFamily="18" charset="0"/>
            </a:endParaRPr>
          </a:p>
        </p:txBody>
      </p:sp>
      <p:pic>
        <p:nvPicPr>
          <p:cNvPr id="4" name="Picture 2"/>
          <p:cNvPicPr>
            <a:picLocks noChangeAspect="1" noChangeArrowheads="1"/>
          </p:cNvPicPr>
          <p:nvPr/>
        </p:nvPicPr>
        <p:blipFill>
          <a:blip r:embed="rId2" cstate="print"/>
          <a:srcRect/>
          <a:stretch>
            <a:fillRect/>
          </a:stretch>
        </p:blipFill>
        <p:spPr bwMode="auto">
          <a:xfrm>
            <a:off x="874479" y="152400"/>
            <a:ext cx="6949440" cy="1447800"/>
          </a:xfrm>
          <a:prstGeom prst="rect">
            <a:avLst/>
          </a:prstGeom>
          <a:noFill/>
          <a:ln w="9525">
            <a:noFill/>
            <a:miter lim="800000"/>
            <a:headEnd/>
            <a:tailEnd/>
          </a:ln>
        </p:spPr>
      </p:pic>
      <p:sp>
        <p:nvSpPr>
          <p:cNvPr id="5" name="Subtitle 4"/>
          <p:cNvSpPr>
            <a:spLocks noGrp="1"/>
          </p:cNvSpPr>
          <p:nvPr>
            <p:ph type="subTitle" idx="1"/>
          </p:nvPr>
        </p:nvSpPr>
        <p:spPr/>
        <p:txBody>
          <a:bodyPr/>
          <a:lstStyle/>
          <a:p>
            <a:endParaRPr lang="en-US"/>
          </a:p>
        </p:txBody>
      </p:sp>
    </p:spTree>
    <p:extLst>
      <p:ext uri="{BB962C8B-B14F-4D97-AF65-F5344CB8AC3E}">
        <p14:creationId xmlns="" xmlns:p14="http://schemas.microsoft.com/office/powerpoint/2010/main" val="3279989149"/>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Title 1"/>
          <p:cNvSpPr>
            <a:spLocks noGrp="1"/>
          </p:cNvSpPr>
          <p:nvPr>
            <p:ph type="title"/>
          </p:nvPr>
        </p:nvSpPr>
        <p:spPr>
          <a:xfrm>
            <a:off x="457200" y="188913"/>
            <a:ext cx="8229600" cy="431800"/>
          </a:xfrm>
        </p:spPr>
        <p:txBody>
          <a:bodyPr>
            <a:normAutofit fontScale="90000"/>
          </a:bodyPr>
          <a:lstStyle/>
          <a:p>
            <a:pPr algn="ctr"/>
            <a:r>
              <a:rPr lang="en" sz="3200" b="1" dirty="0" err="1">
                <a:latin typeface="Palatino Linotype" pitchFamily="18" charset="0"/>
              </a:rPr>
              <a:t>Therapy</a:t>
            </a:r>
            <a:r>
              <a:rPr lang="en" sz="3200" b="1" dirty="0">
                <a:latin typeface="Palatino Linotype" pitchFamily="18" charset="0"/>
              </a:rPr>
              <a:t> IBD</a:t>
            </a:r>
            <a:endParaRPr lang="en-US" sz="3200" b="1" dirty="0">
              <a:latin typeface="Palatino Linotype" pitchFamily="18" charset="0"/>
            </a:endParaRPr>
          </a:p>
        </p:txBody>
      </p:sp>
      <p:sp>
        <p:nvSpPr>
          <p:cNvPr id="71683" name="Content Placeholder 2"/>
          <p:cNvSpPr>
            <a:spLocks noGrp="1"/>
          </p:cNvSpPr>
          <p:nvPr>
            <p:ph sz="half" idx="1"/>
          </p:nvPr>
        </p:nvSpPr>
        <p:spPr>
          <a:xfrm>
            <a:off x="457200" y="692150"/>
            <a:ext cx="4038600" cy="6165850"/>
          </a:xfrm>
        </p:spPr>
        <p:txBody>
          <a:bodyPr/>
          <a:lstStyle/>
          <a:p>
            <a:pPr algn="just">
              <a:buFont typeface="Wingdings" pitchFamily="2" charset="2"/>
              <a:buChar char="q"/>
            </a:pPr>
            <a:r>
              <a:rPr lang="en" sz="2400" b="1" i="1" dirty="0"/>
              <a:t> </a:t>
            </a:r>
            <a:r>
              <a:rPr lang="en" sz="2400" b="1" dirty="0" err="1">
                <a:latin typeface="Palatino Linotype" pitchFamily="18" charset="0"/>
              </a:rPr>
              <a:t>Aminosalicylates</a:t>
            </a:r>
            <a:endParaRPr lang="en-US" sz="2400" b="1" dirty="0">
              <a:latin typeface="Palatino Linotype" pitchFamily="18" charset="0"/>
            </a:endParaRPr>
          </a:p>
          <a:p>
            <a:pPr algn="just">
              <a:buFont typeface="Wingdings" pitchFamily="2" charset="2"/>
              <a:buChar char="v"/>
            </a:pPr>
            <a:r>
              <a:rPr lang="en" sz="1800" dirty="0" err="1">
                <a:latin typeface="Palatino Linotype" pitchFamily="18" charset="0"/>
              </a:rPr>
              <a:t>Sulfasalazine</a:t>
            </a:r>
            <a:endParaRPr lang="en-US" sz="1800" dirty="0">
              <a:latin typeface="Palatino Linotype" pitchFamily="18" charset="0"/>
            </a:endParaRPr>
          </a:p>
          <a:p>
            <a:pPr algn="just">
              <a:buFont typeface="Wingdings" pitchFamily="2" charset="2"/>
              <a:buChar char="v"/>
            </a:pPr>
            <a:r>
              <a:rPr lang="en" sz="1800" dirty="0" err="1">
                <a:latin typeface="Palatino Linotype" pitchFamily="18" charset="0"/>
              </a:rPr>
              <a:t>Mesalazine </a:t>
            </a:r>
            <a:r>
              <a:rPr lang="en" sz="1800" dirty="0">
                <a:latin typeface="Palatino Linotype" pitchFamily="18" charset="0"/>
              </a:rPr>
              <a:t>, 5 ASA</a:t>
            </a:r>
          </a:p>
          <a:p>
            <a:pPr algn="just">
              <a:buFont typeface="Wingdings 2" pitchFamily="18" charset="2"/>
              <a:buNone/>
            </a:pPr>
            <a:endParaRPr lang="en-US" sz="1800" dirty="0">
              <a:latin typeface="Palatino Linotype" pitchFamily="18" charset="0"/>
            </a:endParaRPr>
          </a:p>
          <a:p>
            <a:pPr algn="just">
              <a:buFont typeface="Wingdings" pitchFamily="2" charset="2"/>
              <a:buChar char="q"/>
            </a:pPr>
            <a:r>
              <a:rPr lang="en" sz="2400" b="1" dirty="0">
                <a:latin typeface="Palatino Linotype" pitchFamily="18" charset="0"/>
              </a:rPr>
              <a:t> </a:t>
            </a:r>
            <a:r>
              <a:rPr lang="en" sz="2400" b="1" dirty="0" err="1">
                <a:latin typeface="Palatino Linotype" pitchFamily="18" charset="0"/>
              </a:rPr>
              <a:t>Corticosteroids</a:t>
            </a:r>
            <a:endParaRPr lang="en-US" sz="2400" b="1" dirty="0">
              <a:latin typeface="Palatino Linotype" pitchFamily="18" charset="0"/>
            </a:endParaRPr>
          </a:p>
          <a:p>
            <a:pPr algn="just"/>
            <a:endParaRPr lang="en-US" sz="1800" dirty="0">
              <a:latin typeface="Palatino Linotype" pitchFamily="18" charset="0"/>
            </a:endParaRPr>
          </a:p>
          <a:p>
            <a:pPr algn="just">
              <a:buFont typeface="Wingdings" pitchFamily="2" charset="2"/>
              <a:buChar char="q"/>
            </a:pPr>
            <a:r>
              <a:rPr lang="en" sz="2400" b="1" dirty="0">
                <a:latin typeface="Palatino Linotype" pitchFamily="18" charset="0"/>
              </a:rPr>
              <a:t> </a:t>
            </a:r>
            <a:r>
              <a:rPr lang="en" sz="2400" b="1" dirty="0" err="1">
                <a:latin typeface="Palatino Linotype" pitchFamily="18" charset="0"/>
              </a:rPr>
              <a:t>Immune </a:t>
            </a:r>
            <a:r>
              <a:rPr lang="en" sz="2400" b="1" dirty="0">
                <a:latin typeface="Palatino Linotype" pitchFamily="18" charset="0"/>
              </a:rPr>
              <a:t>o </a:t>
            </a:r>
            <a:r>
              <a:rPr lang="en" sz="2400" b="1" dirty="0" err="1">
                <a:latin typeface="Palatino Linotype" pitchFamily="18" charset="0"/>
              </a:rPr>
              <a:t>dulatory</a:t>
            </a:r>
            <a:r>
              <a:rPr lang="en" sz="2400" b="1" dirty="0">
                <a:latin typeface="Palatino Linotype" pitchFamily="18" charset="0"/>
              </a:rPr>
              <a:t> </a:t>
            </a:r>
            <a:r>
              <a:rPr lang="en" sz="2400" b="1" dirty="0" err="1">
                <a:latin typeface="Palatino Linotype" pitchFamily="18" charset="0"/>
              </a:rPr>
              <a:t>therapy</a:t>
            </a:r>
            <a:endParaRPr lang="en-US" sz="2400" b="1" dirty="0">
              <a:latin typeface="Palatino Linotype" pitchFamily="18" charset="0"/>
            </a:endParaRPr>
          </a:p>
          <a:p>
            <a:pPr algn="just">
              <a:buFont typeface="Wingdings" pitchFamily="2" charset="2"/>
              <a:buChar char="v"/>
            </a:pPr>
            <a:r>
              <a:rPr lang="en" sz="1800" dirty="0" err="1">
                <a:latin typeface="Palatino Linotype" pitchFamily="18" charset="0"/>
              </a:rPr>
              <a:t>Azathioprine</a:t>
            </a:r>
            <a:endParaRPr lang="en-US" sz="1800" dirty="0">
              <a:latin typeface="Palatino Linotype" pitchFamily="18" charset="0"/>
            </a:endParaRPr>
          </a:p>
          <a:p>
            <a:pPr algn="just">
              <a:buFont typeface="Wingdings" pitchFamily="2" charset="2"/>
              <a:buChar char="v"/>
            </a:pPr>
            <a:r>
              <a:rPr lang="en" sz="1800" dirty="0" err="1">
                <a:latin typeface="Palatino Linotype" pitchFamily="18" charset="0"/>
              </a:rPr>
              <a:t>Methotrexate</a:t>
            </a:r>
            <a:endParaRPr lang="en-US" sz="1800" dirty="0">
              <a:latin typeface="Palatino Linotype" pitchFamily="18" charset="0"/>
            </a:endParaRPr>
          </a:p>
          <a:p>
            <a:pPr algn="just">
              <a:buFont typeface="Wingdings" pitchFamily="2" charset="2"/>
              <a:buChar char="v"/>
            </a:pPr>
            <a:r>
              <a:rPr lang="en" sz="1800" dirty="0" err="1">
                <a:latin typeface="Palatino Linotype" pitchFamily="18" charset="0"/>
              </a:rPr>
              <a:t>Cyclosporine</a:t>
            </a:r>
            <a:endParaRPr lang="en-US" sz="1800" dirty="0">
              <a:latin typeface="Palatino Linotype" pitchFamily="18" charset="0"/>
            </a:endParaRPr>
          </a:p>
          <a:p>
            <a:pPr algn="just">
              <a:buFont typeface="Wingdings" pitchFamily="2" charset="2"/>
              <a:buChar char="v"/>
            </a:pPr>
            <a:r>
              <a:rPr lang="en" sz="1800" dirty="0" err="1">
                <a:latin typeface="Palatino Linotype" pitchFamily="18" charset="0"/>
              </a:rPr>
              <a:t>Thalidomide</a:t>
            </a:r>
            <a:endParaRPr lang="en-US" sz="1800" dirty="0">
              <a:latin typeface="Palatino Linotype" pitchFamily="18" charset="0"/>
            </a:endParaRPr>
          </a:p>
          <a:p>
            <a:pPr algn="just">
              <a:buFont typeface="Wingdings" pitchFamily="2" charset="2"/>
              <a:buChar char="v"/>
            </a:pPr>
            <a:endParaRPr lang="en-US" sz="1800" dirty="0">
              <a:latin typeface="Palatino Linotype" pitchFamily="18" charset="0"/>
            </a:endParaRPr>
          </a:p>
          <a:p>
            <a:pPr algn="just">
              <a:buFont typeface="Wingdings" pitchFamily="2" charset="2"/>
              <a:buChar char="q"/>
            </a:pPr>
            <a:r>
              <a:rPr lang="en" sz="2400" b="1" dirty="0">
                <a:latin typeface="Palatino Linotype" pitchFamily="18" charset="0"/>
              </a:rPr>
              <a:t> </a:t>
            </a:r>
            <a:r>
              <a:rPr lang="en" sz="2400" b="1" dirty="0" err="1">
                <a:latin typeface="Palatino Linotype" pitchFamily="18" charset="0"/>
              </a:rPr>
              <a:t>Nutritive</a:t>
            </a:r>
            <a:r>
              <a:rPr lang="en" sz="2400" b="1" dirty="0">
                <a:latin typeface="Palatino Linotype" pitchFamily="18" charset="0"/>
              </a:rPr>
              <a:t> </a:t>
            </a:r>
            <a:r>
              <a:rPr lang="en" sz="2400" b="1" dirty="0" err="1">
                <a:latin typeface="Palatino Linotype" pitchFamily="18" charset="0"/>
              </a:rPr>
              <a:t>therapy</a:t>
            </a:r>
            <a:endParaRPr lang="en-US" sz="2400" b="1" dirty="0">
              <a:latin typeface="Palatino Linotype" pitchFamily="18" charset="0"/>
            </a:endParaRPr>
          </a:p>
          <a:p>
            <a:pPr>
              <a:buFont typeface="Wingdings 2" pitchFamily="18" charset="2"/>
              <a:buNone/>
            </a:pPr>
            <a:endParaRPr lang="en-US" sz="1800" dirty="0"/>
          </a:p>
        </p:txBody>
      </p:sp>
      <p:sp>
        <p:nvSpPr>
          <p:cNvPr id="71684" name="Content Placeholder 3"/>
          <p:cNvSpPr>
            <a:spLocks noGrp="1"/>
          </p:cNvSpPr>
          <p:nvPr>
            <p:ph sz="half" idx="2"/>
          </p:nvPr>
        </p:nvSpPr>
        <p:spPr>
          <a:xfrm>
            <a:off x="4648200" y="692150"/>
            <a:ext cx="4038600" cy="5976938"/>
          </a:xfrm>
        </p:spPr>
        <p:txBody>
          <a:bodyPr/>
          <a:lstStyle/>
          <a:p>
            <a:pPr algn="just">
              <a:buFont typeface="Wingdings" pitchFamily="2" charset="2"/>
              <a:buChar char="q"/>
            </a:pPr>
            <a:r>
              <a:rPr lang="en" sz="2400" b="1" i="1" dirty="0"/>
              <a:t> </a:t>
            </a:r>
            <a:r>
              <a:rPr lang="en" sz="2400" b="1" dirty="0" err="1">
                <a:latin typeface="Palatino Linotype" pitchFamily="18" charset="0"/>
              </a:rPr>
              <a:t>Antibiotics</a:t>
            </a:r>
            <a:endParaRPr lang="en-US" sz="2400" b="1" dirty="0">
              <a:latin typeface="Palatino Linotype" pitchFamily="18" charset="0"/>
            </a:endParaRPr>
          </a:p>
          <a:p>
            <a:pPr algn="just">
              <a:buFont typeface="Wingdings" pitchFamily="2" charset="2"/>
              <a:buChar char="v"/>
            </a:pPr>
            <a:r>
              <a:rPr lang="en" sz="1800" dirty="0" err="1">
                <a:latin typeface="Palatino Linotype" pitchFamily="18" charset="0"/>
              </a:rPr>
              <a:t>Metronidazole</a:t>
            </a:r>
            <a:endParaRPr lang="en-US" sz="1800" dirty="0">
              <a:latin typeface="Palatino Linotype" pitchFamily="18" charset="0"/>
            </a:endParaRPr>
          </a:p>
          <a:p>
            <a:pPr algn="just">
              <a:buFont typeface="Wingdings" pitchFamily="2" charset="2"/>
              <a:buChar char="v"/>
            </a:pPr>
            <a:r>
              <a:rPr lang="en" sz="1800" dirty="0" err="1">
                <a:latin typeface="Palatino Linotype" pitchFamily="18" charset="0"/>
              </a:rPr>
              <a:t>Ciprofloxacin</a:t>
            </a:r>
            <a:endParaRPr lang="en-US" sz="1800" dirty="0">
              <a:latin typeface="Palatino Linotype" pitchFamily="18" charset="0"/>
            </a:endParaRPr>
          </a:p>
          <a:p>
            <a:pPr algn="just"/>
            <a:endParaRPr lang="en-US" sz="1800" dirty="0">
              <a:latin typeface="Palatino Linotype" pitchFamily="18" charset="0"/>
            </a:endParaRPr>
          </a:p>
          <a:p>
            <a:pPr algn="just">
              <a:buFont typeface="Wingdings" pitchFamily="2" charset="2"/>
              <a:buChar char="q"/>
            </a:pPr>
            <a:r>
              <a:rPr lang="en" sz="2400" b="1" dirty="0">
                <a:latin typeface="Palatino Linotype" pitchFamily="18" charset="0"/>
              </a:rPr>
              <a:t> </a:t>
            </a:r>
            <a:r>
              <a:rPr lang="en" sz="2400" b="1" dirty="0" err="1">
                <a:latin typeface="Palatino Linotype" pitchFamily="18" charset="0"/>
              </a:rPr>
              <a:t>Modulators</a:t>
            </a:r>
            <a:r>
              <a:rPr lang="en" sz="2400" b="1" dirty="0">
                <a:latin typeface="Palatino Linotype" pitchFamily="18" charset="0"/>
              </a:rPr>
              <a:t> </a:t>
            </a:r>
            <a:r>
              <a:rPr lang="en" sz="2400" b="1" dirty="0" err="1">
                <a:latin typeface="Palatino Linotype" pitchFamily="18" charset="0"/>
              </a:rPr>
              <a:t>activities</a:t>
            </a:r>
            <a:r>
              <a:rPr lang="en" sz="2400" b="1" dirty="0">
                <a:latin typeface="Palatino Linotype" pitchFamily="18" charset="0"/>
              </a:rPr>
              <a:t> </a:t>
            </a:r>
            <a:r>
              <a:rPr lang="en" sz="2400" b="1" dirty="0" err="1">
                <a:latin typeface="Palatino Linotype" pitchFamily="18" charset="0"/>
              </a:rPr>
              <a:t>cytokines</a:t>
            </a:r>
            <a:endParaRPr lang="en-US" sz="2400" b="1" dirty="0">
              <a:latin typeface="Palatino Linotype" pitchFamily="18" charset="0"/>
            </a:endParaRPr>
          </a:p>
          <a:p>
            <a:pPr algn="just">
              <a:buFont typeface="Wingdings" pitchFamily="2" charset="2"/>
              <a:buChar char="v"/>
            </a:pPr>
            <a:r>
              <a:rPr lang="en" sz="1800" dirty="0" err="1">
                <a:latin typeface="Palatino Linotype" pitchFamily="18" charset="0"/>
              </a:rPr>
              <a:t>Anti </a:t>
            </a:r>
            <a:r>
              <a:rPr lang="en" sz="1800" dirty="0">
                <a:latin typeface="Palatino Linotype" pitchFamily="18" charset="0"/>
              </a:rPr>
              <a:t>TNF-infliximab, </a:t>
            </a:r>
            <a:r>
              <a:rPr lang="en" sz="1800" dirty="0" err="1">
                <a:latin typeface="Palatino Linotype" pitchFamily="18" charset="0"/>
              </a:rPr>
              <a:t>remicade </a:t>
            </a:r>
            <a:r>
              <a:rPr lang="en" sz="1800" dirty="0">
                <a:latin typeface="Palatino Linotype" pitchFamily="18" charset="0"/>
              </a:rPr>
              <a:t>, </a:t>
            </a:r>
            <a:r>
              <a:rPr lang="en" sz="1800" dirty="0" err="1">
                <a:latin typeface="Palatino Linotype" pitchFamily="18" charset="0"/>
              </a:rPr>
              <a:t>centrocor</a:t>
            </a:r>
            <a:endParaRPr lang="en-US" sz="1800" dirty="0">
              <a:latin typeface="Palatino Linotype" pitchFamily="18" charset="0"/>
            </a:endParaRPr>
          </a:p>
          <a:p>
            <a:pPr algn="just"/>
            <a:endParaRPr lang="en-US" sz="1800" dirty="0">
              <a:latin typeface="Palatino Linotype" pitchFamily="18" charset="0"/>
            </a:endParaRPr>
          </a:p>
          <a:p>
            <a:pPr algn="just">
              <a:buFont typeface="Wingdings" pitchFamily="2" charset="2"/>
              <a:buChar char="q"/>
            </a:pPr>
            <a:r>
              <a:rPr lang="en" sz="2400" b="1" dirty="0">
                <a:latin typeface="Palatino Linotype" pitchFamily="18" charset="0"/>
              </a:rPr>
              <a:t> </a:t>
            </a:r>
            <a:r>
              <a:rPr lang="en" sz="2400" b="1" dirty="0" err="1">
                <a:latin typeface="Palatino Linotype" pitchFamily="18" charset="0"/>
              </a:rPr>
              <a:t>Other</a:t>
            </a:r>
            <a:endParaRPr lang="en-US" sz="2400" b="1" dirty="0">
              <a:latin typeface="Palatino Linotype" pitchFamily="18" charset="0"/>
            </a:endParaRPr>
          </a:p>
          <a:p>
            <a:pPr algn="just">
              <a:buFont typeface="Wingdings" pitchFamily="2" charset="2"/>
              <a:buChar char="v"/>
            </a:pPr>
            <a:r>
              <a:rPr lang="en" sz="1800" dirty="0" err="1">
                <a:latin typeface="Palatino Linotype" pitchFamily="18" charset="0"/>
              </a:rPr>
              <a:t>Nicotine</a:t>
            </a:r>
            <a:endParaRPr lang="en-US" sz="1800" dirty="0">
              <a:latin typeface="Palatino Linotype" pitchFamily="18" charset="0"/>
            </a:endParaRPr>
          </a:p>
          <a:p>
            <a:pPr algn="just">
              <a:buFont typeface="Wingdings" pitchFamily="2" charset="2"/>
              <a:buChar char="v"/>
            </a:pPr>
            <a:r>
              <a:rPr lang="en" sz="1800" dirty="0" err="1">
                <a:latin typeface="Palatino Linotype" pitchFamily="18" charset="0"/>
              </a:rPr>
              <a:t>Heparin</a:t>
            </a:r>
            <a:endParaRPr lang="en-US" sz="1800" dirty="0">
              <a:latin typeface="Palatino Linotype" pitchFamily="18" charset="0"/>
            </a:endParaRPr>
          </a:p>
          <a:p>
            <a:pPr algn="just">
              <a:buFont typeface="Wingdings" pitchFamily="2" charset="2"/>
              <a:buChar char="v"/>
            </a:pPr>
            <a:r>
              <a:rPr lang="en" sz="1800" dirty="0" err="1">
                <a:latin typeface="Palatino Linotype" pitchFamily="18" charset="0"/>
              </a:rPr>
              <a:t>Fish</a:t>
            </a:r>
            <a:r>
              <a:rPr lang="en" sz="1800" dirty="0">
                <a:latin typeface="Palatino Linotype" pitchFamily="18" charset="0"/>
              </a:rPr>
              <a:t> </a:t>
            </a:r>
            <a:r>
              <a:rPr lang="en" sz="1800" dirty="0" err="1">
                <a:latin typeface="Palatino Linotype" pitchFamily="18" charset="0"/>
              </a:rPr>
              <a:t>oil</a:t>
            </a:r>
            <a:endParaRPr lang="en-US" sz="1800" dirty="0">
              <a:latin typeface="Palatino Linotype" pitchFamily="18" charset="0"/>
            </a:endParaRPr>
          </a:p>
          <a:p>
            <a:pPr algn="just">
              <a:buFont typeface="Wingdings" pitchFamily="2" charset="2"/>
              <a:buChar char="v"/>
            </a:pPr>
            <a:r>
              <a:rPr lang="en" sz="1800" dirty="0" err="1">
                <a:latin typeface="Palatino Linotype" pitchFamily="18" charset="0"/>
              </a:rPr>
              <a:t>Probiotics</a:t>
            </a:r>
            <a:endParaRPr lang="en-US" sz="1800" dirty="0">
              <a:latin typeface="Palatino Linotype" pitchFamily="18" charset="0"/>
            </a:endParaRPr>
          </a:p>
          <a:p>
            <a:endParaRPr lang="en-US" sz="1800" dirty="0"/>
          </a:p>
          <a:p>
            <a:endParaRPr lang="en-US" sz="1800" dirty="0"/>
          </a:p>
          <a:p>
            <a:endParaRPr lang="en-US" dirty="0"/>
          </a:p>
        </p:txBody>
      </p:sp>
    </p:spTree>
    <p:extLst>
      <p:ext uri="{BB962C8B-B14F-4D97-AF65-F5344CB8AC3E}">
        <p14:creationId xmlns="" xmlns:p14="http://schemas.microsoft.com/office/powerpoint/2010/main" val="1943420464"/>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1676400"/>
            <a:ext cx="7772400" cy="1470025"/>
          </a:xfrm>
        </p:spPr>
        <p:txBody>
          <a:bodyPr>
            <a:normAutofit/>
          </a:bodyPr>
          <a:lstStyle/>
          <a:p>
            <a:r>
              <a:rPr lang="en" sz="3600" b="1" dirty="0">
                <a:latin typeface="Palatino Linotype" pitchFamily="18" charset="0"/>
              </a:rPr>
              <a:t>Other </a:t>
            </a:r>
            <a:r>
              <a:rPr lang="en" sz="3600" b="1" dirty="0" err="1">
                <a:latin typeface="Palatino Linotype" pitchFamily="18" charset="0"/>
              </a:rPr>
              <a:t>enteritis </a:t>
            </a:r>
            <a:r>
              <a:rPr lang="en" sz="3600" b="1" dirty="0">
                <a:latin typeface="Palatino Linotype" pitchFamily="18" charset="0"/>
              </a:rPr>
              <a:t>and colitis</a:t>
            </a:r>
          </a:p>
        </p:txBody>
      </p:sp>
      <p:pic>
        <p:nvPicPr>
          <p:cNvPr id="5" name="Picture 2"/>
          <p:cNvPicPr>
            <a:picLocks noChangeAspect="1" noChangeArrowheads="1"/>
          </p:cNvPicPr>
          <p:nvPr/>
        </p:nvPicPr>
        <p:blipFill>
          <a:blip r:embed="rId2" cstate="print"/>
          <a:srcRect/>
          <a:stretch>
            <a:fillRect/>
          </a:stretch>
        </p:blipFill>
        <p:spPr bwMode="auto">
          <a:xfrm>
            <a:off x="874479" y="152400"/>
            <a:ext cx="6949440" cy="1447800"/>
          </a:xfrm>
          <a:prstGeom prst="rect">
            <a:avLst/>
          </a:prstGeom>
          <a:noFill/>
          <a:ln w="9525">
            <a:noFill/>
            <a:miter lim="800000"/>
            <a:headEnd/>
            <a:tailEnd/>
          </a:ln>
        </p:spPr>
      </p:pic>
      <p:sp>
        <p:nvSpPr>
          <p:cNvPr id="6" name="Subtitle 5"/>
          <p:cNvSpPr>
            <a:spLocks noGrp="1"/>
          </p:cNvSpPr>
          <p:nvPr>
            <p:ph type="subTitle" idx="1"/>
          </p:nvPr>
        </p:nvSpPr>
        <p:spPr/>
        <p:txBody>
          <a:bodyPr/>
          <a:lstStyle/>
          <a:p>
            <a:endParaRPr lang="en-US"/>
          </a:p>
        </p:txBody>
      </p:sp>
    </p:spTree>
    <p:extLst>
      <p:ext uri="{BB962C8B-B14F-4D97-AF65-F5344CB8AC3E}">
        <p14:creationId xmlns="" xmlns:p14="http://schemas.microsoft.com/office/powerpoint/2010/main" val="3089604705"/>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 y="0"/>
            <a:ext cx="8915400" cy="487362"/>
          </a:xfrm>
        </p:spPr>
        <p:txBody>
          <a:bodyPr>
            <a:normAutofit/>
          </a:bodyPr>
          <a:lstStyle/>
          <a:p>
            <a:r>
              <a:rPr lang="en" sz="2000" b="1" dirty="0">
                <a:solidFill>
                  <a:srgbClr val="FF0000"/>
                </a:solidFill>
                <a:latin typeface="Palatino Linotype" pitchFamily="18" charset="0"/>
              </a:rPr>
              <a:t>Diarrhea associated with antibiotic use</a:t>
            </a:r>
          </a:p>
        </p:txBody>
      </p:sp>
      <p:sp>
        <p:nvSpPr>
          <p:cNvPr id="3" name="TextBox 2"/>
          <p:cNvSpPr txBox="1"/>
          <p:nvPr/>
        </p:nvSpPr>
        <p:spPr>
          <a:xfrm>
            <a:off x="0" y="381000"/>
            <a:ext cx="9144000" cy="7017306"/>
          </a:xfrm>
          <a:prstGeom prst="rect">
            <a:avLst/>
          </a:prstGeom>
          <a:noFill/>
        </p:spPr>
        <p:txBody>
          <a:bodyPr wrap="square" rtlCol="0">
            <a:spAutoFit/>
          </a:bodyPr>
          <a:lstStyle/>
          <a:p>
            <a:pPr>
              <a:lnSpc>
                <a:spcPct val="150000"/>
              </a:lnSpc>
            </a:pPr>
            <a:r>
              <a:rPr lang="en" sz="1400" b="1" dirty="0">
                <a:latin typeface="Palatino Linotype" pitchFamily="18" charset="0"/>
              </a:rPr>
              <a:t>Two groups of diarrhea:</a:t>
            </a:r>
          </a:p>
          <a:p>
            <a:pPr marL="342900" indent="-342900">
              <a:lnSpc>
                <a:spcPct val="150000"/>
              </a:lnSpc>
              <a:buFont typeface="+mj-lt"/>
              <a:buAutoNum type="arabicPeriod"/>
            </a:pPr>
            <a:r>
              <a:rPr lang="en" sz="1400" dirty="0">
                <a:latin typeface="Palatino Linotype" pitchFamily="18" charset="0"/>
              </a:rPr>
              <a:t>diarrhea with an unclear </a:t>
            </a:r>
            <a:r>
              <a:rPr lang="en" sz="1400" dirty="0" err="1">
                <a:latin typeface="Palatino Linotype" pitchFamily="18" charset="0"/>
              </a:rPr>
              <a:t>mechanism </a:t>
            </a:r>
            <a:r>
              <a:rPr lang="en" sz="1400" dirty="0">
                <a:latin typeface="Palatino Linotype" pitchFamily="18" charset="0"/>
              </a:rPr>
              <a:t>of origin, </a:t>
            </a:r>
            <a:r>
              <a:rPr lang="en" sz="1400" dirty="0" err="1">
                <a:latin typeface="Palatino Linotype" pitchFamily="18" charset="0"/>
              </a:rPr>
              <a:t>benign </a:t>
            </a:r>
            <a:r>
              <a:rPr lang="en" sz="1400" dirty="0">
                <a:latin typeface="Palatino Linotype" pitchFamily="18" charset="0"/>
              </a:rPr>
              <a:t>course</a:t>
            </a:r>
          </a:p>
          <a:p>
            <a:pPr marL="342900" indent="-342900">
              <a:lnSpc>
                <a:spcPct val="150000"/>
              </a:lnSpc>
              <a:buFont typeface="+mj-lt"/>
              <a:buAutoNum type="arabicPeriod"/>
            </a:pPr>
            <a:r>
              <a:rPr lang="en" sz="1400" dirty="0">
                <a:latin typeface="Palatino Linotype" pitchFamily="18" charset="0"/>
              </a:rPr>
              <a:t>diarrhea caused by </a:t>
            </a:r>
            <a:r>
              <a:rPr lang="en" sz="1400" dirty="0" err="1">
                <a:latin typeface="Palatino Linotype" pitchFamily="18" charset="0"/>
              </a:rPr>
              <a:t>Clostridium</a:t>
            </a:r>
            <a:r>
              <a:rPr lang="en" sz="1400" dirty="0">
                <a:latin typeface="Palatino Linotype" pitchFamily="18" charset="0"/>
              </a:rPr>
              <a:t> </a:t>
            </a:r>
            <a:r>
              <a:rPr lang="en" sz="1400" dirty="0" err="1">
                <a:latin typeface="Palatino Linotype" pitchFamily="18" charset="0"/>
              </a:rPr>
              <a:t>difficile </a:t>
            </a:r>
            <a:r>
              <a:rPr lang="en" sz="1400" dirty="0">
                <a:latin typeface="Palatino Linotype" pitchFamily="18" charset="0"/>
              </a:rPr>
              <a:t>( </a:t>
            </a:r>
            <a:r>
              <a:rPr lang="en" sz="1400" dirty="0" err="1">
                <a:latin typeface="Palatino Linotype" pitchFamily="18" charset="0"/>
              </a:rPr>
              <a:t>colitis</a:t>
            </a:r>
            <a:r>
              <a:rPr lang="en" sz="1400" dirty="0">
                <a:latin typeface="Palatino Linotype" pitchFamily="18" charset="0"/>
              </a:rPr>
              <a:t> </a:t>
            </a:r>
            <a:r>
              <a:rPr lang="en" sz="1400" dirty="0" err="1">
                <a:latin typeface="Palatino Linotype" pitchFamily="18" charset="0"/>
              </a:rPr>
              <a:t>pseudomembranacea </a:t>
            </a:r>
            <a:r>
              <a:rPr lang="en" sz="1400" dirty="0">
                <a:latin typeface="Palatino Linotype" pitchFamily="18" charset="0"/>
              </a:rPr>
              <a:t>)</a:t>
            </a:r>
          </a:p>
          <a:p>
            <a:pPr>
              <a:lnSpc>
                <a:spcPct val="150000"/>
              </a:lnSpc>
            </a:pPr>
            <a:r>
              <a:rPr lang="en" sz="1400" b="1" dirty="0">
                <a:latin typeface="Palatino Linotype" pitchFamily="18" charset="0"/>
              </a:rPr>
              <a:t>Diagnosis of pseudomembranous colitis: ( </a:t>
            </a:r>
            <a:r>
              <a:rPr lang="en" sz="1400" dirty="0" err="1">
                <a:latin typeface="Palatino Linotype" pitchFamily="18" charset="0"/>
              </a:rPr>
              <a:t>Clostridium</a:t>
            </a:r>
            <a:r>
              <a:rPr lang="en" sz="1400" dirty="0">
                <a:latin typeface="Palatino Linotype" pitchFamily="18" charset="0"/>
              </a:rPr>
              <a:t> </a:t>
            </a:r>
            <a:r>
              <a:rPr lang="en" sz="1400" dirty="0" err="1">
                <a:latin typeface="Palatino Linotype" pitchFamily="18" charset="0"/>
              </a:rPr>
              <a:t>difficile </a:t>
            </a:r>
            <a:r>
              <a:rPr lang="en" sz="1400" dirty="0">
                <a:latin typeface="Palatino Linotype" pitchFamily="18" charset="0"/>
              </a:rPr>
              <a:t>colonizes the gastrointestinal tract and produces a toxin, when the normal flora </a:t>
            </a:r>
            <a:r>
              <a:rPr lang="en" sz="1400" dirty="0" err="1">
                <a:latin typeface="Palatino Linotype" pitchFamily="18" charset="0"/>
              </a:rPr>
              <a:t>is suppressed </a:t>
            </a:r>
            <a:r>
              <a:rPr lang="en" sz="1400" dirty="0">
                <a:latin typeface="Palatino Linotype" pitchFamily="18" charset="0"/>
              </a:rPr>
              <a:t>by antibiotics)</a:t>
            </a:r>
            <a:endParaRPr lang="x-none" sz="1400" b="1" dirty="0">
              <a:latin typeface="Palatino Linotype" pitchFamily="18" charset="0"/>
            </a:endParaRPr>
          </a:p>
          <a:p>
            <a:pPr marL="285750" indent="-285750">
              <a:lnSpc>
                <a:spcPct val="150000"/>
              </a:lnSpc>
              <a:buFont typeface="Wingdings" pitchFamily="2" charset="2"/>
              <a:buChar char="ü"/>
            </a:pPr>
            <a:r>
              <a:rPr lang="en" sz="1400" dirty="0">
                <a:latin typeface="Palatino Linotype" pitchFamily="18" charset="0"/>
              </a:rPr>
              <a:t>Anamnesis: occurrence of diarrhea during or after antibiotic administration, type of antibiotic</a:t>
            </a:r>
          </a:p>
          <a:p>
            <a:pPr marL="285750" indent="-285750">
              <a:lnSpc>
                <a:spcPct val="150000"/>
              </a:lnSpc>
              <a:buFont typeface="Wingdings" pitchFamily="2" charset="2"/>
              <a:buChar char="ü"/>
            </a:pPr>
            <a:r>
              <a:rPr lang="en" sz="1400" dirty="0">
                <a:latin typeface="Palatino Linotype" pitchFamily="18" charset="0"/>
              </a:rPr>
              <a:t>Culture or determination of toxins in stools that often contain leukocytes</a:t>
            </a:r>
          </a:p>
          <a:p>
            <a:pPr marL="285750" indent="-285750">
              <a:lnSpc>
                <a:spcPct val="150000"/>
              </a:lnSpc>
              <a:buFont typeface="Wingdings" pitchFamily="2" charset="2"/>
              <a:buChar char="ü"/>
            </a:pPr>
            <a:r>
              <a:rPr lang="en" sz="1400" dirty="0">
                <a:latin typeface="Palatino Linotype" pitchFamily="18" charset="0"/>
              </a:rPr>
              <a:t>Peripheral </a:t>
            </a:r>
            <a:r>
              <a:rPr lang="en" sz="1400" dirty="0" err="1">
                <a:latin typeface="Palatino Linotype" pitchFamily="18" charset="0"/>
              </a:rPr>
              <a:t>leukocytosis</a:t>
            </a:r>
            <a:endParaRPr lang="x-none" sz="1400" dirty="0">
              <a:latin typeface="Palatino Linotype" pitchFamily="18" charset="0"/>
            </a:endParaRPr>
          </a:p>
          <a:p>
            <a:pPr marL="285750" indent="-285750">
              <a:lnSpc>
                <a:spcPct val="150000"/>
              </a:lnSpc>
              <a:buFont typeface="Wingdings" pitchFamily="2" charset="2"/>
              <a:buChar char="ü"/>
            </a:pPr>
            <a:r>
              <a:rPr lang="en" sz="1400" dirty="0">
                <a:latin typeface="Palatino Linotype" pitchFamily="18" charset="0"/>
              </a:rPr>
              <a:t>Rectosigmoidoscopy (colonoscopy): erythema, ...atherent yellowish-white plaques on the inflamed mucosa</a:t>
            </a:r>
          </a:p>
          <a:p>
            <a:pPr>
              <a:lnSpc>
                <a:spcPct val="150000"/>
              </a:lnSpc>
            </a:pPr>
            <a:r>
              <a:rPr lang="en" sz="1400" dirty="0">
                <a:latin typeface="Palatino Linotype" pitchFamily="18" charset="0"/>
              </a:rPr>
              <a:t>Types of antibiotic agents: </a:t>
            </a:r>
            <a:r>
              <a:rPr lang="en" sz="1400" dirty="0" err="1">
                <a:latin typeface="Palatino Linotype" pitchFamily="18" charset="0"/>
              </a:rPr>
              <a:t>clindamycin </a:t>
            </a:r>
            <a:r>
              <a:rPr lang="en" sz="1400" dirty="0">
                <a:latin typeface="Palatino Linotype" pitchFamily="18" charset="0"/>
              </a:rPr>
              <a:t>, </a:t>
            </a:r>
            <a:r>
              <a:rPr lang="en" sz="1400" dirty="0" err="1">
                <a:latin typeface="Palatino Linotype" pitchFamily="18" charset="0"/>
              </a:rPr>
              <a:t>lincomycin </a:t>
            </a:r>
            <a:r>
              <a:rPr lang="en" sz="1400" dirty="0">
                <a:latin typeface="Palatino Linotype" pitchFamily="18" charset="0"/>
              </a:rPr>
              <a:t>, </a:t>
            </a:r>
            <a:r>
              <a:rPr lang="en" sz="1400" dirty="0" err="1">
                <a:latin typeface="Palatino Linotype" pitchFamily="18" charset="0"/>
              </a:rPr>
              <a:t>ampicillin </a:t>
            </a:r>
            <a:r>
              <a:rPr lang="en" sz="1400" dirty="0">
                <a:latin typeface="Palatino Linotype" pitchFamily="18" charset="0"/>
              </a:rPr>
              <a:t>, </a:t>
            </a:r>
            <a:r>
              <a:rPr lang="en" sz="1400" dirty="0" err="1">
                <a:latin typeface="Palatino Linotype" pitchFamily="18" charset="0"/>
              </a:rPr>
              <a:t>cephalosporins </a:t>
            </a:r>
            <a:r>
              <a:rPr lang="en" sz="1400" dirty="0">
                <a:latin typeface="Palatino Linotype" pitchFamily="18" charset="0"/>
              </a:rPr>
              <a:t>,...</a:t>
            </a:r>
          </a:p>
          <a:p>
            <a:pPr>
              <a:lnSpc>
                <a:spcPct val="150000"/>
              </a:lnSpc>
            </a:pPr>
            <a:r>
              <a:rPr lang="en" sz="1400" b="1" dirty="0">
                <a:latin typeface="Palatino Linotype" pitchFamily="18" charset="0"/>
              </a:rPr>
              <a:t>Therapy:</a:t>
            </a:r>
          </a:p>
          <a:p>
            <a:pPr marL="285750" indent="-285750">
              <a:lnSpc>
                <a:spcPct val="150000"/>
              </a:lnSpc>
              <a:buFont typeface="Wingdings" pitchFamily="2" charset="2"/>
              <a:buChar char="ü"/>
            </a:pPr>
            <a:r>
              <a:rPr lang="en" sz="1400" dirty="0">
                <a:latin typeface="Palatino Linotype" pitchFamily="18" charset="0"/>
              </a:rPr>
              <a:t>Discontinuation of antibiotic use</a:t>
            </a:r>
          </a:p>
          <a:p>
            <a:pPr marL="285750" indent="-285750">
              <a:lnSpc>
                <a:spcPct val="150000"/>
              </a:lnSpc>
              <a:buFont typeface="Wingdings" pitchFamily="2" charset="2"/>
              <a:buChar char="ü"/>
            </a:pPr>
            <a:r>
              <a:rPr lang="en" sz="1400" dirty="0" err="1">
                <a:latin typeface="Palatino Linotype" pitchFamily="18" charset="0"/>
              </a:rPr>
              <a:t>Metronidazole </a:t>
            </a:r>
            <a:r>
              <a:rPr lang="en" sz="1400" dirty="0">
                <a:latin typeface="Palatino Linotype" pitchFamily="18" charset="0"/>
              </a:rPr>
              <a:t>(500mgx3/day, 10-15 days)</a:t>
            </a:r>
          </a:p>
          <a:p>
            <a:pPr marL="285750" indent="-285750">
              <a:lnSpc>
                <a:spcPct val="150000"/>
              </a:lnSpc>
              <a:buFont typeface="Wingdings" pitchFamily="2" charset="2"/>
              <a:buChar char="ü"/>
            </a:pPr>
            <a:r>
              <a:rPr lang="en" sz="1400" dirty="0">
                <a:latin typeface="Palatino Linotype" pitchFamily="18" charset="0"/>
              </a:rPr>
              <a:t>Resistant and </a:t>
            </a:r>
            <a:r>
              <a:rPr lang="en" sz="1400" dirty="0" err="1">
                <a:latin typeface="Palatino Linotype" pitchFamily="18" charset="0"/>
              </a:rPr>
              <a:t>recurrent </a:t>
            </a:r>
            <a:r>
              <a:rPr lang="en" sz="1400" dirty="0">
                <a:latin typeface="Palatino Linotype" pitchFamily="18" charset="0"/>
              </a:rPr>
              <a:t>infections: </a:t>
            </a:r>
            <a:r>
              <a:rPr lang="en" sz="1400" dirty="0" err="1">
                <a:latin typeface="Palatino Linotype" pitchFamily="18" charset="0"/>
              </a:rPr>
              <a:t>Vancomycin</a:t>
            </a:r>
            <a:r>
              <a:rPr lang="en" sz="1400" dirty="0">
                <a:latin typeface="Palatino Linotype" pitchFamily="18" charset="0"/>
              </a:rPr>
              <a:t> </a:t>
            </a:r>
            <a:r>
              <a:rPr lang="en" sz="1400" dirty="0" err="1">
                <a:latin typeface="Palatino Linotype" pitchFamily="18" charset="0"/>
              </a:rPr>
              <a:t>per </a:t>
            </a:r>
            <a:r>
              <a:rPr lang="en" sz="1400" dirty="0">
                <a:latin typeface="Palatino Linotype" pitchFamily="18" charset="0"/>
              </a:rPr>
              <a:t>os 125mgx4/day, 7-15 days</a:t>
            </a:r>
          </a:p>
          <a:p>
            <a:pPr marL="285750" indent="-285750">
              <a:lnSpc>
                <a:spcPct val="150000"/>
              </a:lnSpc>
              <a:buFont typeface="Wingdings" pitchFamily="2" charset="2"/>
              <a:buChar char="ü"/>
            </a:pPr>
            <a:r>
              <a:rPr lang="en" sz="1400" dirty="0">
                <a:latin typeface="Palatino Linotype" pitchFamily="18" charset="0"/>
              </a:rPr>
              <a:t>Fluid replacement, electrolyte correction</a:t>
            </a:r>
          </a:p>
          <a:p>
            <a:pPr>
              <a:lnSpc>
                <a:spcPct val="150000"/>
              </a:lnSpc>
            </a:pPr>
            <a:r>
              <a:rPr lang="en" sz="1400" b="1" dirty="0">
                <a:latin typeface="Palatino Linotype" pitchFamily="18" charset="0"/>
              </a:rPr>
              <a:t>Possible complications: </a:t>
            </a:r>
            <a:r>
              <a:rPr lang="en" sz="1400" dirty="0">
                <a:latin typeface="Palatino Linotype" pitchFamily="18" charset="0"/>
              </a:rPr>
              <a:t>dehydration, electrolyte disturbance, </a:t>
            </a:r>
            <a:r>
              <a:rPr lang="en" sz="1400" dirty="0" err="1">
                <a:latin typeface="Palatino Linotype" pitchFamily="18" charset="0"/>
              </a:rPr>
              <a:t>hypoalbuminemia </a:t>
            </a:r>
            <a:r>
              <a:rPr lang="en" sz="1400" dirty="0">
                <a:latin typeface="Palatino Linotype" pitchFamily="18" charset="0"/>
              </a:rPr>
              <a:t>, toxic </a:t>
            </a:r>
            <a:r>
              <a:rPr lang="en" sz="1400" dirty="0" err="1">
                <a:latin typeface="Palatino Linotype" pitchFamily="18" charset="0"/>
              </a:rPr>
              <a:t>megacolon </a:t>
            </a:r>
            <a:r>
              <a:rPr lang="en" sz="1400" dirty="0">
                <a:latin typeface="Palatino Linotype" pitchFamily="18" charset="0"/>
              </a:rPr>
              <a:t>, perforation, </a:t>
            </a:r>
            <a:r>
              <a:rPr lang="en" sz="1400" dirty="0" err="1">
                <a:latin typeface="Palatino Linotype" pitchFamily="18" charset="0"/>
              </a:rPr>
              <a:t>polyarthritis </a:t>
            </a:r>
            <a:r>
              <a:rPr lang="en" sz="1400" dirty="0">
                <a:latin typeface="Palatino Linotype" pitchFamily="18" charset="0"/>
              </a:rPr>
              <a:t>, acute renal </a:t>
            </a:r>
            <a:r>
              <a:rPr lang="en" sz="1400" dirty="0" err="1">
                <a:latin typeface="Palatino Linotype" pitchFamily="18" charset="0"/>
              </a:rPr>
              <a:t>failure</a:t>
            </a:r>
            <a:endParaRPr lang="x-none" sz="1400" dirty="0">
              <a:latin typeface="Palatino Linotype" pitchFamily="18" charset="0"/>
            </a:endParaRPr>
          </a:p>
          <a:p>
            <a:pPr>
              <a:lnSpc>
                <a:spcPct val="150000"/>
              </a:lnSpc>
            </a:pPr>
            <a:endParaRPr lang="x-none" sz="1600" dirty="0">
              <a:latin typeface="Palatino Linotype" pitchFamily="18" charset="0"/>
            </a:endParaRPr>
          </a:p>
          <a:p>
            <a:pPr marL="285750" indent="-285750">
              <a:lnSpc>
                <a:spcPct val="150000"/>
              </a:lnSpc>
              <a:buFont typeface="Wingdings" pitchFamily="2" charset="2"/>
              <a:buChar char="ü"/>
            </a:pPr>
            <a:endParaRPr lang="x-none" sz="1600" dirty="0">
              <a:latin typeface="Palatino Linotype" pitchFamily="18" charset="0"/>
            </a:endParaRPr>
          </a:p>
          <a:p>
            <a:pPr marL="342900" indent="-342900">
              <a:lnSpc>
                <a:spcPct val="150000"/>
              </a:lnSpc>
              <a:buFont typeface="+mj-lt"/>
              <a:buAutoNum type="arabicPeriod"/>
            </a:pPr>
            <a:endParaRPr lang="x-none" sz="1600" dirty="0">
              <a:latin typeface="Palatino Linotype" pitchFamily="18" charset="0"/>
            </a:endParaRPr>
          </a:p>
        </p:txBody>
      </p:sp>
    </p:spTree>
    <p:extLst>
      <p:ext uri="{BB962C8B-B14F-4D97-AF65-F5344CB8AC3E}">
        <p14:creationId xmlns="" xmlns:p14="http://schemas.microsoft.com/office/powerpoint/2010/main" val="2171765669"/>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0"/>
            <a:ext cx="9144000" cy="868362"/>
          </a:xfrm>
        </p:spPr>
        <p:txBody>
          <a:bodyPr>
            <a:normAutofit/>
          </a:bodyPr>
          <a:lstStyle/>
          <a:p>
            <a:r>
              <a:rPr lang="en" sz="2000" b="1" dirty="0" err="1">
                <a:solidFill>
                  <a:srgbClr val="FF0000"/>
                </a:solidFill>
                <a:latin typeface="Palatino Linotype" pitchFamily="18" charset="0"/>
              </a:rPr>
              <a:t>Radiation </a:t>
            </a:r>
            <a:r>
              <a:rPr lang="en" sz="2000" b="1" dirty="0">
                <a:solidFill>
                  <a:srgbClr val="FF0000"/>
                </a:solidFill>
                <a:latin typeface="Palatino Linotype" pitchFamily="18" charset="0"/>
              </a:rPr>
              <a:t>damage to the intestine ( </a:t>
            </a:r>
            <a:r>
              <a:rPr lang="en" sz="2000" b="1" dirty="0" err="1">
                <a:solidFill>
                  <a:srgbClr val="FF0000"/>
                </a:solidFill>
                <a:latin typeface="Palatino Linotype" pitchFamily="18" charset="0"/>
              </a:rPr>
              <a:t>enteritis </a:t>
            </a:r>
            <a:r>
              <a:rPr lang="en" sz="2000" b="1" dirty="0">
                <a:solidFill>
                  <a:srgbClr val="FF0000"/>
                </a:solidFill>
                <a:latin typeface="Palatino Linotype" pitchFamily="18" charset="0"/>
              </a:rPr>
              <a:t>, </a:t>
            </a:r>
            <a:r>
              <a:rPr lang="en" sz="2000" b="1" dirty="0" err="1">
                <a:solidFill>
                  <a:srgbClr val="FF0000"/>
                </a:solidFill>
                <a:latin typeface="Palatino Linotype" pitchFamily="18" charset="0"/>
              </a:rPr>
              <a:t>colitis </a:t>
            </a:r>
            <a:r>
              <a:rPr lang="en" sz="2000" b="1" dirty="0">
                <a:solidFill>
                  <a:srgbClr val="FF0000"/>
                </a:solidFill>
                <a:latin typeface="Palatino Linotype" pitchFamily="18" charset="0"/>
              </a:rPr>
              <a:t>et </a:t>
            </a:r>
            <a:r>
              <a:rPr lang="en" sz="2000" b="1" dirty="0" err="1">
                <a:solidFill>
                  <a:srgbClr val="FF0000"/>
                </a:solidFill>
                <a:latin typeface="Palatino Linotype" pitchFamily="18" charset="0"/>
              </a:rPr>
              <a:t>proctitis</a:t>
            </a:r>
            <a:r>
              <a:rPr lang="en" sz="2000" b="1" dirty="0">
                <a:solidFill>
                  <a:srgbClr val="FF0000"/>
                </a:solidFill>
                <a:latin typeface="Palatino Linotype" pitchFamily="18" charset="0"/>
              </a:rPr>
              <a:t> </a:t>
            </a:r>
            <a:r>
              <a:rPr lang="en" sz="2000" b="1" dirty="0" err="1">
                <a:solidFill>
                  <a:srgbClr val="FF0000"/>
                </a:solidFill>
                <a:latin typeface="Palatino Linotype" pitchFamily="18" charset="0"/>
              </a:rPr>
              <a:t>propter</a:t>
            </a:r>
            <a:r>
              <a:rPr lang="en" sz="2000" b="1" dirty="0">
                <a:solidFill>
                  <a:srgbClr val="FF0000"/>
                </a:solidFill>
                <a:latin typeface="Palatino Linotype" pitchFamily="18" charset="0"/>
              </a:rPr>
              <a:t> </a:t>
            </a:r>
            <a:r>
              <a:rPr lang="en" sz="2000" b="1" dirty="0" err="1">
                <a:solidFill>
                  <a:srgbClr val="FF0000"/>
                </a:solidFill>
                <a:latin typeface="Palatino Linotype" pitchFamily="18" charset="0"/>
              </a:rPr>
              <a:t>irradiation</a:t>
            </a:r>
            <a:endParaRPr lang="x-none" sz="2000" b="1" dirty="0">
              <a:solidFill>
                <a:srgbClr val="FF0000"/>
              </a:solidFill>
              <a:latin typeface="Palatino Linotype" pitchFamily="18" charset="0"/>
            </a:endParaRPr>
          </a:p>
        </p:txBody>
      </p:sp>
      <p:sp>
        <p:nvSpPr>
          <p:cNvPr id="3" name="TextBox 2"/>
          <p:cNvSpPr txBox="1"/>
          <p:nvPr/>
        </p:nvSpPr>
        <p:spPr>
          <a:xfrm>
            <a:off x="228600" y="914400"/>
            <a:ext cx="8839200" cy="3600986"/>
          </a:xfrm>
          <a:prstGeom prst="rect">
            <a:avLst/>
          </a:prstGeom>
          <a:noFill/>
        </p:spPr>
        <p:txBody>
          <a:bodyPr wrap="square" rtlCol="0">
            <a:spAutoFit/>
          </a:bodyPr>
          <a:lstStyle/>
          <a:p>
            <a:pPr marL="285750" indent="-285750">
              <a:lnSpc>
                <a:spcPct val="150000"/>
              </a:lnSpc>
              <a:buFont typeface="Wingdings" pitchFamily="2" charset="2"/>
              <a:buChar char="ü"/>
            </a:pPr>
            <a:r>
              <a:rPr lang="en" sz="1400" dirty="0">
                <a:latin typeface="Palatino Linotype" pitchFamily="18" charset="0"/>
              </a:rPr>
              <a:t>After the application </a:t>
            </a:r>
            <a:r>
              <a:rPr lang="en" sz="1400" dirty="0" err="1">
                <a:latin typeface="Palatino Linotype" pitchFamily="18" charset="0"/>
              </a:rPr>
              <a:t>of radiotherapy </a:t>
            </a:r>
            <a:r>
              <a:rPr lang="en" sz="1400" dirty="0">
                <a:latin typeface="Palatino Linotype" pitchFamily="18" charset="0"/>
              </a:rPr>
              <a:t>in the treatment of malignant diseases in the abdomen and pelvis</a:t>
            </a:r>
          </a:p>
          <a:p>
            <a:pPr marL="285750" indent="-285750">
              <a:lnSpc>
                <a:spcPct val="150000"/>
              </a:lnSpc>
              <a:buFont typeface="Wingdings" pitchFamily="2" charset="2"/>
              <a:buChar char="ü"/>
            </a:pPr>
            <a:r>
              <a:rPr lang="en" sz="1400" dirty="0">
                <a:latin typeface="Palatino Linotype" pitchFamily="18" charset="0"/>
              </a:rPr>
              <a:t>The most common </a:t>
            </a:r>
            <a:r>
              <a:rPr lang="en" sz="1400" dirty="0" err="1">
                <a:latin typeface="Palatino Linotype" pitchFamily="18" charset="0"/>
              </a:rPr>
              <a:t>localization </a:t>
            </a:r>
            <a:r>
              <a:rPr lang="en" sz="1400" dirty="0">
                <a:latin typeface="Palatino Linotype" pitchFamily="18" charset="0"/>
              </a:rPr>
              <a:t>: rectum, </a:t>
            </a:r>
            <a:r>
              <a:rPr lang="en" sz="1400" dirty="0" err="1">
                <a:latin typeface="Palatino Linotype" pitchFamily="18" charset="0"/>
              </a:rPr>
              <a:t>sigmoid </a:t>
            </a:r>
            <a:r>
              <a:rPr lang="en" sz="1400" dirty="0">
                <a:latin typeface="Palatino Linotype" pitchFamily="18" charset="0"/>
              </a:rPr>
              <a:t>, </a:t>
            </a:r>
            <a:r>
              <a:rPr lang="en" sz="1400" dirty="0" err="1">
                <a:latin typeface="Palatino Linotype" pitchFamily="18" charset="0"/>
              </a:rPr>
              <a:t>ileum</a:t>
            </a:r>
            <a:endParaRPr lang="x-none" sz="1400" dirty="0">
              <a:latin typeface="Palatino Linotype" pitchFamily="18" charset="0"/>
            </a:endParaRPr>
          </a:p>
          <a:p>
            <a:pPr marL="285750" indent="-285750">
              <a:lnSpc>
                <a:spcPct val="150000"/>
              </a:lnSpc>
              <a:buFont typeface="Wingdings" pitchFamily="2" charset="2"/>
              <a:buChar char="ü"/>
            </a:pPr>
            <a:r>
              <a:rPr lang="en" sz="1400" dirty="0">
                <a:latin typeface="Palatino Linotype" pitchFamily="18" charset="0"/>
              </a:rPr>
              <a:t>Acute </a:t>
            </a:r>
            <a:r>
              <a:rPr lang="en" sz="1400" dirty="0" err="1">
                <a:latin typeface="Palatino Linotype" pitchFamily="18" charset="0"/>
              </a:rPr>
              <a:t>radiation </a:t>
            </a:r>
            <a:r>
              <a:rPr lang="en" sz="1400" dirty="0">
                <a:latin typeface="Palatino Linotype" pitchFamily="18" charset="0"/>
              </a:rPr>
              <a:t>damage: acute </a:t>
            </a:r>
            <a:r>
              <a:rPr lang="en" sz="1400" dirty="0" err="1">
                <a:latin typeface="Palatino Linotype" pitchFamily="18" charset="0"/>
              </a:rPr>
              <a:t>inflammation </a:t>
            </a:r>
            <a:r>
              <a:rPr lang="en" sz="1400" dirty="0">
                <a:latin typeface="Palatino Linotype" pitchFamily="18" charset="0"/>
              </a:rPr>
              <a:t>, development of abscesses in the crypts</a:t>
            </a:r>
          </a:p>
          <a:p>
            <a:pPr marL="285750" indent="-285750">
              <a:lnSpc>
                <a:spcPct val="150000"/>
              </a:lnSpc>
              <a:buFont typeface="Wingdings" pitchFamily="2" charset="2"/>
              <a:buChar char="ü"/>
            </a:pPr>
            <a:r>
              <a:rPr lang="en" sz="1400" dirty="0">
                <a:latin typeface="Palatino Linotype" pitchFamily="18" charset="0"/>
              </a:rPr>
              <a:t>Chronic </a:t>
            </a:r>
            <a:r>
              <a:rPr lang="en" sz="1400" dirty="0" err="1">
                <a:latin typeface="Palatino Linotype" pitchFamily="18" charset="0"/>
              </a:rPr>
              <a:t>radiation </a:t>
            </a:r>
            <a:r>
              <a:rPr lang="en" sz="1400" dirty="0">
                <a:latin typeface="Palatino Linotype" pitchFamily="18" charset="0"/>
              </a:rPr>
              <a:t>damage: </a:t>
            </a:r>
            <a:r>
              <a:rPr lang="en" sz="1400" dirty="0" err="1">
                <a:latin typeface="Palatino Linotype" pitchFamily="18" charset="0"/>
              </a:rPr>
              <a:t>fibrosis </a:t>
            </a:r>
            <a:r>
              <a:rPr lang="en" sz="1400" dirty="0">
                <a:latin typeface="Palatino Linotype" pitchFamily="18" charset="0"/>
              </a:rPr>
              <a:t>( </a:t>
            </a:r>
            <a:r>
              <a:rPr lang="en" sz="1400" dirty="0" err="1">
                <a:latin typeface="Palatino Linotype" pitchFamily="18" charset="0"/>
              </a:rPr>
              <a:t>stenosis </a:t>
            </a:r>
            <a:r>
              <a:rPr lang="en" sz="1400" dirty="0">
                <a:latin typeface="Palatino Linotype" pitchFamily="18" charset="0"/>
              </a:rPr>
              <a:t>). The main </a:t>
            </a:r>
            <a:r>
              <a:rPr lang="en" sz="1400" dirty="0" err="1">
                <a:latin typeface="Palatino Linotype" pitchFamily="18" charset="0"/>
              </a:rPr>
              <a:t>lesion </a:t>
            </a:r>
            <a:r>
              <a:rPr lang="en" sz="1400" dirty="0">
                <a:latin typeface="Palatino Linotype" pitchFamily="18" charset="0"/>
              </a:rPr>
              <a:t>is damage </a:t>
            </a:r>
            <a:r>
              <a:rPr lang="en" sz="1400" dirty="0" err="1">
                <a:latin typeface="Palatino Linotype" pitchFamily="18" charset="0"/>
              </a:rPr>
              <a:t>to the endothelial </a:t>
            </a:r>
            <a:r>
              <a:rPr lang="en" sz="1400" dirty="0">
                <a:latin typeface="Palatino Linotype" pitchFamily="18" charset="0"/>
              </a:rPr>
              <a:t>cells of the arteries in </a:t>
            </a:r>
            <a:r>
              <a:rPr lang="en" sz="1400" dirty="0" err="1">
                <a:latin typeface="Palatino Linotype" pitchFamily="18" charset="0"/>
              </a:rPr>
              <a:t>the submucosa </a:t>
            </a:r>
            <a:r>
              <a:rPr lang="en" sz="1400" dirty="0">
                <a:latin typeface="Palatino Linotype" pitchFamily="18" charset="0"/>
              </a:rPr>
              <a:t>( </a:t>
            </a:r>
            <a:r>
              <a:rPr lang="en" sz="1400" dirty="0" err="1">
                <a:latin typeface="Palatino Linotype" pitchFamily="18" charset="0"/>
              </a:rPr>
              <a:t>endarteritis </a:t>
            </a:r>
            <a:r>
              <a:rPr lang="en" sz="1400" dirty="0">
                <a:latin typeface="Palatino Linotype" pitchFamily="18" charset="0"/>
              </a:rPr>
              <a:t>)... </a:t>
            </a:r>
            <a:r>
              <a:rPr lang="en" sz="1400" dirty="0" err="1">
                <a:latin typeface="Palatino Linotype" pitchFamily="18" charset="0"/>
              </a:rPr>
              <a:t>ischemia , mucosal </a:t>
            </a:r>
            <a:r>
              <a:rPr lang="en" sz="1400" dirty="0">
                <a:latin typeface="Palatino Linotype" pitchFamily="18" charset="0"/>
              </a:rPr>
              <a:t>atrophy , </a:t>
            </a:r>
            <a:r>
              <a:rPr lang="en" sz="1400" dirty="0" err="1">
                <a:latin typeface="Palatino Linotype" pitchFamily="18" charset="0"/>
              </a:rPr>
              <a:t>ulcerations </a:t>
            </a:r>
            <a:r>
              <a:rPr lang="en" sz="1400" dirty="0">
                <a:latin typeface="Palatino Linotype" pitchFamily="18" charset="0"/>
              </a:rPr>
              <a:t>complicated by fistulas and abscesses</a:t>
            </a:r>
          </a:p>
          <a:p>
            <a:pPr>
              <a:lnSpc>
                <a:spcPct val="150000"/>
              </a:lnSpc>
            </a:pPr>
            <a:r>
              <a:rPr lang="en" sz="1400" b="1" dirty="0">
                <a:latin typeface="Palatino Linotype" pitchFamily="18" charset="0"/>
              </a:rPr>
              <a:t>Clinical picture:</a:t>
            </a:r>
          </a:p>
          <a:p>
            <a:pPr marL="285750" indent="-285750">
              <a:lnSpc>
                <a:spcPct val="150000"/>
              </a:lnSpc>
              <a:buFont typeface="Wingdings" pitchFamily="2" charset="2"/>
              <a:buChar char="ü"/>
            </a:pPr>
            <a:r>
              <a:rPr lang="en" sz="1400" b="1" dirty="0">
                <a:latin typeface="Palatino Linotype" pitchFamily="18" charset="0"/>
              </a:rPr>
              <a:t>Acute phase: </a:t>
            </a:r>
            <a:r>
              <a:rPr lang="en" sz="1400" dirty="0">
                <a:latin typeface="Palatino Linotype" pitchFamily="18" charset="0"/>
              </a:rPr>
              <a:t>abdominal pain and diarrhea (in the first days after starting RT), stools with blood and mucus (rectum and colon), nausea, colic, watery diarrhea (small intestine).</a:t>
            </a:r>
          </a:p>
          <a:p>
            <a:pPr marL="285750" indent="-285750">
              <a:lnSpc>
                <a:spcPct val="150000"/>
              </a:lnSpc>
              <a:buFont typeface="Wingdings" pitchFamily="2" charset="2"/>
              <a:buChar char="ü"/>
            </a:pPr>
            <a:r>
              <a:rPr lang="en" sz="1400" b="1" dirty="0">
                <a:latin typeface="Palatino Linotype" pitchFamily="18" charset="0"/>
              </a:rPr>
              <a:t>Chronic phase </a:t>
            </a:r>
            <a:r>
              <a:rPr lang="en" sz="1400" dirty="0">
                <a:latin typeface="Palatino Linotype" pitchFamily="18" charset="0"/>
              </a:rPr>
              <a:t>(6-12 months after RT):</a:t>
            </a:r>
          </a:p>
          <a:p>
            <a:endParaRPr lang="x-none" dirty="0"/>
          </a:p>
        </p:txBody>
      </p:sp>
      <p:graphicFrame>
        <p:nvGraphicFramePr>
          <p:cNvPr id="4" name="Table 3"/>
          <p:cNvGraphicFramePr>
            <a:graphicFrameLocks noGrp="1"/>
          </p:cNvGraphicFramePr>
          <p:nvPr>
            <p:extLst>
              <p:ext uri="{D42A27DB-BD31-4B8C-83A1-F6EECF244321}">
                <p14:modId xmlns="" xmlns:p14="http://schemas.microsoft.com/office/powerpoint/2010/main" val="1004320828"/>
              </p:ext>
            </p:extLst>
          </p:nvPr>
        </p:nvGraphicFramePr>
        <p:xfrm>
          <a:off x="228600" y="4515386"/>
          <a:ext cx="8001000" cy="1834230"/>
        </p:xfrm>
        <a:graphic>
          <a:graphicData uri="http://schemas.openxmlformats.org/drawingml/2006/table">
            <a:tbl>
              <a:tblPr firstRow="1" bandRow="1">
                <a:tableStyleId>{5C22544A-7EE6-4342-B048-85BDC9FD1C3A}</a:tableStyleId>
              </a:tblPr>
              <a:tblGrid>
                <a:gridCol w="8001000">
                  <a:extLst>
                    <a:ext uri="{9D8B030D-6E8A-4147-A177-3AD203B41FA5}">
                      <a16:colId xmlns="" xmlns:a16="http://schemas.microsoft.com/office/drawing/2014/main" val="20000"/>
                    </a:ext>
                  </a:extLst>
                </a:gridCol>
              </a:tblGrid>
              <a:tr h="305886">
                <a:tc>
                  <a:txBody>
                    <a:bodyPr/>
                    <a:lstStyle/>
                    <a:p>
                      <a:r>
                        <a:rPr lang="en" sz="1400" dirty="0">
                          <a:latin typeface="Palatino Linotype" pitchFamily="18" charset="0"/>
                        </a:rPr>
                        <a:t>Chronic consequences of radiation damage </a:t>
                      </a:r>
                      <a:r>
                        <a:rPr lang="en" sz="1400" baseline="0" dirty="0">
                          <a:latin typeface="Palatino Linotype" pitchFamily="18" charset="0"/>
                        </a:rPr>
                        <a:t>to the intestine</a:t>
                      </a:r>
                      <a:endParaRPr lang="x-none" sz="1400" dirty="0">
                        <a:latin typeface="Palatino Linotype" pitchFamily="18" charset="0"/>
                      </a:endParaRPr>
                    </a:p>
                  </a:txBody>
                  <a:tcPr/>
                </a:tc>
                <a:extLst>
                  <a:ext uri="{0D108BD9-81ED-4DB2-BD59-A6C34878D82A}">
                    <a16:rowId xmlns="" xmlns:a16="http://schemas.microsoft.com/office/drawing/2014/main" val="10000"/>
                  </a:ext>
                </a:extLst>
              </a:tr>
              <a:tr h="305886">
                <a:tc>
                  <a:txBody>
                    <a:bodyPr/>
                    <a:lstStyle/>
                    <a:p>
                      <a:r>
                        <a:rPr lang="en" sz="1400" dirty="0" err="1">
                          <a:latin typeface="Palatino Linotype" pitchFamily="18" charset="0"/>
                        </a:rPr>
                        <a:t>Proctitis </a:t>
                      </a:r>
                      <a:r>
                        <a:rPr lang="en" sz="1400" dirty="0">
                          <a:latin typeface="Palatino Linotype" pitchFamily="18" charset="0"/>
                        </a:rPr>
                        <a:t>or </a:t>
                      </a:r>
                      <a:r>
                        <a:rPr lang="en" sz="1400" dirty="0" err="1">
                          <a:latin typeface="Palatino Linotype" pitchFamily="18" charset="0"/>
                        </a:rPr>
                        <a:t>proctocolitis</a:t>
                      </a:r>
                      <a:endParaRPr lang="x-none" sz="1400" dirty="0">
                        <a:latin typeface="Palatino Linotype" pitchFamily="18" charset="0"/>
                      </a:endParaRPr>
                    </a:p>
                  </a:txBody>
                  <a:tcPr/>
                </a:tc>
                <a:extLst>
                  <a:ext uri="{0D108BD9-81ED-4DB2-BD59-A6C34878D82A}">
                    <a16:rowId xmlns="" xmlns:a16="http://schemas.microsoft.com/office/drawing/2014/main" val="10001"/>
                  </a:ext>
                </a:extLst>
              </a:tr>
              <a:tr h="305886">
                <a:tc>
                  <a:txBody>
                    <a:bodyPr/>
                    <a:lstStyle/>
                    <a:p>
                      <a:r>
                        <a:rPr lang="en" sz="1400" dirty="0">
                          <a:latin typeface="Palatino Linotype" pitchFamily="18" charset="0"/>
                        </a:rPr>
                        <a:t>Small bowel strictures</a:t>
                      </a:r>
                    </a:p>
                  </a:txBody>
                  <a:tcPr/>
                </a:tc>
                <a:extLst>
                  <a:ext uri="{0D108BD9-81ED-4DB2-BD59-A6C34878D82A}">
                    <a16:rowId xmlns="" xmlns:a16="http://schemas.microsoft.com/office/drawing/2014/main" val="10002"/>
                  </a:ext>
                </a:extLst>
              </a:tr>
              <a:tr h="305886">
                <a:tc>
                  <a:txBody>
                    <a:bodyPr/>
                    <a:lstStyle/>
                    <a:p>
                      <a:r>
                        <a:rPr lang="en" sz="1400" dirty="0">
                          <a:latin typeface="Palatino Linotype" pitchFamily="18" charset="0"/>
                        </a:rPr>
                        <a:t>Fistulas ( </a:t>
                      </a:r>
                      <a:r>
                        <a:rPr lang="en" sz="1400" dirty="0" err="1">
                          <a:latin typeface="Palatino Linotype" pitchFamily="18" charset="0"/>
                        </a:rPr>
                        <a:t>rectovaginal </a:t>
                      </a:r>
                      <a:r>
                        <a:rPr lang="en" sz="1400" dirty="0">
                          <a:latin typeface="Palatino Linotype" pitchFamily="18" charset="0"/>
                        </a:rPr>
                        <a:t>, </a:t>
                      </a:r>
                      <a:r>
                        <a:rPr lang="en" sz="1400" dirty="0" err="1">
                          <a:latin typeface="Palatino Linotype" pitchFamily="18" charset="0"/>
                        </a:rPr>
                        <a:t>colovesical </a:t>
                      </a:r>
                      <a:r>
                        <a:rPr lang="en" sz="1400" dirty="0">
                          <a:latin typeface="Palatino Linotype" pitchFamily="18" charset="0"/>
                        </a:rPr>
                        <a:t>, </a:t>
                      </a:r>
                      <a:r>
                        <a:rPr lang="en" sz="1400" dirty="0" err="1">
                          <a:latin typeface="Palatino Linotype" pitchFamily="18" charset="0"/>
                        </a:rPr>
                        <a:t>enterocolic </a:t>
                      </a:r>
                      <a:r>
                        <a:rPr lang="en" sz="1400" dirty="0">
                          <a:latin typeface="Palatino Linotype" pitchFamily="18" charset="0"/>
                        </a:rPr>
                        <a:t>)</a:t>
                      </a:r>
                    </a:p>
                  </a:txBody>
                  <a:tcPr/>
                </a:tc>
                <a:extLst>
                  <a:ext uri="{0D108BD9-81ED-4DB2-BD59-A6C34878D82A}">
                    <a16:rowId xmlns="" xmlns:a16="http://schemas.microsoft.com/office/drawing/2014/main" val="10003"/>
                  </a:ext>
                </a:extLst>
              </a:tr>
              <a:tr h="289560">
                <a:tc>
                  <a:txBody>
                    <a:bodyPr/>
                    <a:lstStyle/>
                    <a:p>
                      <a:r>
                        <a:rPr lang="en" sz="1400" dirty="0">
                          <a:latin typeface="Palatino Linotype" pitchFamily="18" charset="0"/>
                        </a:rPr>
                        <a:t>Obstruction due to </a:t>
                      </a:r>
                      <a:r>
                        <a:rPr lang="en" sz="1400" dirty="0" err="1">
                          <a:latin typeface="Palatino Linotype" pitchFamily="18" charset="0"/>
                        </a:rPr>
                        <a:t>strictures</a:t>
                      </a:r>
                      <a:endParaRPr lang="x-none" sz="1400" dirty="0">
                        <a:latin typeface="Palatino Linotype" pitchFamily="18" charset="0"/>
                      </a:endParaRPr>
                    </a:p>
                  </a:txBody>
                  <a:tcPr/>
                </a:tc>
                <a:extLst>
                  <a:ext uri="{0D108BD9-81ED-4DB2-BD59-A6C34878D82A}">
                    <a16:rowId xmlns="" xmlns:a16="http://schemas.microsoft.com/office/drawing/2014/main" val="10004"/>
                  </a:ext>
                </a:extLst>
              </a:tr>
              <a:tr h="305886">
                <a:tc>
                  <a:txBody>
                    <a:bodyPr/>
                    <a:lstStyle/>
                    <a:p>
                      <a:r>
                        <a:rPr lang="en" sz="1400" dirty="0" err="1">
                          <a:latin typeface="Palatino Linotype" pitchFamily="18" charset="0"/>
                        </a:rPr>
                        <a:t>Malabsorption </a:t>
                      </a:r>
                      <a:r>
                        <a:rPr lang="en" sz="1400" baseline="0" dirty="0">
                          <a:latin typeface="Palatino Linotype" pitchFamily="18" charset="0"/>
                        </a:rPr>
                        <a:t>( </a:t>
                      </a:r>
                      <a:r>
                        <a:rPr lang="en" sz="1400" baseline="0" dirty="0" err="1">
                          <a:latin typeface="Palatino Linotype" pitchFamily="18" charset="0"/>
                        </a:rPr>
                        <a:t>bacterial </a:t>
                      </a:r>
                      <a:r>
                        <a:rPr lang="en" sz="1400" baseline="0" dirty="0">
                          <a:latin typeface="Palatino Linotype" pitchFamily="18" charset="0"/>
                        </a:rPr>
                        <a:t>colonization of the small intestine or damage </a:t>
                      </a:r>
                      <a:r>
                        <a:rPr lang="en" sz="1400" baseline="0" dirty="0" err="1">
                          <a:latin typeface="Palatino Linotype" pitchFamily="18" charset="0"/>
                        </a:rPr>
                        <a:t>to the terminal</a:t>
                      </a:r>
                      <a:r>
                        <a:rPr lang="en" sz="1400" baseline="0" dirty="0">
                          <a:latin typeface="Palatino Linotype" pitchFamily="18" charset="0"/>
                        </a:rPr>
                        <a:t> </a:t>
                      </a:r>
                      <a:r>
                        <a:rPr lang="en" sz="1400" baseline="0" dirty="0" err="1">
                          <a:latin typeface="Palatino Linotype" pitchFamily="18" charset="0"/>
                        </a:rPr>
                        <a:t>ileum</a:t>
                      </a:r>
                      <a:endParaRPr lang="x-none" sz="1400" dirty="0">
                        <a:latin typeface="Palatino Linotype" pitchFamily="18" charset="0"/>
                      </a:endParaRPr>
                    </a:p>
                  </a:txBody>
                  <a:tcPr/>
                </a:tc>
                <a:extLst>
                  <a:ext uri="{0D108BD9-81ED-4DB2-BD59-A6C34878D82A}">
                    <a16:rowId xmlns="" xmlns:a16="http://schemas.microsoft.com/office/drawing/2014/main" val="10005"/>
                  </a:ext>
                </a:extLst>
              </a:tr>
            </a:tbl>
          </a:graphicData>
        </a:graphic>
      </p:graphicFrame>
    </p:spTree>
    <p:extLst>
      <p:ext uri="{BB962C8B-B14F-4D97-AF65-F5344CB8AC3E}">
        <p14:creationId xmlns="" xmlns:p14="http://schemas.microsoft.com/office/powerpoint/2010/main" val="2123066250"/>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915400" cy="1143000"/>
          </a:xfrm>
        </p:spPr>
        <p:txBody>
          <a:bodyPr>
            <a:normAutofit/>
          </a:bodyPr>
          <a:lstStyle/>
          <a:p>
            <a:r>
              <a:rPr lang="en" sz="2000" b="1" dirty="0" err="1">
                <a:solidFill>
                  <a:srgbClr val="FF0000"/>
                </a:solidFill>
                <a:latin typeface="Palatino Linotype" pitchFamily="18" charset="0"/>
              </a:rPr>
              <a:t>Radiation </a:t>
            </a:r>
            <a:r>
              <a:rPr lang="en" sz="2000" b="1" dirty="0">
                <a:solidFill>
                  <a:srgbClr val="FF0000"/>
                </a:solidFill>
                <a:latin typeface="Palatino Linotype" pitchFamily="18" charset="0"/>
              </a:rPr>
              <a:t>damage to the intestine ( </a:t>
            </a:r>
            <a:r>
              <a:rPr lang="en" sz="2000" b="1" dirty="0" err="1">
                <a:solidFill>
                  <a:srgbClr val="FF0000"/>
                </a:solidFill>
                <a:latin typeface="Palatino Linotype" pitchFamily="18" charset="0"/>
              </a:rPr>
              <a:t>enteritis </a:t>
            </a:r>
            <a:r>
              <a:rPr lang="en" sz="2000" b="1" dirty="0">
                <a:solidFill>
                  <a:srgbClr val="FF0000"/>
                </a:solidFill>
                <a:latin typeface="Palatino Linotype" pitchFamily="18" charset="0"/>
              </a:rPr>
              <a:t>, </a:t>
            </a:r>
            <a:r>
              <a:rPr lang="en" sz="2000" b="1" dirty="0" err="1">
                <a:solidFill>
                  <a:srgbClr val="FF0000"/>
                </a:solidFill>
                <a:latin typeface="Palatino Linotype" pitchFamily="18" charset="0"/>
              </a:rPr>
              <a:t>colitis </a:t>
            </a:r>
            <a:r>
              <a:rPr lang="en" sz="2000" b="1" dirty="0">
                <a:solidFill>
                  <a:srgbClr val="FF0000"/>
                </a:solidFill>
                <a:latin typeface="Palatino Linotype" pitchFamily="18" charset="0"/>
              </a:rPr>
              <a:t>et </a:t>
            </a:r>
            <a:r>
              <a:rPr lang="en" sz="2000" b="1" dirty="0" err="1">
                <a:solidFill>
                  <a:srgbClr val="FF0000"/>
                </a:solidFill>
                <a:latin typeface="Palatino Linotype" pitchFamily="18" charset="0"/>
              </a:rPr>
              <a:t>proctitis</a:t>
            </a:r>
            <a:r>
              <a:rPr lang="en" sz="2000" b="1" dirty="0">
                <a:solidFill>
                  <a:srgbClr val="FF0000"/>
                </a:solidFill>
                <a:latin typeface="Palatino Linotype" pitchFamily="18" charset="0"/>
              </a:rPr>
              <a:t> </a:t>
            </a:r>
            <a:r>
              <a:rPr lang="en" sz="2000" b="1" dirty="0" err="1">
                <a:solidFill>
                  <a:srgbClr val="FF0000"/>
                </a:solidFill>
                <a:latin typeface="Palatino Linotype" pitchFamily="18" charset="0"/>
              </a:rPr>
              <a:t>propter</a:t>
            </a:r>
            <a:r>
              <a:rPr lang="en" sz="2000" b="1" dirty="0">
                <a:solidFill>
                  <a:srgbClr val="FF0000"/>
                </a:solidFill>
                <a:latin typeface="Palatino Linotype" pitchFamily="18" charset="0"/>
              </a:rPr>
              <a:t> </a:t>
            </a:r>
            <a:r>
              <a:rPr lang="en" sz="2000" b="1" dirty="0" err="1">
                <a:solidFill>
                  <a:srgbClr val="FF0000"/>
                </a:solidFill>
                <a:latin typeface="Palatino Linotype" pitchFamily="18" charset="0"/>
              </a:rPr>
              <a:t>irradiation</a:t>
            </a:r>
            <a:endParaRPr lang="x-none" sz="2000" dirty="0">
              <a:solidFill>
                <a:srgbClr val="FF0000"/>
              </a:solidFill>
            </a:endParaRPr>
          </a:p>
        </p:txBody>
      </p:sp>
      <p:sp>
        <p:nvSpPr>
          <p:cNvPr id="3" name="TextBox 2"/>
          <p:cNvSpPr txBox="1"/>
          <p:nvPr/>
        </p:nvSpPr>
        <p:spPr>
          <a:xfrm>
            <a:off x="152400" y="838200"/>
            <a:ext cx="6530955" cy="1015663"/>
          </a:xfrm>
          <a:prstGeom prst="rect">
            <a:avLst/>
          </a:prstGeom>
          <a:noFill/>
        </p:spPr>
        <p:txBody>
          <a:bodyPr wrap="none" rtlCol="0">
            <a:spAutoFit/>
          </a:bodyPr>
          <a:lstStyle/>
          <a:p>
            <a:pPr>
              <a:lnSpc>
                <a:spcPct val="150000"/>
              </a:lnSpc>
            </a:pPr>
            <a:r>
              <a:rPr lang="en" sz="1400" b="1" dirty="0">
                <a:latin typeface="Palatino Linotype" pitchFamily="18" charset="0"/>
              </a:rPr>
              <a:t>Diagnosis:</a:t>
            </a:r>
          </a:p>
          <a:p>
            <a:pPr>
              <a:lnSpc>
                <a:spcPct val="150000"/>
              </a:lnSpc>
            </a:pPr>
            <a:r>
              <a:rPr lang="en" sz="1400" dirty="0">
                <a:latin typeface="Palatino Linotype" pitchFamily="18" charset="0"/>
              </a:rPr>
              <a:t>Rectosigmoidoscopy (colonoscopy) - determining the spread of changes</a:t>
            </a:r>
          </a:p>
          <a:p>
            <a:endParaRPr lang="x-none" dirty="0"/>
          </a:p>
        </p:txBody>
      </p:sp>
      <p:graphicFrame>
        <p:nvGraphicFramePr>
          <p:cNvPr id="4" name="Table 3"/>
          <p:cNvGraphicFramePr>
            <a:graphicFrameLocks noGrp="1"/>
          </p:cNvGraphicFramePr>
          <p:nvPr>
            <p:extLst>
              <p:ext uri="{D42A27DB-BD31-4B8C-83A1-F6EECF244321}">
                <p14:modId xmlns="" xmlns:p14="http://schemas.microsoft.com/office/powerpoint/2010/main" val="1903787336"/>
              </p:ext>
            </p:extLst>
          </p:nvPr>
        </p:nvGraphicFramePr>
        <p:xfrm>
          <a:off x="255577" y="2286000"/>
          <a:ext cx="6324600" cy="1524000"/>
        </p:xfrm>
        <a:graphic>
          <a:graphicData uri="http://schemas.openxmlformats.org/drawingml/2006/table">
            <a:tbl>
              <a:tblPr firstRow="1" bandRow="1">
                <a:tableStyleId>{5C22544A-7EE6-4342-B048-85BDC9FD1C3A}</a:tableStyleId>
              </a:tblPr>
              <a:tblGrid>
                <a:gridCol w="6324600">
                  <a:extLst>
                    <a:ext uri="{9D8B030D-6E8A-4147-A177-3AD203B41FA5}">
                      <a16:colId xmlns="" xmlns:a16="http://schemas.microsoft.com/office/drawing/2014/main" val="20000"/>
                    </a:ext>
                  </a:extLst>
                </a:gridCol>
              </a:tblGrid>
              <a:tr h="0">
                <a:tc>
                  <a:txBody>
                    <a:bodyPr/>
                    <a:lstStyle/>
                    <a:p>
                      <a:r>
                        <a:rPr lang="en" sz="1400" dirty="0">
                          <a:latin typeface="Palatino Linotype" pitchFamily="18" charset="0"/>
                        </a:rPr>
                        <a:t>0-normal finding</a:t>
                      </a:r>
                    </a:p>
                  </a:txBody>
                  <a:tcPr/>
                </a:tc>
                <a:extLst>
                  <a:ext uri="{0D108BD9-81ED-4DB2-BD59-A6C34878D82A}">
                    <a16:rowId xmlns="" xmlns:a16="http://schemas.microsoft.com/office/drawing/2014/main" val="10000"/>
                  </a:ext>
                </a:extLst>
              </a:tr>
              <a:tr h="0">
                <a:tc>
                  <a:txBody>
                    <a:bodyPr/>
                    <a:lstStyle/>
                    <a:p>
                      <a:r>
                        <a:rPr lang="en" sz="1400" dirty="0">
                          <a:latin typeface="Palatino Linotype" pitchFamily="18" charset="0"/>
                        </a:rPr>
                        <a:t>1- </a:t>
                      </a:r>
                      <a:r>
                        <a:rPr lang="en" sz="1400" dirty="0" err="1">
                          <a:latin typeface="Palatino Linotype" pitchFamily="18" charset="0"/>
                        </a:rPr>
                        <a:t>hyperemia </a:t>
                      </a:r>
                      <a:r>
                        <a:rPr lang="en" sz="1400" dirty="0">
                          <a:latin typeface="Palatino Linotype" pitchFamily="18" charset="0"/>
                        </a:rPr>
                        <a:t>(loss of normal vascular pattern) and swollen </a:t>
                      </a:r>
                      <a:r>
                        <a:rPr lang="en" sz="1400" dirty="0" err="1">
                          <a:latin typeface="Palatino Linotype" pitchFamily="18" charset="0"/>
                        </a:rPr>
                        <a:t>mucosa</a:t>
                      </a:r>
                      <a:endParaRPr lang="x-none" sz="1400" dirty="0">
                        <a:latin typeface="Palatino Linotype" pitchFamily="18" charset="0"/>
                      </a:endParaRPr>
                    </a:p>
                  </a:txBody>
                  <a:tcPr/>
                </a:tc>
                <a:extLst>
                  <a:ext uri="{0D108BD9-81ED-4DB2-BD59-A6C34878D82A}">
                    <a16:rowId xmlns="" xmlns:a16="http://schemas.microsoft.com/office/drawing/2014/main" val="10001"/>
                  </a:ext>
                </a:extLst>
              </a:tr>
              <a:tr h="0">
                <a:tc>
                  <a:txBody>
                    <a:bodyPr/>
                    <a:lstStyle/>
                    <a:p>
                      <a:r>
                        <a:rPr lang="en" sz="1400" dirty="0">
                          <a:latin typeface="Palatino Linotype" pitchFamily="18" charset="0"/>
                        </a:rPr>
                        <a:t>2-granulated </a:t>
                      </a:r>
                      <a:r>
                        <a:rPr lang="en" sz="1400" dirty="0" err="1">
                          <a:latin typeface="Palatino Linotype" pitchFamily="18" charset="0"/>
                        </a:rPr>
                        <a:t>mucosa </a:t>
                      </a:r>
                      <a:r>
                        <a:rPr lang="en" sz="1400" dirty="0">
                          <a:latin typeface="Palatino Linotype" pitchFamily="18" charset="0"/>
                        </a:rPr>
                        <a:t>without contact bleeding</a:t>
                      </a:r>
                    </a:p>
                  </a:txBody>
                  <a:tcPr/>
                </a:tc>
                <a:extLst>
                  <a:ext uri="{0D108BD9-81ED-4DB2-BD59-A6C34878D82A}">
                    <a16:rowId xmlns="" xmlns:a16="http://schemas.microsoft.com/office/drawing/2014/main" val="10002"/>
                  </a:ext>
                </a:extLst>
              </a:tr>
              <a:tr h="0">
                <a:tc>
                  <a:txBody>
                    <a:bodyPr/>
                    <a:lstStyle/>
                    <a:p>
                      <a:r>
                        <a:rPr lang="en" sz="1400" dirty="0">
                          <a:latin typeface="Palatino Linotype" pitchFamily="18" charset="0"/>
                        </a:rPr>
                        <a:t>3- </a:t>
                      </a:r>
                      <a:r>
                        <a:rPr lang="en" sz="1400" dirty="0" err="1">
                          <a:latin typeface="Palatino Linotype" pitchFamily="18" charset="0"/>
                        </a:rPr>
                        <a:t>contact </a:t>
                      </a:r>
                      <a:r>
                        <a:rPr lang="en" sz="1400" dirty="0">
                          <a:latin typeface="Palatino Linotype" pitchFamily="18" charset="0"/>
                        </a:rPr>
                        <a:t>bleeding</a:t>
                      </a:r>
                    </a:p>
                  </a:txBody>
                  <a:tcPr/>
                </a:tc>
                <a:extLst>
                  <a:ext uri="{0D108BD9-81ED-4DB2-BD59-A6C34878D82A}">
                    <a16:rowId xmlns="" xmlns:a16="http://schemas.microsoft.com/office/drawing/2014/main" val="10003"/>
                  </a:ext>
                </a:extLst>
              </a:tr>
              <a:tr h="0">
                <a:tc>
                  <a:txBody>
                    <a:bodyPr/>
                    <a:lstStyle/>
                    <a:p>
                      <a:r>
                        <a:rPr lang="en" sz="1400" dirty="0">
                          <a:latin typeface="Palatino Linotype" pitchFamily="18" charset="0"/>
                        </a:rPr>
                        <a:t>4-spontaneous bleeding, </a:t>
                      </a:r>
                      <a:r>
                        <a:rPr lang="en" sz="1400" dirty="0" err="1">
                          <a:latin typeface="Palatino Linotype" pitchFamily="18" charset="0"/>
                        </a:rPr>
                        <a:t>ulceration</a:t>
                      </a:r>
                      <a:endParaRPr lang="x-none" sz="1400" dirty="0">
                        <a:latin typeface="Palatino Linotype" pitchFamily="18" charset="0"/>
                      </a:endParaRPr>
                    </a:p>
                  </a:txBody>
                  <a:tcPr/>
                </a:tc>
                <a:extLst>
                  <a:ext uri="{0D108BD9-81ED-4DB2-BD59-A6C34878D82A}">
                    <a16:rowId xmlns="" xmlns:a16="http://schemas.microsoft.com/office/drawing/2014/main" val="10004"/>
                  </a:ext>
                </a:extLst>
              </a:tr>
            </a:tbl>
          </a:graphicData>
        </a:graphic>
      </p:graphicFrame>
      <p:sp>
        <p:nvSpPr>
          <p:cNvPr id="5" name="TextBox 4"/>
          <p:cNvSpPr txBox="1"/>
          <p:nvPr/>
        </p:nvSpPr>
        <p:spPr>
          <a:xfrm>
            <a:off x="152400" y="1524000"/>
            <a:ext cx="8839200" cy="4939814"/>
          </a:xfrm>
          <a:prstGeom prst="rect">
            <a:avLst/>
          </a:prstGeom>
          <a:noFill/>
        </p:spPr>
        <p:txBody>
          <a:bodyPr wrap="square" rtlCol="0">
            <a:spAutoFit/>
          </a:bodyPr>
          <a:lstStyle/>
          <a:p>
            <a:pPr>
              <a:lnSpc>
                <a:spcPct val="150000"/>
              </a:lnSpc>
            </a:pPr>
            <a:r>
              <a:rPr lang="en" sz="1400" dirty="0">
                <a:latin typeface="Palatino Linotype" pitchFamily="18" charset="0"/>
              </a:rPr>
              <a:t>X-ray examination of the small intestine: </a:t>
            </a:r>
            <a:r>
              <a:rPr lang="en" sz="1400" dirty="0" err="1">
                <a:latin typeface="Palatino Linotype" pitchFamily="18" charset="0"/>
              </a:rPr>
              <a:t>strictures </a:t>
            </a:r>
            <a:r>
              <a:rPr lang="en" sz="1400" dirty="0">
                <a:latin typeface="Palatino Linotype" pitchFamily="18" charset="0"/>
              </a:rPr>
              <a:t>and fistulas</a:t>
            </a:r>
          </a:p>
          <a:p>
            <a:pPr>
              <a:lnSpc>
                <a:spcPct val="150000"/>
              </a:lnSpc>
            </a:pPr>
            <a:r>
              <a:rPr lang="en" sz="1400" dirty="0">
                <a:latin typeface="Palatino Linotype" pitchFamily="18" charset="0"/>
              </a:rPr>
              <a:t>Functional absorption tests</a:t>
            </a:r>
          </a:p>
          <a:p>
            <a:pPr>
              <a:lnSpc>
                <a:spcPct val="150000"/>
              </a:lnSpc>
            </a:pPr>
            <a:endParaRPr lang="x-none" sz="1400" dirty="0">
              <a:latin typeface="Palatino Linotype" pitchFamily="18" charset="0"/>
            </a:endParaRPr>
          </a:p>
          <a:p>
            <a:pPr>
              <a:lnSpc>
                <a:spcPct val="150000"/>
              </a:lnSpc>
            </a:pPr>
            <a:endParaRPr lang="x-none" sz="1400" dirty="0">
              <a:latin typeface="Palatino Linotype" pitchFamily="18" charset="0"/>
            </a:endParaRPr>
          </a:p>
          <a:p>
            <a:pPr>
              <a:lnSpc>
                <a:spcPct val="150000"/>
              </a:lnSpc>
            </a:pPr>
            <a:endParaRPr lang="x-none" sz="1400" dirty="0">
              <a:latin typeface="Palatino Linotype" pitchFamily="18" charset="0"/>
            </a:endParaRPr>
          </a:p>
          <a:p>
            <a:pPr>
              <a:lnSpc>
                <a:spcPct val="150000"/>
              </a:lnSpc>
            </a:pPr>
            <a:endParaRPr lang="x-none" sz="1400" dirty="0">
              <a:latin typeface="Palatino Linotype" pitchFamily="18" charset="0"/>
            </a:endParaRPr>
          </a:p>
          <a:p>
            <a:pPr>
              <a:lnSpc>
                <a:spcPct val="150000"/>
              </a:lnSpc>
            </a:pPr>
            <a:endParaRPr lang="x-none" sz="1400" dirty="0">
              <a:latin typeface="Palatino Linotype" pitchFamily="18" charset="0"/>
            </a:endParaRPr>
          </a:p>
          <a:p>
            <a:pPr>
              <a:lnSpc>
                <a:spcPct val="150000"/>
              </a:lnSpc>
            </a:pPr>
            <a:endParaRPr lang="x-none" sz="1400" dirty="0">
              <a:latin typeface="Palatino Linotype" pitchFamily="18" charset="0"/>
            </a:endParaRPr>
          </a:p>
          <a:p>
            <a:pPr>
              <a:lnSpc>
                <a:spcPct val="150000"/>
              </a:lnSpc>
            </a:pPr>
            <a:r>
              <a:rPr lang="en" sz="1400" b="1" dirty="0">
                <a:latin typeface="Palatino Linotype" pitchFamily="18" charset="0"/>
              </a:rPr>
              <a:t>Therapy:</a:t>
            </a:r>
          </a:p>
          <a:p>
            <a:pPr>
              <a:lnSpc>
                <a:spcPct val="150000"/>
              </a:lnSpc>
            </a:pPr>
            <a:r>
              <a:rPr lang="en" sz="1400" b="1" dirty="0">
                <a:latin typeface="Palatino Linotype" pitchFamily="18" charset="0"/>
              </a:rPr>
              <a:t>Acute phase:</a:t>
            </a:r>
            <a:r>
              <a:rPr lang="en" sz="1400" dirty="0">
                <a:latin typeface="Palatino Linotype" pitchFamily="18" charset="0"/>
              </a:rPr>
              <a:t> </a:t>
            </a:r>
            <a:r>
              <a:rPr lang="en" sz="1400" dirty="0" err="1">
                <a:latin typeface="Palatino Linotype" pitchFamily="18" charset="0"/>
              </a:rPr>
              <a:t>opioids</a:t>
            </a:r>
            <a:r>
              <a:rPr lang="en" sz="1400" dirty="0">
                <a:latin typeface="Palatino Linotype" pitchFamily="18" charset="0"/>
              </a:rPr>
              <a:t> </a:t>
            </a:r>
            <a:r>
              <a:rPr lang="en" sz="1400" dirty="0" err="1">
                <a:latin typeface="Palatino Linotype" pitchFamily="18" charset="0"/>
              </a:rPr>
              <a:t>antidiarrheals </a:t>
            </a:r>
            <a:r>
              <a:rPr lang="en" sz="1400" dirty="0">
                <a:latin typeface="Palatino Linotype" pitchFamily="18" charset="0"/>
              </a:rPr>
              <a:t>( </a:t>
            </a:r>
            <a:r>
              <a:rPr lang="en" sz="1400" dirty="0" err="1">
                <a:latin typeface="Palatino Linotype" pitchFamily="18" charset="0"/>
              </a:rPr>
              <a:t>Loperamide </a:t>
            </a:r>
            <a:r>
              <a:rPr lang="en" sz="1400" dirty="0">
                <a:latin typeface="Palatino Linotype" pitchFamily="18" charset="0"/>
              </a:rPr>
              <a:t>2mg, 3-4/day)</a:t>
            </a:r>
          </a:p>
          <a:p>
            <a:pPr>
              <a:lnSpc>
                <a:spcPct val="150000"/>
              </a:lnSpc>
            </a:pPr>
            <a:r>
              <a:rPr lang="en" sz="1400" b="1" dirty="0">
                <a:latin typeface="Palatino Linotype" pitchFamily="18" charset="0"/>
              </a:rPr>
              <a:t>Chronic phase:</a:t>
            </a:r>
          </a:p>
          <a:p>
            <a:pPr marL="285750" indent="-285750">
              <a:lnSpc>
                <a:spcPct val="150000"/>
              </a:lnSpc>
              <a:buFont typeface="Wingdings" pitchFamily="2" charset="2"/>
              <a:buChar char="ü"/>
            </a:pPr>
            <a:r>
              <a:rPr lang="en" sz="1400" dirty="0">
                <a:latin typeface="Palatino Linotype" pitchFamily="18" charset="0"/>
              </a:rPr>
              <a:t>Identical therapy to therapy in </a:t>
            </a:r>
            <a:r>
              <a:rPr lang="en" sz="1400" dirty="0" err="1">
                <a:latin typeface="Palatino Linotype" pitchFamily="18" charset="0"/>
              </a:rPr>
              <a:t>ulcerative </a:t>
            </a:r>
            <a:r>
              <a:rPr lang="en" sz="1400" dirty="0">
                <a:latin typeface="Palatino Linotype" pitchFamily="18" charset="0"/>
              </a:rPr>
              <a:t>colitis</a:t>
            </a:r>
          </a:p>
          <a:p>
            <a:pPr marL="285750" indent="-285750">
              <a:lnSpc>
                <a:spcPct val="150000"/>
              </a:lnSpc>
              <a:buFont typeface="Wingdings" pitchFamily="2" charset="2"/>
              <a:buChar char="ü"/>
            </a:pPr>
            <a:r>
              <a:rPr lang="en" sz="1400" dirty="0" err="1">
                <a:latin typeface="Palatino Linotype" pitchFamily="18" charset="0"/>
              </a:rPr>
              <a:t>Antibiotics </a:t>
            </a:r>
            <a:r>
              <a:rPr lang="en" sz="1400" dirty="0">
                <a:latin typeface="Palatino Linotype" pitchFamily="18" charset="0"/>
              </a:rPr>
              <a:t>- </a:t>
            </a:r>
            <a:r>
              <a:rPr lang="en" sz="1400" dirty="0" err="1">
                <a:latin typeface="Palatino Linotype" pitchFamily="18" charset="0"/>
              </a:rPr>
              <a:t>bacterial </a:t>
            </a:r>
            <a:r>
              <a:rPr lang="en" sz="1400" dirty="0">
                <a:latin typeface="Palatino Linotype" pitchFamily="18" charset="0"/>
              </a:rPr>
              <a:t>colonization of the small intestine</a:t>
            </a:r>
          </a:p>
          <a:p>
            <a:pPr marL="285750" indent="-285750">
              <a:lnSpc>
                <a:spcPct val="150000"/>
              </a:lnSpc>
              <a:buFont typeface="Wingdings" pitchFamily="2" charset="2"/>
              <a:buChar char="ü"/>
            </a:pPr>
            <a:r>
              <a:rPr lang="en" sz="1400" dirty="0">
                <a:latin typeface="Palatino Linotype" pitchFamily="18" charset="0"/>
              </a:rPr>
              <a:t>Resin anion exchangers - diarrhea due to damage to the terminal ileum or diarrhea in the acute phase that is profuse and watery</a:t>
            </a:r>
          </a:p>
        </p:txBody>
      </p:sp>
    </p:spTree>
    <p:extLst>
      <p:ext uri="{BB962C8B-B14F-4D97-AF65-F5344CB8AC3E}">
        <p14:creationId xmlns="" xmlns:p14="http://schemas.microsoft.com/office/powerpoint/2010/main" val="1773062840"/>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6042"/>
            <a:ext cx="8991600" cy="397042"/>
          </a:xfrm>
        </p:spPr>
        <p:txBody>
          <a:bodyPr>
            <a:normAutofit fontScale="90000"/>
          </a:bodyPr>
          <a:lstStyle/>
          <a:p>
            <a:r>
              <a:rPr lang="en" sz="2400" b="1" dirty="0">
                <a:solidFill>
                  <a:srgbClr val="FF0000"/>
                </a:solidFill>
                <a:latin typeface="Palatino Linotype" pitchFamily="18" charset="0"/>
              </a:rPr>
              <a:t>Intestinal tuberculosis ( </a:t>
            </a:r>
            <a:r>
              <a:rPr lang="en" sz="2400" b="1" dirty="0" err="1">
                <a:solidFill>
                  <a:srgbClr val="FF0000"/>
                </a:solidFill>
                <a:latin typeface="Palatino Linotype" pitchFamily="18" charset="0"/>
              </a:rPr>
              <a:t>Tuberculosis</a:t>
            </a:r>
            <a:r>
              <a:rPr lang="en" sz="2400" b="1" dirty="0">
                <a:solidFill>
                  <a:srgbClr val="FF0000"/>
                </a:solidFill>
                <a:latin typeface="Palatino Linotype" pitchFamily="18" charset="0"/>
              </a:rPr>
              <a:t> </a:t>
            </a:r>
            <a:r>
              <a:rPr lang="en" sz="2400" b="1" dirty="0" err="1">
                <a:solidFill>
                  <a:srgbClr val="FF0000"/>
                </a:solidFill>
                <a:latin typeface="Palatino Linotype" pitchFamily="18" charset="0"/>
              </a:rPr>
              <a:t>intestines </a:t>
            </a:r>
            <a:r>
              <a:rPr lang="en" sz="2400" b="1" dirty="0">
                <a:solidFill>
                  <a:srgbClr val="FF0000"/>
                </a:solidFill>
                <a:latin typeface="Palatino Linotype" pitchFamily="18" charset="0"/>
              </a:rPr>
              <a:t>)</a:t>
            </a:r>
          </a:p>
        </p:txBody>
      </p:sp>
      <p:sp>
        <p:nvSpPr>
          <p:cNvPr id="3" name="TextBox 2"/>
          <p:cNvSpPr txBox="1"/>
          <p:nvPr/>
        </p:nvSpPr>
        <p:spPr>
          <a:xfrm>
            <a:off x="8021" y="381000"/>
            <a:ext cx="9135979" cy="6199454"/>
          </a:xfrm>
          <a:prstGeom prst="rect">
            <a:avLst/>
          </a:prstGeom>
          <a:noFill/>
        </p:spPr>
        <p:txBody>
          <a:bodyPr wrap="square" rtlCol="0">
            <a:spAutoFit/>
          </a:bodyPr>
          <a:lstStyle/>
          <a:p>
            <a:pPr>
              <a:lnSpc>
                <a:spcPct val="150000"/>
              </a:lnSpc>
            </a:pPr>
            <a:r>
              <a:rPr lang="en" sz="1400" b="1" dirty="0">
                <a:latin typeface="Palatino Linotype" pitchFamily="18" charset="0"/>
              </a:rPr>
              <a:t>Etiology and </a:t>
            </a:r>
            <a:r>
              <a:rPr lang="en" sz="1400" b="1" dirty="0" err="1">
                <a:latin typeface="Palatino Linotype" pitchFamily="18" charset="0"/>
              </a:rPr>
              <a:t>pathogenesis </a:t>
            </a:r>
            <a:r>
              <a:rPr lang="en" sz="1400" b="1" dirty="0">
                <a:latin typeface="Palatino Linotype" pitchFamily="18" charset="0"/>
              </a:rPr>
              <a:t>:</a:t>
            </a:r>
          </a:p>
          <a:p>
            <a:pPr marL="285750" indent="-285750">
              <a:lnSpc>
                <a:spcPct val="150000"/>
              </a:lnSpc>
              <a:buFont typeface="Arial" pitchFamily="34" charset="0"/>
              <a:buChar char="•"/>
            </a:pPr>
            <a:r>
              <a:rPr lang="en" sz="1400" dirty="0">
                <a:latin typeface="Palatino Linotype" pitchFamily="18" charset="0"/>
              </a:rPr>
              <a:t>Causative agent: </a:t>
            </a:r>
            <a:r>
              <a:rPr lang="en" sz="1400" dirty="0" err="1">
                <a:latin typeface="Palatino Linotype" pitchFamily="18" charset="0"/>
              </a:rPr>
              <a:t>mycobacterium</a:t>
            </a:r>
            <a:r>
              <a:rPr lang="en" sz="1400" dirty="0">
                <a:latin typeface="Palatino Linotype" pitchFamily="18" charset="0"/>
              </a:rPr>
              <a:t> </a:t>
            </a:r>
            <a:r>
              <a:rPr lang="en" sz="1400" dirty="0" err="1">
                <a:latin typeface="Palatino Linotype" pitchFamily="18" charset="0"/>
              </a:rPr>
              <a:t>tuberculosis </a:t>
            </a:r>
            <a:r>
              <a:rPr lang="en" sz="1400" dirty="0">
                <a:latin typeface="Palatino Linotype" pitchFamily="18" charset="0"/>
              </a:rPr>
              <a:t>, M. </a:t>
            </a:r>
            <a:r>
              <a:rPr lang="en" sz="1400" dirty="0" err="1">
                <a:latin typeface="Palatino Linotype" pitchFamily="18" charset="0"/>
              </a:rPr>
              <a:t>bovis</a:t>
            </a:r>
            <a:endParaRPr lang="x-none" sz="1400" dirty="0">
              <a:latin typeface="Palatino Linotype" pitchFamily="18" charset="0"/>
            </a:endParaRPr>
          </a:p>
          <a:p>
            <a:pPr marL="285750" indent="-285750">
              <a:lnSpc>
                <a:spcPct val="150000"/>
              </a:lnSpc>
              <a:buFont typeface="Arial" pitchFamily="34" charset="0"/>
              <a:buChar char="•"/>
            </a:pPr>
            <a:r>
              <a:rPr lang="en" sz="1400" dirty="0">
                <a:latin typeface="Palatino Linotype" pitchFamily="18" charset="0"/>
              </a:rPr>
              <a:t>In patients with active pulmonary tuberculosis and in patients with AIDS</a:t>
            </a:r>
          </a:p>
          <a:p>
            <a:pPr>
              <a:lnSpc>
                <a:spcPct val="150000"/>
              </a:lnSpc>
            </a:pPr>
            <a:r>
              <a:rPr lang="en" sz="1400" b="1" dirty="0">
                <a:latin typeface="Palatino Linotype" pitchFamily="18" charset="0"/>
              </a:rPr>
              <a:t>Pathology:</a:t>
            </a:r>
          </a:p>
          <a:p>
            <a:pPr marL="285750" indent="-285750">
              <a:lnSpc>
                <a:spcPct val="150000"/>
              </a:lnSpc>
              <a:buFont typeface="Arial" pitchFamily="34" charset="0"/>
              <a:buChar char="•"/>
            </a:pPr>
            <a:r>
              <a:rPr lang="en" sz="1400" dirty="0">
                <a:latin typeface="Palatino Linotype" pitchFamily="18" charset="0"/>
              </a:rPr>
              <a:t>Ileocecal area (both sides of valve, incompetent)</a:t>
            </a:r>
          </a:p>
          <a:p>
            <a:pPr>
              <a:lnSpc>
                <a:spcPct val="150000"/>
              </a:lnSpc>
            </a:pPr>
            <a:r>
              <a:rPr lang="en" sz="1400" b="1">
                <a:latin typeface="Palatino Linotype" pitchFamily="18" charset="0"/>
              </a:rPr>
              <a:t>Clinical picture:</a:t>
            </a:r>
          </a:p>
          <a:p>
            <a:pPr marL="285750" indent="-285750">
              <a:lnSpc>
                <a:spcPct val="150000"/>
              </a:lnSpc>
              <a:buFont typeface="Arial" pitchFamily="34" charset="0"/>
              <a:buChar char="•"/>
            </a:pPr>
            <a:r>
              <a:rPr lang="en" sz="1400">
                <a:latin typeface="Palatino Linotype" pitchFamily="18" charset="0"/>
              </a:rPr>
              <a:t>Pain, fever, stenoses-constipation, diarrhea (bacterial colonization above the stenosis and secretion in the inflamed region)</a:t>
            </a:r>
          </a:p>
          <a:p>
            <a:pPr>
              <a:lnSpc>
                <a:spcPct val="150000"/>
              </a:lnSpc>
            </a:pPr>
            <a:r>
              <a:rPr lang="en" sz="1400" b="1">
                <a:latin typeface="Palatino Linotype" pitchFamily="18" charset="0"/>
              </a:rPr>
              <a:t>Physical findings: </a:t>
            </a:r>
            <a:r>
              <a:rPr lang="en" sz="1400">
                <a:latin typeface="Palatino Linotype" pitchFamily="18" charset="0"/>
              </a:rPr>
              <a:t>palpable finding of a deep mass in the lower right quadrant</a:t>
            </a:r>
          </a:p>
          <a:p>
            <a:pPr>
              <a:lnSpc>
                <a:spcPct val="150000"/>
              </a:lnSpc>
            </a:pPr>
            <a:r>
              <a:rPr lang="en" sz="1400" b="1">
                <a:latin typeface="Palatino Linotype" pitchFamily="18" charset="0"/>
              </a:rPr>
              <a:t>Laboratory analysis: </a:t>
            </a:r>
            <a:r>
              <a:rPr lang="en" sz="1400">
                <a:latin typeface="Palatino Linotype" pitchFamily="18" charset="0"/>
              </a:rPr>
              <a:t>leukocytosis, lymphatic obstruction - intestinal protein loss</a:t>
            </a:r>
          </a:p>
          <a:p>
            <a:pPr>
              <a:lnSpc>
                <a:spcPct val="150000"/>
              </a:lnSpc>
            </a:pPr>
            <a:r>
              <a:rPr lang="en" sz="1400" b="1">
                <a:latin typeface="Palatino Linotype" pitchFamily="18" charset="0"/>
              </a:rPr>
              <a:t>Complications: </a:t>
            </a:r>
            <a:r>
              <a:rPr lang="en" sz="1400">
                <a:latin typeface="Palatino Linotype" pitchFamily="18" charset="0"/>
              </a:rPr>
              <a:t>bleeding, obstruction, fistulas</a:t>
            </a:r>
          </a:p>
          <a:p>
            <a:pPr>
              <a:lnSpc>
                <a:spcPct val="150000"/>
              </a:lnSpc>
            </a:pPr>
            <a:r>
              <a:rPr lang="en" sz="1400" b="1">
                <a:latin typeface="Palatino Linotype" pitchFamily="18" charset="0"/>
              </a:rPr>
              <a:t>Diagnosis: </a:t>
            </a:r>
            <a:r>
              <a:rPr lang="en" sz="1400">
                <a:latin typeface="Palatino Linotype" pitchFamily="18" charset="0"/>
              </a:rPr>
              <a:t>definitive: by finding the organism in the tissue</a:t>
            </a:r>
          </a:p>
          <a:p>
            <a:pPr marL="285750" indent="-285750">
              <a:lnSpc>
                <a:spcPct val="150000"/>
              </a:lnSpc>
              <a:buFont typeface="Arial" pitchFamily="34" charset="0"/>
              <a:buChar char="•"/>
            </a:pPr>
            <a:r>
              <a:rPr lang="en" sz="1400">
                <a:latin typeface="Palatino Linotype" pitchFamily="18" charset="0"/>
              </a:rPr>
              <a:t>Probable: persons with active pulmonary tuberculosis with clinical and radiographic findings suggestive of intestinal involvement</a:t>
            </a:r>
          </a:p>
          <a:p>
            <a:pPr marL="285750" indent="-285750">
              <a:lnSpc>
                <a:spcPct val="150000"/>
              </a:lnSpc>
              <a:buFont typeface="Arial" pitchFamily="34" charset="0"/>
              <a:buChar char="•"/>
            </a:pPr>
            <a:r>
              <a:rPr lang="en" sz="1400">
                <a:latin typeface="Palatino Linotype" pitchFamily="18" charset="0"/>
              </a:rPr>
              <a:t>Positive tubercle bacilli in the stool (non-specific finding, they can also be swallowed bacilli)</a:t>
            </a:r>
          </a:p>
          <a:p>
            <a:pPr marL="285750" indent="-285750">
              <a:lnSpc>
                <a:spcPct val="150000"/>
              </a:lnSpc>
              <a:buFont typeface="Arial" pitchFamily="34" charset="0"/>
              <a:buChar char="•"/>
            </a:pPr>
            <a:r>
              <a:rPr lang="en" sz="1400">
                <a:latin typeface="Palatino Linotype" pitchFamily="18" charset="0"/>
              </a:rPr>
              <a:t>Radiographic examination</a:t>
            </a:r>
          </a:p>
          <a:p>
            <a:pPr marL="285750" indent="-285750">
              <a:lnSpc>
                <a:spcPct val="150000"/>
              </a:lnSpc>
              <a:buFont typeface="Arial" pitchFamily="34" charset="0"/>
              <a:buChar char="•"/>
            </a:pPr>
            <a:r>
              <a:rPr lang="en" sz="1400">
                <a:latin typeface="Palatino Linotype" pitchFamily="18" charset="0"/>
              </a:rPr>
              <a:t>Colonoscopy</a:t>
            </a:r>
          </a:p>
          <a:p>
            <a:pPr marL="285750" indent="-285750">
              <a:lnSpc>
                <a:spcPct val="150000"/>
              </a:lnSpc>
              <a:buFont typeface="Arial" pitchFamily="34" charset="0"/>
              <a:buChar char="•"/>
            </a:pPr>
            <a:r>
              <a:rPr lang="en" sz="1400">
                <a:latin typeface="Palatino Linotype" pitchFamily="18" charset="0"/>
              </a:rPr>
              <a:t>Laparoscopy</a:t>
            </a:r>
          </a:p>
          <a:p>
            <a:pPr>
              <a:lnSpc>
                <a:spcPct val="150000"/>
              </a:lnSpc>
            </a:pPr>
            <a:r>
              <a:rPr lang="en" sz="1400" b="1">
                <a:latin typeface="Palatino Linotype" pitchFamily="18" charset="0"/>
              </a:rPr>
              <a:t>Therapy: </a:t>
            </a:r>
            <a:r>
              <a:rPr lang="en" sz="1400">
                <a:latin typeface="Palatino Linotype" pitchFamily="18" charset="0"/>
              </a:rPr>
              <a:t>isoniazid, ethambutol, rifampicin - 18 months</a:t>
            </a:r>
            <a:endParaRPr lang="x-none" sz="1400" dirty="0">
              <a:latin typeface="Palatino Linotype" pitchFamily="18" charset="0"/>
            </a:endParaRPr>
          </a:p>
        </p:txBody>
      </p:sp>
    </p:spTree>
    <p:extLst>
      <p:ext uri="{BB962C8B-B14F-4D97-AF65-F5344CB8AC3E}">
        <p14:creationId xmlns="" xmlns:p14="http://schemas.microsoft.com/office/powerpoint/2010/main" val="1749197326"/>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37531"/>
            <a:ext cx="9144000" cy="6740307"/>
          </a:xfrm>
          <a:prstGeom prst="rect">
            <a:avLst/>
          </a:prstGeom>
          <a:noFill/>
        </p:spPr>
        <p:txBody>
          <a:bodyPr wrap="square" rtlCol="0">
            <a:spAutoFit/>
          </a:bodyPr>
          <a:lstStyle/>
          <a:p>
            <a:pPr>
              <a:lnSpc>
                <a:spcPct val="150000"/>
              </a:lnSpc>
            </a:pPr>
            <a:r>
              <a:rPr lang="en" b="1" dirty="0">
                <a:solidFill>
                  <a:srgbClr val="FF0000"/>
                </a:solidFill>
                <a:latin typeface="Palatino Linotype" pitchFamily="18" charset="0"/>
              </a:rPr>
              <a:t>Eosinophilic gastroenteritis ( </a:t>
            </a:r>
            <a:r>
              <a:rPr lang="en" b="1" dirty="0" err="1">
                <a:solidFill>
                  <a:srgbClr val="FF0000"/>
                </a:solidFill>
                <a:latin typeface="Palatino Linotype" pitchFamily="18" charset="0"/>
              </a:rPr>
              <a:t>Gatroenterits</a:t>
            </a:r>
            <a:r>
              <a:rPr lang="en" b="1" dirty="0">
                <a:solidFill>
                  <a:srgbClr val="FF0000"/>
                </a:solidFill>
                <a:latin typeface="Palatino Linotype" pitchFamily="18" charset="0"/>
              </a:rPr>
              <a:t> </a:t>
            </a:r>
            <a:r>
              <a:rPr lang="en" b="1" dirty="0" err="1">
                <a:solidFill>
                  <a:srgbClr val="FF0000"/>
                </a:solidFill>
                <a:latin typeface="Palatino Linotype" pitchFamily="18" charset="0"/>
              </a:rPr>
              <a:t>eosinophilia </a:t>
            </a:r>
            <a:r>
              <a:rPr lang="en" b="1" dirty="0">
                <a:solidFill>
                  <a:srgbClr val="FF0000"/>
                </a:solidFill>
                <a:latin typeface="Palatino Linotype" pitchFamily="18" charset="0"/>
              </a:rPr>
              <a:t>)</a:t>
            </a:r>
          </a:p>
          <a:p>
            <a:pPr marL="285750" indent="-285750">
              <a:lnSpc>
                <a:spcPct val="150000"/>
              </a:lnSpc>
              <a:buFont typeface="Arial" pitchFamily="34" charset="0"/>
              <a:buChar char="•"/>
            </a:pPr>
            <a:r>
              <a:rPr lang="en" dirty="0" err="1">
                <a:latin typeface="Palatino Linotype" pitchFamily="18" charset="0"/>
              </a:rPr>
              <a:t>Atopic </a:t>
            </a:r>
            <a:r>
              <a:rPr lang="en" dirty="0">
                <a:latin typeface="Palatino Linotype" pitchFamily="18" charset="0"/>
              </a:rPr>
              <a:t>persons with allergic manifestations, </a:t>
            </a:r>
            <a:r>
              <a:rPr lang="en" dirty="0" err="1">
                <a:latin typeface="Palatino Linotype" pitchFamily="18" charset="0"/>
              </a:rPr>
              <a:t>eosinophilia </a:t>
            </a:r>
            <a:r>
              <a:rPr lang="en" dirty="0">
                <a:latin typeface="Palatino Linotype" pitchFamily="18" charset="0"/>
              </a:rPr>
              <a:t>and infiltration </a:t>
            </a:r>
            <a:r>
              <a:rPr lang="en" dirty="0" err="1">
                <a:latin typeface="Palatino Linotype" pitchFamily="18" charset="0"/>
              </a:rPr>
              <a:t>of the digestive </a:t>
            </a:r>
            <a:r>
              <a:rPr lang="en" dirty="0">
                <a:latin typeface="Palatino Linotype" pitchFamily="18" charset="0"/>
              </a:rPr>
              <a:t>tract </a:t>
            </a:r>
            <a:r>
              <a:rPr lang="en" dirty="0" err="1">
                <a:latin typeface="Palatino Linotype" pitchFamily="18" charset="0"/>
              </a:rPr>
              <a:t>with eosinophils </a:t>
            </a:r>
            <a:r>
              <a:rPr lang="en" dirty="0">
                <a:latin typeface="Palatino Linotype" pitchFamily="18" charset="0"/>
              </a:rPr>
              <a:t>(stomach and small intestine)</a:t>
            </a:r>
          </a:p>
          <a:p>
            <a:pPr>
              <a:lnSpc>
                <a:spcPct val="150000"/>
              </a:lnSpc>
            </a:pPr>
            <a:r>
              <a:rPr lang="en" b="1" dirty="0" err="1">
                <a:latin typeface="Palatino Linotype" pitchFamily="18" charset="0"/>
              </a:rPr>
              <a:t>Mucosal </a:t>
            </a:r>
            <a:r>
              <a:rPr lang="en" b="1" dirty="0">
                <a:latin typeface="Palatino Linotype" pitchFamily="18" charset="0"/>
              </a:rPr>
              <a:t>involvement : </a:t>
            </a:r>
            <a:r>
              <a:rPr lang="en" dirty="0">
                <a:latin typeface="Palatino Linotype" pitchFamily="18" charset="0"/>
              </a:rPr>
              <a:t>intestinal protein loss</a:t>
            </a:r>
          </a:p>
          <a:p>
            <a:pPr>
              <a:lnSpc>
                <a:spcPct val="150000"/>
              </a:lnSpc>
            </a:pPr>
            <a:r>
              <a:rPr lang="en" b="1" dirty="0">
                <a:latin typeface="Palatino Linotype" pitchFamily="18" charset="0"/>
              </a:rPr>
              <a:t>Involvement of the muscle layer: </a:t>
            </a:r>
            <a:r>
              <a:rPr lang="en" dirty="0" err="1">
                <a:latin typeface="Palatino Linotype" pitchFamily="18" charset="0"/>
              </a:rPr>
              <a:t>obstructive </a:t>
            </a:r>
            <a:r>
              <a:rPr lang="en" dirty="0">
                <a:latin typeface="Palatino Linotype" pitchFamily="18" charset="0"/>
              </a:rPr>
              <a:t>disorders</a:t>
            </a:r>
          </a:p>
          <a:p>
            <a:pPr>
              <a:lnSpc>
                <a:spcPct val="150000"/>
              </a:lnSpc>
            </a:pPr>
            <a:r>
              <a:rPr lang="en" b="1" dirty="0" err="1">
                <a:latin typeface="Palatino Linotype" pitchFamily="18" charset="0"/>
              </a:rPr>
              <a:t>Affection</a:t>
            </a:r>
            <a:r>
              <a:rPr lang="en" b="1" dirty="0">
                <a:latin typeface="Palatino Linotype" pitchFamily="18" charset="0"/>
              </a:rPr>
              <a:t> </a:t>
            </a:r>
            <a:r>
              <a:rPr lang="en" b="1" dirty="0" err="1">
                <a:latin typeface="Palatino Linotype" pitchFamily="18" charset="0"/>
              </a:rPr>
              <a:t>subserous </a:t>
            </a:r>
            <a:r>
              <a:rPr lang="en" b="1" dirty="0">
                <a:latin typeface="Palatino Linotype" pitchFamily="18" charset="0"/>
              </a:rPr>
              <a:t>: </a:t>
            </a:r>
            <a:r>
              <a:rPr lang="en" dirty="0" err="1">
                <a:latin typeface="Palatino Linotype" pitchFamily="18" charset="0"/>
              </a:rPr>
              <a:t>ascites</a:t>
            </a:r>
            <a:endParaRPr lang="x-none" dirty="0">
              <a:latin typeface="Palatino Linotype" pitchFamily="18" charset="0"/>
            </a:endParaRPr>
          </a:p>
          <a:p>
            <a:pPr>
              <a:lnSpc>
                <a:spcPct val="150000"/>
              </a:lnSpc>
            </a:pPr>
            <a:r>
              <a:rPr lang="en" b="1" dirty="0">
                <a:latin typeface="Palatino Linotype" pitchFamily="18" charset="0"/>
              </a:rPr>
              <a:t>Therapy: </a:t>
            </a:r>
            <a:r>
              <a:rPr lang="en" dirty="0">
                <a:latin typeface="Palatino Linotype" pitchFamily="18" charset="0"/>
              </a:rPr>
              <a:t>elimination </a:t>
            </a:r>
            <a:r>
              <a:rPr lang="en" dirty="0" err="1">
                <a:latin typeface="Palatino Linotype" pitchFamily="18" charset="0"/>
              </a:rPr>
              <a:t>of antigens </a:t>
            </a:r>
            <a:r>
              <a:rPr lang="en" dirty="0">
                <a:latin typeface="Palatino Linotype" pitchFamily="18" charset="0"/>
              </a:rPr>
              <a:t>from food, </a:t>
            </a:r>
            <a:r>
              <a:rPr lang="en" dirty="0" err="1">
                <a:latin typeface="Palatino Linotype" pitchFamily="18" charset="0"/>
              </a:rPr>
              <a:t>corticosteroids</a:t>
            </a:r>
            <a:endParaRPr lang="x-none" dirty="0">
              <a:latin typeface="Palatino Linotype" pitchFamily="18" charset="0"/>
            </a:endParaRPr>
          </a:p>
          <a:p>
            <a:pPr>
              <a:lnSpc>
                <a:spcPct val="150000"/>
              </a:lnSpc>
            </a:pPr>
            <a:r>
              <a:rPr lang="en" b="1" dirty="0">
                <a:solidFill>
                  <a:srgbClr val="FF0000"/>
                </a:solidFill>
                <a:latin typeface="Palatino Linotype" pitchFamily="18" charset="0"/>
              </a:rPr>
              <a:t>Microscopic colitis ( </a:t>
            </a:r>
            <a:r>
              <a:rPr lang="en" b="1" dirty="0" err="1">
                <a:solidFill>
                  <a:srgbClr val="FF0000"/>
                </a:solidFill>
                <a:latin typeface="Palatino Linotype" pitchFamily="18" charset="0"/>
              </a:rPr>
              <a:t>Colitis</a:t>
            </a:r>
            <a:r>
              <a:rPr lang="en" b="1" dirty="0">
                <a:solidFill>
                  <a:srgbClr val="FF0000"/>
                </a:solidFill>
                <a:latin typeface="Palatino Linotype" pitchFamily="18" charset="0"/>
              </a:rPr>
              <a:t> </a:t>
            </a:r>
            <a:r>
              <a:rPr lang="en" b="1" dirty="0" err="1">
                <a:solidFill>
                  <a:srgbClr val="FF0000"/>
                </a:solidFill>
                <a:latin typeface="Palatino Linotype" pitchFamily="18" charset="0"/>
              </a:rPr>
              <a:t>microscopicae </a:t>
            </a:r>
            <a:r>
              <a:rPr lang="en" b="1" dirty="0">
                <a:solidFill>
                  <a:srgbClr val="FF0000"/>
                </a:solidFill>
                <a:latin typeface="Palatino Linotype" pitchFamily="18" charset="0"/>
              </a:rPr>
              <a:t>)</a:t>
            </a:r>
          </a:p>
          <a:p>
            <a:pPr marL="285750" indent="-285750">
              <a:lnSpc>
                <a:spcPct val="150000"/>
              </a:lnSpc>
              <a:buFont typeface="Arial" pitchFamily="34" charset="0"/>
              <a:buChar char="•"/>
            </a:pPr>
            <a:r>
              <a:rPr lang="en" dirty="0">
                <a:latin typeface="Palatino Linotype" pitchFamily="18" charset="0"/>
              </a:rPr>
              <a:t>Damage to the superficial epithelium, with an increased number of intraepithelial lymphocytes - lymphocytic form (equally in both sexes) and thickened subepithelial collagen fibers - collagen form (more common in women)</a:t>
            </a:r>
          </a:p>
          <a:p>
            <a:pPr>
              <a:lnSpc>
                <a:spcPct val="150000"/>
              </a:lnSpc>
            </a:pPr>
            <a:r>
              <a:rPr lang="en" b="1" dirty="0">
                <a:latin typeface="Palatino Linotype" pitchFamily="18" charset="0"/>
              </a:rPr>
              <a:t>Clinical picture: </a:t>
            </a:r>
            <a:r>
              <a:rPr lang="en" dirty="0">
                <a:latin typeface="Palatino Linotype" pitchFamily="18" charset="0"/>
              </a:rPr>
              <a:t>chronic </a:t>
            </a:r>
            <a:r>
              <a:rPr lang="en" dirty="0" err="1">
                <a:latin typeface="Palatino Linotype" pitchFamily="18" charset="0"/>
              </a:rPr>
              <a:t>secretory </a:t>
            </a:r>
            <a:r>
              <a:rPr lang="en" dirty="0">
                <a:latin typeface="Palatino Linotype" pitchFamily="18" charset="0"/>
              </a:rPr>
              <a:t>diarrhea, </a:t>
            </a:r>
            <a:r>
              <a:rPr lang="en" dirty="0" err="1">
                <a:latin typeface="Palatino Linotype" pitchFamily="18" charset="0"/>
              </a:rPr>
              <a:t>intermittent </a:t>
            </a:r>
            <a:r>
              <a:rPr lang="en" dirty="0">
                <a:latin typeface="Palatino Linotype" pitchFamily="18" charset="0"/>
              </a:rPr>
              <a:t>cramps, moderate weight loss</a:t>
            </a:r>
          </a:p>
          <a:p>
            <a:pPr>
              <a:lnSpc>
                <a:spcPct val="150000"/>
              </a:lnSpc>
            </a:pPr>
            <a:r>
              <a:rPr lang="en" b="1" dirty="0">
                <a:latin typeface="Palatino Linotype" pitchFamily="18" charset="0"/>
              </a:rPr>
              <a:t>Diagnosis: </a:t>
            </a:r>
            <a:r>
              <a:rPr lang="en" dirty="0" err="1">
                <a:latin typeface="Palatino Linotype" pitchFamily="18" charset="0"/>
              </a:rPr>
              <a:t>colonoscopy </a:t>
            </a:r>
            <a:r>
              <a:rPr lang="en" dirty="0">
                <a:latin typeface="Palatino Linotype" pitchFamily="18" charset="0"/>
              </a:rPr>
              <a:t>and </a:t>
            </a:r>
            <a:r>
              <a:rPr lang="en" dirty="0" err="1">
                <a:latin typeface="Palatino Linotype" pitchFamily="18" charset="0"/>
              </a:rPr>
              <a:t>radiological </a:t>
            </a:r>
            <a:r>
              <a:rPr lang="en" dirty="0">
                <a:latin typeface="Palatino Linotype" pitchFamily="18" charset="0"/>
              </a:rPr>
              <a:t>examinations in order, colon biopsy during </a:t>
            </a:r>
            <a:r>
              <a:rPr lang="en" dirty="0" err="1">
                <a:latin typeface="Palatino Linotype" pitchFamily="18" charset="0"/>
              </a:rPr>
              <a:t>colonoscopies </a:t>
            </a:r>
            <a:r>
              <a:rPr lang="en" dirty="0">
                <a:latin typeface="Palatino Linotype" pitchFamily="18" charset="0"/>
              </a:rPr>
              <a:t>is mandatory</a:t>
            </a:r>
          </a:p>
          <a:p>
            <a:pPr>
              <a:lnSpc>
                <a:spcPct val="150000"/>
              </a:lnSpc>
            </a:pPr>
            <a:r>
              <a:rPr lang="en" b="1" dirty="0">
                <a:latin typeface="Palatino Linotype" pitchFamily="18" charset="0"/>
              </a:rPr>
              <a:t>Therapy:</a:t>
            </a:r>
            <a:r>
              <a:rPr lang="en" dirty="0">
                <a:latin typeface="Palatino Linotype" pitchFamily="18" charset="0"/>
              </a:rPr>
              <a:t> </a:t>
            </a:r>
            <a:r>
              <a:rPr lang="en" dirty="0" err="1">
                <a:latin typeface="Palatino Linotype" pitchFamily="18" charset="0"/>
              </a:rPr>
              <a:t>aminosalicylates </a:t>
            </a:r>
            <a:r>
              <a:rPr lang="en" dirty="0">
                <a:latin typeface="Palatino Linotype" pitchFamily="18" charset="0"/>
              </a:rPr>
              <a:t>, </a:t>
            </a:r>
            <a:r>
              <a:rPr lang="en" dirty="0" err="1">
                <a:latin typeface="Palatino Linotype" pitchFamily="18" charset="0"/>
              </a:rPr>
              <a:t>corticosteroids </a:t>
            </a:r>
            <a:r>
              <a:rPr lang="en" dirty="0">
                <a:latin typeface="Palatino Linotype" pitchFamily="18" charset="0"/>
              </a:rPr>
              <a:t>, </a:t>
            </a:r>
            <a:r>
              <a:rPr lang="en" dirty="0" err="1">
                <a:latin typeface="Palatino Linotype" pitchFamily="18" charset="0"/>
              </a:rPr>
              <a:t>metronidazole</a:t>
            </a:r>
            <a:endParaRPr lang="x-none" dirty="0">
              <a:latin typeface="Palatino Linotype" pitchFamily="18" charset="0"/>
            </a:endParaRPr>
          </a:p>
        </p:txBody>
      </p:sp>
    </p:spTree>
    <p:extLst>
      <p:ext uri="{BB962C8B-B14F-4D97-AF65-F5344CB8AC3E}">
        <p14:creationId xmlns="" xmlns:p14="http://schemas.microsoft.com/office/powerpoint/2010/main" val="2140054053"/>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 y="2130425"/>
            <a:ext cx="8839200" cy="1470025"/>
          </a:xfrm>
        </p:spPr>
        <p:txBody>
          <a:bodyPr>
            <a:normAutofit fontScale="90000"/>
          </a:bodyPr>
          <a:lstStyle/>
          <a:p>
            <a:pPr>
              <a:lnSpc>
                <a:spcPct val="150000"/>
              </a:lnSpc>
            </a:pPr>
            <a:r>
              <a:rPr lang="en" sz="3600" b="1" dirty="0" err="1">
                <a:latin typeface="Palatino Linotype" pitchFamily="18" charset="0"/>
              </a:rPr>
              <a:t>Diverticuli </a:t>
            </a:r>
            <a:r>
              <a:rPr lang="en" sz="3600" b="1" dirty="0">
                <a:latin typeface="Palatino Linotype" pitchFamily="18" charset="0"/>
              </a:rPr>
              <a:t>of the stomach, small and large intestine </a:t>
            </a:r>
            <a:r>
              <a:rPr lang="x-none" sz="3600" b="1" dirty="0">
                <a:latin typeface="Palatino Linotype" pitchFamily="18" charset="0"/>
              </a:rPr>
              <a:t/>
            </a:r>
            <a:br>
              <a:rPr lang="x-none" sz="3600" b="1" dirty="0">
                <a:latin typeface="Palatino Linotype" pitchFamily="18" charset="0"/>
              </a:rPr>
            </a:br>
            <a:endParaRPr lang="x-none" dirty="0"/>
          </a:p>
        </p:txBody>
      </p:sp>
      <p:pic>
        <p:nvPicPr>
          <p:cNvPr id="4" name="Picture 2"/>
          <p:cNvPicPr>
            <a:picLocks noChangeAspect="1" noChangeArrowheads="1"/>
          </p:cNvPicPr>
          <p:nvPr/>
        </p:nvPicPr>
        <p:blipFill>
          <a:blip r:embed="rId2" cstate="print"/>
          <a:srcRect/>
          <a:stretch>
            <a:fillRect/>
          </a:stretch>
        </p:blipFill>
        <p:spPr bwMode="auto">
          <a:xfrm>
            <a:off x="874479" y="152400"/>
            <a:ext cx="6949440" cy="1447800"/>
          </a:xfrm>
          <a:prstGeom prst="rect">
            <a:avLst/>
          </a:prstGeom>
          <a:noFill/>
          <a:ln w="9525">
            <a:noFill/>
            <a:miter lim="800000"/>
            <a:headEnd/>
            <a:tailEnd/>
          </a:ln>
        </p:spPr>
      </p:pic>
      <p:sp>
        <p:nvSpPr>
          <p:cNvPr id="5" name="Subtitle 4"/>
          <p:cNvSpPr>
            <a:spLocks noGrp="1"/>
          </p:cNvSpPr>
          <p:nvPr>
            <p:ph type="subTitle" idx="1"/>
          </p:nvPr>
        </p:nvSpPr>
        <p:spPr/>
        <p:txBody>
          <a:bodyPr/>
          <a:lstStyle/>
          <a:p>
            <a:endParaRPr lang="en-US"/>
          </a:p>
        </p:txBody>
      </p:sp>
    </p:spTree>
    <p:extLst>
      <p:ext uri="{BB962C8B-B14F-4D97-AF65-F5344CB8AC3E}">
        <p14:creationId xmlns="" xmlns:p14="http://schemas.microsoft.com/office/powerpoint/2010/main" val="340803221"/>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11"/>
            <a:ext cx="8229600" cy="461211"/>
          </a:xfrm>
        </p:spPr>
        <p:txBody>
          <a:bodyPr>
            <a:normAutofit fontScale="90000"/>
          </a:bodyPr>
          <a:lstStyle/>
          <a:p>
            <a:r>
              <a:rPr lang="en" sz="3600" b="1" dirty="0">
                <a:latin typeface="Palatino Linotype" pitchFamily="18" charset="0"/>
              </a:rPr>
              <a:t>Stomach diverticulum</a:t>
            </a:r>
            <a:endParaRPr lang="en-US" sz="3600" b="1" dirty="0">
              <a:latin typeface="Palatino Linotype" pitchFamily="18" charset="0"/>
            </a:endParaRPr>
          </a:p>
        </p:txBody>
      </p:sp>
      <p:sp>
        <p:nvSpPr>
          <p:cNvPr id="3" name="Content Placeholder 2"/>
          <p:cNvSpPr>
            <a:spLocks noGrp="1"/>
          </p:cNvSpPr>
          <p:nvPr>
            <p:ph idx="1"/>
          </p:nvPr>
        </p:nvSpPr>
        <p:spPr>
          <a:xfrm>
            <a:off x="76200" y="762000"/>
            <a:ext cx="8991600" cy="5791200"/>
          </a:xfrm>
        </p:spPr>
        <p:txBody>
          <a:bodyPr>
            <a:noAutofit/>
          </a:bodyPr>
          <a:lstStyle/>
          <a:p>
            <a:pPr>
              <a:lnSpc>
                <a:spcPct val="150000"/>
              </a:lnSpc>
            </a:pPr>
            <a:r>
              <a:rPr lang="en" sz="1600" dirty="0">
                <a:latin typeface="Palatino Linotype" pitchFamily="18" charset="0"/>
              </a:rPr>
              <a:t>They are very rare, mostly solitary, 2 to 4 cm in size , localized in two </a:t>
            </a:r>
            <a:r>
              <a:rPr lang="en" sz="1600" dirty="0" err="1">
                <a:latin typeface="Palatino Linotype" pitchFamily="18" charset="0"/>
              </a:rPr>
              <a:t>predilection </a:t>
            </a:r>
            <a:r>
              <a:rPr lang="en" sz="1600" dirty="0">
                <a:latin typeface="Palatino Linotype" pitchFamily="18" charset="0"/>
              </a:rPr>
              <a:t>places: in 75% of cases on the back wall of the stomach below </a:t>
            </a:r>
            <a:r>
              <a:rPr lang="en" sz="1600" dirty="0" err="1">
                <a:latin typeface="Palatino Linotype" pitchFamily="18" charset="0"/>
              </a:rPr>
              <a:t>the esophagogastric </a:t>
            </a:r>
            <a:r>
              <a:rPr lang="en" sz="1600" dirty="0">
                <a:latin typeface="Palatino Linotype" pitchFamily="18" charset="0"/>
              </a:rPr>
              <a:t>joint (congenital muscle weakness in this place) and </a:t>
            </a:r>
            <a:r>
              <a:rPr lang="en" sz="1600" dirty="0" err="1">
                <a:latin typeface="Palatino Linotype" pitchFamily="18" charset="0"/>
              </a:rPr>
              <a:t>the pyloric </a:t>
            </a:r>
            <a:r>
              <a:rPr lang="en" sz="1600" dirty="0">
                <a:latin typeface="Palatino Linotype" pitchFamily="18" charset="0"/>
              </a:rPr>
              <a:t>region ( </a:t>
            </a:r>
            <a:r>
              <a:rPr lang="en" sz="1600" dirty="0" err="1">
                <a:latin typeface="Palatino Linotype" pitchFamily="18" charset="0"/>
              </a:rPr>
              <a:t>ulcer </a:t>
            </a:r>
            <a:r>
              <a:rPr lang="en" sz="1600" dirty="0">
                <a:latin typeface="Palatino Linotype" pitchFamily="18" charset="0"/>
              </a:rPr>
              <a:t>, cancer, </a:t>
            </a:r>
            <a:r>
              <a:rPr lang="en" sz="1600" dirty="0" err="1">
                <a:latin typeface="Palatino Linotype" pitchFamily="18" charset="0"/>
              </a:rPr>
              <a:t>granulomatous </a:t>
            </a:r>
            <a:r>
              <a:rPr lang="en" sz="1600" dirty="0">
                <a:latin typeface="Palatino Linotype" pitchFamily="18" charset="0"/>
              </a:rPr>
              <a:t>inflammation or as a result of surgery)</a:t>
            </a:r>
          </a:p>
          <a:p>
            <a:pPr>
              <a:lnSpc>
                <a:spcPct val="150000"/>
              </a:lnSpc>
            </a:pPr>
            <a:r>
              <a:rPr lang="en" sz="1600" b="1" u="sng" dirty="0">
                <a:latin typeface="Palatino Linotype" pitchFamily="18" charset="0"/>
              </a:rPr>
              <a:t>clinical picture</a:t>
            </a:r>
            <a:endParaRPr lang="x-none" sz="1600" dirty="0">
              <a:latin typeface="Palatino Linotype" pitchFamily="18" charset="0"/>
            </a:endParaRPr>
          </a:p>
          <a:p>
            <a:pPr>
              <a:lnSpc>
                <a:spcPct val="150000"/>
              </a:lnSpc>
            </a:pPr>
            <a:r>
              <a:rPr lang="en" sz="1600" dirty="0">
                <a:latin typeface="Palatino Linotype" pitchFamily="18" charset="0"/>
              </a:rPr>
              <a:t>Most patients have no problems because </a:t>
            </a:r>
            <a:r>
              <a:rPr lang="en" sz="1600" dirty="0" err="1">
                <a:latin typeface="Palatino Linotype" pitchFamily="18" charset="0"/>
              </a:rPr>
              <a:t>the diverticulums are </a:t>
            </a:r>
            <a:r>
              <a:rPr lang="en" sz="1600" dirty="0">
                <a:latin typeface="Palatino Linotype" pitchFamily="18" charset="0"/>
              </a:rPr>
              <a:t>small with wide openings that allow spontaneous permanent emptying</a:t>
            </a:r>
          </a:p>
          <a:p>
            <a:pPr>
              <a:lnSpc>
                <a:spcPct val="150000"/>
              </a:lnSpc>
            </a:pPr>
            <a:r>
              <a:rPr lang="en" sz="1600" dirty="0">
                <a:latin typeface="Palatino Linotype" pitchFamily="18" charset="0"/>
              </a:rPr>
              <a:t>Large diverticula with a narrow opening can cause postprandial upper abdominal fullness, nausea, vomiting, heartburn, dysphagia</a:t>
            </a:r>
          </a:p>
          <a:p>
            <a:pPr>
              <a:lnSpc>
                <a:spcPct val="150000"/>
              </a:lnSpc>
              <a:buFont typeface="Wingdings" pitchFamily="2" charset="2"/>
              <a:buChar char="Ø"/>
            </a:pPr>
            <a:r>
              <a:rPr lang="en" sz="1600" dirty="0">
                <a:latin typeface="Palatino Linotype" pitchFamily="18" charset="0"/>
              </a:rPr>
              <a:t>Discomfort can disappear when taking a certain position of the body</a:t>
            </a:r>
          </a:p>
          <a:p>
            <a:pPr>
              <a:lnSpc>
                <a:spcPct val="150000"/>
              </a:lnSpc>
            </a:pPr>
            <a:r>
              <a:rPr lang="en" sz="1600" b="1" dirty="0">
                <a:latin typeface="Palatino Linotype" pitchFamily="18" charset="0"/>
              </a:rPr>
              <a:t>Complications: </a:t>
            </a:r>
            <a:r>
              <a:rPr lang="en" sz="1600" dirty="0">
                <a:latin typeface="Palatino Linotype" pitchFamily="18" charset="0"/>
              </a:rPr>
              <a:t>bleeding from </a:t>
            </a:r>
            <a:r>
              <a:rPr lang="en" sz="1600" dirty="0" err="1">
                <a:latin typeface="Palatino Linotype" pitchFamily="18" charset="0"/>
              </a:rPr>
              <a:t>ulcers</a:t>
            </a:r>
            <a:endParaRPr lang="x-none" sz="1600" dirty="0">
              <a:latin typeface="Palatino Linotype" pitchFamily="18" charset="0"/>
            </a:endParaRPr>
          </a:p>
          <a:p>
            <a:pPr>
              <a:lnSpc>
                <a:spcPct val="150000"/>
              </a:lnSpc>
            </a:pPr>
            <a:r>
              <a:rPr lang="en" sz="1600" b="1" dirty="0">
                <a:latin typeface="Palatino Linotype" pitchFamily="18" charset="0"/>
              </a:rPr>
              <a:t>Diagnosis: </a:t>
            </a:r>
            <a:r>
              <a:rPr lang="en" sz="1600" dirty="0" err="1">
                <a:latin typeface="Palatino Linotype" pitchFamily="18" charset="0"/>
              </a:rPr>
              <a:t>endoscopic </a:t>
            </a:r>
            <a:r>
              <a:rPr lang="en" sz="1600" dirty="0">
                <a:latin typeface="Palatino Linotype" pitchFamily="18" charset="0"/>
              </a:rPr>
              <a:t>and </a:t>
            </a:r>
            <a:r>
              <a:rPr lang="en" sz="1600" dirty="0" err="1">
                <a:latin typeface="Palatino Linotype" pitchFamily="18" charset="0"/>
              </a:rPr>
              <a:t>radiological </a:t>
            </a:r>
            <a:r>
              <a:rPr lang="en" sz="1600" dirty="0">
                <a:latin typeface="Palatino Linotype" pitchFamily="18" charset="0"/>
              </a:rPr>
              <a:t>examinations</a:t>
            </a:r>
          </a:p>
          <a:p>
            <a:pPr>
              <a:lnSpc>
                <a:spcPct val="150000"/>
              </a:lnSpc>
            </a:pPr>
            <a:r>
              <a:rPr lang="en" sz="1600" b="1" dirty="0">
                <a:latin typeface="Palatino Linotype" pitchFamily="18" charset="0"/>
              </a:rPr>
              <a:t>Treatment: </a:t>
            </a:r>
            <a:r>
              <a:rPr lang="en" sz="1600" dirty="0">
                <a:latin typeface="Palatino Linotype" pitchFamily="18" charset="0"/>
              </a:rPr>
              <a:t>diet, smaller meals, drugs that </a:t>
            </a:r>
            <a:r>
              <a:rPr lang="en" sz="1600" dirty="0" err="1">
                <a:latin typeface="Palatino Linotype" pitchFamily="18" charset="0"/>
              </a:rPr>
              <a:t>promote </a:t>
            </a:r>
            <a:r>
              <a:rPr lang="en" sz="1600" dirty="0">
                <a:latin typeface="Palatino Linotype" pitchFamily="18" charset="0"/>
              </a:rPr>
              <a:t>emptying </a:t>
            </a:r>
            <a:r>
              <a:rPr lang="en" sz="1600" dirty="0" err="1">
                <a:latin typeface="Palatino Linotype" pitchFamily="18" charset="0"/>
              </a:rPr>
              <a:t>– metoclopramide </a:t>
            </a:r>
            <a:r>
              <a:rPr lang="en" sz="1600" dirty="0">
                <a:latin typeface="Palatino Linotype" pitchFamily="18" charset="0"/>
              </a:rPr>
              <a:t>, surgery</a:t>
            </a:r>
            <a:endParaRPr lang="en-US" sz="1600" dirty="0">
              <a:latin typeface="Palatino Linotype" pitchFamily="18" charset="0"/>
            </a:endParaRPr>
          </a:p>
          <a:p>
            <a:pPr>
              <a:lnSpc>
                <a:spcPct val="150000"/>
              </a:lnSpc>
              <a:buFont typeface="Wingdings" pitchFamily="2" charset="2"/>
              <a:buChar char="Ø"/>
            </a:pPr>
            <a:endParaRPr lang="x-none" sz="1600" dirty="0">
              <a:latin typeface="Palatino Linotype" pitchFamily="18" charset="0"/>
            </a:endParaRPr>
          </a:p>
          <a:p>
            <a:endParaRPr lang="en-US" sz="1600" dirty="0"/>
          </a:p>
        </p:txBody>
      </p:sp>
    </p:spTree>
    <p:extLst>
      <p:ext uri="{BB962C8B-B14F-4D97-AF65-F5344CB8AC3E}">
        <p14:creationId xmlns="" xmlns:p14="http://schemas.microsoft.com/office/powerpoint/2010/main" val="2198011306"/>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7362"/>
          </a:xfrm>
        </p:spPr>
        <p:txBody>
          <a:bodyPr>
            <a:normAutofit fontScale="90000"/>
          </a:bodyPr>
          <a:lstStyle/>
          <a:p>
            <a:r>
              <a:rPr lang="en" sz="3200" b="1" dirty="0">
                <a:solidFill>
                  <a:srgbClr val="FF0000"/>
                </a:solidFill>
                <a:latin typeface="Palatino Linotype" pitchFamily="18" charset="0"/>
              </a:rPr>
              <a:t>Diverticula of the small intestine</a:t>
            </a:r>
            <a:endParaRPr lang="en-US" sz="3200" b="1" dirty="0">
              <a:solidFill>
                <a:srgbClr val="FF0000"/>
              </a:solidFill>
              <a:latin typeface="Palatino Linotype" pitchFamily="18" charset="0"/>
            </a:endParaRPr>
          </a:p>
        </p:txBody>
      </p:sp>
      <p:sp>
        <p:nvSpPr>
          <p:cNvPr id="3" name="Content Placeholder 2"/>
          <p:cNvSpPr>
            <a:spLocks noGrp="1"/>
          </p:cNvSpPr>
          <p:nvPr>
            <p:ph idx="1"/>
          </p:nvPr>
        </p:nvSpPr>
        <p:spPr>
          <a:xfrm>
            <a:off x="228600" y="838200"/>
            <a:ext cx="8915400" cy="5181600"/>
          </a:xfrm>
        </p:spPr>
        <p:txBody>
          <a:bodyPr>
            <a:normAutofit/>
          </a:bodyPr>
          <a:lstStyle/>
          <a:p>
            <a:pPr>
              <a:lnSpc>
                <a:spcPct val="150000"/>
              </a:lnSpc>
            </a:pPr>
            <a:r>
              <a:rPr lang="en" sz="1800" dirty="0">
                <a:latin typeface="Palatino Linotype" pitchFamily="18" charset="0"/>
              </a:rPr>
              <a:t>Can be :</a:t>
            </a:r>
          </a:p>
          <a:p>
            <a:pPr>
              <a:lnSpc>
                <a:spcPct val="150000"/>
              </a:lnSpc>
              <a:buFont typeface="Wingdings" pitchFamily="2" charset="2"/>
              <a:buChar char="ü"/>
            </a:pPr>
            <a:r>
              <a:rPr lang="en" sz="1800" b="1" dirty="0">
                <a:latin typeface="Palatino Linotype" pitchFamily="18" charset="0"/>
              </a:rPr>
              <a:t>Congenital, </a:t>
            </a:r>
            <a:r>
              <a:rPr lang="en" sz="1800" dirty="0">
                <a:latin typeface="Palatino Linotype" pitchFamily="18" charset="0"/>
              </a:rPr>
              <a:t>caused by partial reduplication of the intestine</a:t>
            </a:r>
          </a:p>
          <a:p>
            <a:pPr>
              <a:lnSpc>
                <a:spcPct val="150000"/>
              </a:lnSpc>
              <a:buFont typeface="Wingdings" pitchFamily="2" charset="2"/>
              <a:buChar char="ü"/>
            </a:pPr>
            <a:r>
              <a:rPr lang="en" sz="1800" b="1" dirty="0">
                <a:latin typeface="Palatino Linotype" pitchFamily="18" charset="0"/>
              </a:rPr>
              <a:t>acquired,</a:t>
            </a:r>
            <a:r>
              <a:rPr lang="en" sz="1800" dirty="0">
                <a:latin typeface="Palatino Linotype" pitchFamily="18" charset="0"/>
              </a:rPr>
              <a:t> </a:t>
            </a:r>
            <a:r>
              <a:rPr lang="en" sz="1800" dirty="0" err="1">
                <a:latin typeface="Palatino Linotype" pitchFamily="18" charset="0"/>
              </a:rPr>
              <a:t>pulsating </a:t>
            </a:r>
            <a:r>
              <a:rPr lang="en" sz="1800" dirty="0">
                <a:latin typeface="Palatino Linotype" pitchFamily="18" charset="0"/>
              </a:rPr>
              <a:t>caused by herniation of the mucosa on the mesenteric side of the intestine at the site of the vascular channel, most often an atherosclerotic altered blood vessel</a:t>
            </a:r>
          </a:p>
          <a:p>
            <a:pPr>
              <a:lnSpc>
                <a:spcPct val="150000"/>
              </a:lnSpc>
            </a:pPr>
            <a:r>
              <a:rPr lang="en" sz="1800" dirty="0">
                <a:latin typeface="Palatino Linotype" pitchFamily="18" charset="0"/>
              </a:rPr>
              <a:t>They are most often located in </a:t>
            </a:r>
            <a:r>
              <a:rPr lang="en" sz="1800" dirty="0" err="1">
                <a:latin typeface="Palatino Linotype" pitchFamily="18" charset="0"/>
              </a:rPr>
              <a:t>the proximal</a:t>
            </a:r>
            <a:r>
              <a:rPr lang="en" sz="1800" dirty="0">
                <a:latin typeface="Palatino Linotype" pitchFamily="18" charset="0"/>
              </a:rPr>
              <a:t> </a:t>
            </a:r>
            <a:r>
              <a:rPr lang="en" sz="1800" dirty="0" err="1">
                <a:latin typeface="Palatino Linotype" pitchFamily="18" charset="0"/>
              </a:rPr>
              <a:t>jejunum</a:t>
            </a:r>
            <a:endParaRPr lang="x-none" sz="1800" dirty="0">
              <a:latin typeface="Palatino Linotype" pitchFamily="18" charset="0"/>
            </a:endParaRPr>
          </a:p>
          <a:p>
            <a:pPr>
              <a:lnSpc>
                <a:spcPct val="150000"/>
              </a:lnSpc>
            </a:pPr>
            <a:r>
              <a:rPr lang="en" sz="1800" dirty="0">
                <a:latin typeface="Palatino Linotype" pitchFamily="18" charset="0"/>
              </a:rPr>
              <a:t>They are usually multiple, and their size varies from very small to 10 cm.</a:t>
            </a:r>
            <a:endParaRPr lang="x-none" sz="1800" dirty="0">
              <a:latin typeface="Palatino Linotype" pitchFamily="18" charset="0"/>
            </a:endParaRPr>
          </a:p>
          <a:p>
            <a:pPr marL="0" indent="0">
              <a:lnSpc>
                <a:spcPct val="150000"/>
              </a:lnSpc>
              <a:buNone/>
            </a:pPr>
            <a:r>
              <a:rPr lang="en" sz="1800" b="1" u="sng" dirty="0">
                <a:latin typeface="Palatino Linotype" pitchFamily="18" charset="0"/>
              </a:rPr>
              <a:t>Etiopathogenesis</a:t>
            </a:r>
          </a:p>
          <a:p>
            <a:pPr>
              <a:lnSpc>
                <a:spcPct val="150000"/>
              </a:lnSpc>
            </a:pPr>
            <a:r>
              <a:rPr lang="en" sz="1800" dirty="0">
                <a:latin typeface="Palatino Linotype" pitchFamily="18" charset="0"/>
              </a:rPr>
              <a:t>The main disorder is an increase in intraluminal pressure, due to disturbed motility dominated by spastic contractions, which can be anterograde, simultaneous or retrograde.  </a:t>
            </a:r>
            <a:endParaRPr lang="en-US" sz="1800" dirty="0">
              <a:latin typeface="Palatino Linotype" pitchFamily="18" charset="0"/>
            </a:endParaRPr>
          </a:p>
        </p:txBody>
      </p:sp>
    </p:spTree>
    <p:extLst>
      <p:ext uri="{BB962C8B-B14F-4D97-AF65-F5344CB8AC3E}">
        <p14:creationId xmlns="" xmlns:p14="http://schemas.microsoft.com/office/powerpoint/2010/main" val="28111557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563562"/>
          </a:xfrm>
        </p:spPr>
        <p:txBody>
          <a:bodyPr>
            <a:normAutofit fontScale="90000"/>
          </a:bodyPr>
          <a:lstStyle/>
          <a:p>
            <a:r>
              <a:rPr lang="en" sz="3600" b="1" dirty="0">
                <a:latin typeface="Palatino Linotype" pitchFamily="18" charset="0"/>
              </a:rPr>
              <a:t>Definition</a:t>
            </a:r>
            <a:endParaRPr lang="en-US" sz="3600" b="1" dirty="0">
              <a:latin typeface="Palatino Linotype" pitchFamily="18" charset="0"/>
            </a:endParaRPr>
          </a:p>
        </p:txBody>
      </p:sp>
      <p:sp>
        <p:nvSpPr>
          <p:cNvPr id="3" name="Content Placeholder 2"/>
          <p:cNvSpPr>
            <a:spLocks noGrp="1"/>
          </p:cNvSpPr>
          <p:nvPr>
            <p:ph idx="1"/>
          </p:nvPr>
        </p:nvSpPr>
        <p:spPr>
          <a:xfrm>
            <a:off x="304800" y="609600"/>
            <a:ext cx="8229600" cy="5638800"/>
          </a:xfrm>
        </p:spPr>
        <p:txBody>
          <a:bodyPr>
            <a:normAutofit/>
          </a:bodyPr>
          <a:lstStyle/>
          <a:p>
            <a:pPr>
              <a:lnSpc>
                <a:spcPct val="150000"/>
              </a:lnSpc>
            </a:pPr>
            <a:r>
              <a:rPr lang="en" sz="1600" dirty="0">
                <a:latin typeface="Palatino Linotype" pitchFamily="18" charset="0"/>
              </a:rPr>
              <a:t>Chronic disease of the proximal parts of the small intestine</a:t>
            </a:r>
          </a:p>
          <a:p>
            <a:pPr>
              <a:lnSpc>
                <a:spcPct val="150000"/>
              </a:lnSpc>
            </a:pPr>
            <a:r>
              <a:rPr lang="en" sz="1600" dirty="0">
                <a:latin typeface="Palatino Linotype" pitchFamily="18" charset="0"/>
              </a:rPr>
              <a:t>Main characteristics :</a:t>
            </a:r>
            <a:endParaRPr lang="x-none" sz="1600" dirty="0">
              <a:latin typeface="Palatino Linotype" pitchFamily="18" charset="0"/>
            </a:endParaRPr>
          </a:p>
          <a:p>
            <a:pPr marL="457200" indent="-457200">
              <a:lnSpc>
                <a:spcPct val="150000"/>
              </a:lnSpc>
              <a:buFont typeface="+mj-lt"/>
              <a:buAutoNum type="arabicPeriod"/>
            </a:pPr>
            <a:r>
              <a:rPr lang="en" sz="1600" dirty="0">
                <a:latin typeface="Palatino Linotype" pitchFamily="18" charset="0"/>
              </a:rPr>
              <a:t>Permanent , i.e. lifelong intolerance to the ingredients of certain cereals known as </a:t>
            </a:r>
            <a:r>
              <a:rPr lang="en" sz="1600" dirty="0" err="1">
                <a:latin typeface="Palatino Linotype" pitchFamily="18" charset="0"/>
              </a:rPr>
              <a:t>gluten</a:t>
            </a:r>
            <a:endParaRPr lang="x-none" sz="1600" dirty="0">
              <a:latin typeface="Palatino Linotype" pitchFamily="18" charset="0"/>
            </a:endParaRPr>
          </a:p>
          <a:p>
            <a:pPr marL="457200" indent="-457200">
              <a:lnSpc>
                <a:spcPct val="150000"/>
              </a:lnSpc>
              <a:buFont typeface="+mj-lt"/>
              <a:buAutoNum type="arabicPeriod"/>
            </a:pPr>
            <a:r>
              <a:rPr lang="en" sz="1600" dirty="0">
                <a:latin typeface="Palatino Linotype" pitchFamily="18" charset="0"/>
              </a:rPr>
              <a:t>Characteristic histological lesion of the mucosa of the small intestine with atrophy of the intestinal villi, hyperplasia </a:t>
            </a:r>
            <a:r>
              <a:rPr lang="en" sz="1600" dirty="0" err="1">
                <a:latin typeface="Palatino Linotype" pitchFamily="18" charset="0"/>
              </a:rPr>
              <a:t>of Lieberkuffn's cells</a:t>
            </a:r>
            <a:r>
              <a:rPr lang="en" sz="1600" dirty="0">
                <a:latin typeface="Palatino Linotype" pitchFamily="18" charset="0"/>
              </a:rPr>
              <a:t> crypts and an increased number of </a:t>
            </a:r>
            <a:r>
              <a:rPr lang="en" sz="1600" dirty="0" err="1">
                <a:latin typeface="Palatino Linotype" pitchFamily="18" charset="0"/>
              </a:rPr>
              <a:t>intraepithelial ones</a:t>
            </a:r>
            <a:r>
              <a:rPr lang="en" sz="1600" dirty="0">
                <a:latin typeface="Palatino Linotype" pitchFamily="18" charset="0"/>
              </a:rPr>
              <a:t> </a:t>
            </a:r>
            <a:r>
              <a:rPr lang="en" sz="1600" dirty="0" err="1">
                <a:latin typeface="Palatino Linotype" pitchFamily="18" charset="0"/>
              </a:rPr>
              <a:t>lymphocytes</a:t>
            </a:r>
            <a:endParaRPr lang="x-none" sz="1600" dirty="0">
              <a:latin typeface="Palatino Linotype" pitchFamily="18" charset="0"/>
            </a:endParaRPr>
          </a:p>
          <a:p>
            <a:pPr marL="457200" indent="-457200">
              <a:lnSpc>
                <a:spcPct val="150000"/>
              </a:lnSpc>
              <a:buFont typeface="+mj-lt"/>
              <a:buAutoNum type="arabicPeriod"/>
            </a:pPr>
            <a:r>
              <a:rPr lang="en" sz="1600" dirty="0">
                <a:latin typeface="Palatino Linotype" pitchFamily="18" charset="0"/>
              </a:rPr>
              <a:t>Clinically, it is characterized </a:t>
            </a:r>
            <a:r>
              <a:rPr lang="en" sz="1600" dirty="0" err="1">
                <a:latin typeface="Palatino Linotype" pitchFamily="18" charset="0"/>
              </a:rPr>
              <a:t>by malabsorption</a:t>
            </a:r>
            <a:endParaRPr lang="x-none" sz="1600" dirty="0">
              <a:latin typeface="Palatino Linotype" pitchFamily="18" charset="0"/>
            </a:endParaRPr>
          </a:p>
          <a:p>
            <a:pPr marL="457200" indent="-457200">
              <a:lnSpc>
                <a:spcPct val="150000"/>
              </a:lnSpc>
              <a:buFont typeface="+mj-lt"/>
              <a:buAutoNum type="arabicPeriod"/>
            </a:pPr>
            <a:r>
              <a:rPr lang="en" sz="1600" dirty="0">
                <a:latin typeface="Palatino Linotype" pitchFamily="18" charset="0"/>
              </a:rPr>
              <a:t>Exclusion of gluten from the diet results in complete histological and clinical remission, and reintroduction of gluten leads to relapse of the disease</a:t>
            </a:r>
          </a:p>
          <a:p>
            <a:pPr>
              <a:lnSpc>
                <a:spcPct val="150000"/>
              </a:lnSpc>
            </a:pPr>
            <a:r>
              <a:rPr lang="en" sz="1600" dirty="0">
                <a:latin typeface="Palatino Linotype" pitchFamily="18" charset="0"/>
              </a:rPr>
              <a:t>It most often occurs in the first year of life, a few months after the introduction </a:t>
            </a:r>
            <a:r>
              <a:rPr lang="en" sz="1600" dirty="0" err="1">
                <a:latin typeface="Palatino Linotype" pitchFamily="18" charset="0"/>
              </a:rPr>
              <a:t>of gluten </a:t>
            </a:r>
            <a:r>
              <a:rPr lang="en" sz="1600" dirty="0">
                <a:latin typeface="Palatino Linotype" pitchFamily="18" charset="0"/>
              </a:rPr>
              <a:t>into the diet</a:t>
            </a:r>
          </a:p>
          <a:p>
            <a:pPr>
              <a:lnSpc>
                <a:spcPct val="150000"/>
              </a:lnSpc>
            </a:pPr>
            <a:r>
              <a:rPr lang="en" sz="1600" dirty="0">
                <a:latin typeface="Palatino Linotype" pitchFamily="18" charset="0"/>
              </a:rPr>
              <a:t>It can also develop later in life</a:t>
            </a:r>
            <a:endParaRPr lang="en-US" sz="1600" dirty="0">
              <a:latin typeface="Palatino Linotype" pitchFamily="18" charset="0"/>
            </a:endParaRPr>
          </a:p>
        </p:txBody>
      </p:sp>
    </p:spTree>
    <p:extLst>
      <p:ext uri="{BB962C8B-B14F-4D97-AF65-F5344CB8AC3E}">
        <p14:creationId xmlns="" xmlns:p14="http://schemas.microsoft.com/office/powerpoint/2010/main" val="1253747636"/>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a:bodyPr>
          <a:lstStyle/>
          <a:p>
            <a:r>
              <a:rPr lang="en" sz="3200" b="1" dirty="0">
                <a:solidFill>
                  <a:srgbClr val="FF0000"/>
                </a:solidFill>
                <a:latin typeface="Palatino Linotype" pitchFamily="18" charset="0"/>
              </a:rPr>
              <a:t>Diverticula of the small intestine</a:t>
            </a:r>
            <a:endParaRPr lang="en-US" sz="3200" b="1" dirty="0">
              <a:solidFill>
                <a:srgbClr val="FF0000"/>
              </a:solidFill>
              <a:latin typeface="Palatino Linotype" pitchFamily="18" charset="0"/>
            </a:endParaRPr>
          </a:p>
        </p:txBody>
      </p:sp>
      <p:sp>
        <p:nvSpPr>
          <p:cNvPr id="3" name="Content Placeholder 2"/>
          <p:cNvSpPr>
            <a:spLocks noGrp="1"/>
          </p:cNvSpPr>
          <p:nvPr>
            <p:ph idx="1"/>
          </p:nvPr>
        </p:nvSpPr>
        <p:spPr>
          <a:xfrm>
            <a:off x="457200" y="990600"/>
            <a:ext cx="8229600" cy="5562600"/>
          </a:xfrm>
        </p:spPr>
        <p:txBody>
          <a:bodyPr>
            <a:normAutofit lnSpcReduction="10000"/>
          </a:bodyPr>
          <a:lstStyle/>
          <a:p>
            <a:pPr marL="0" indent="0">
              <a:lnSpc>
                <a:spcPct val="150000"/>
              </a:lnSpc>
              <a:buNone/>
            </a:pPr>
            <a:r>
              <a:rPr lang="en" sz="1800" b="1" u="sng" dirty="0">
                <a:latin typeface="Palatino Linotype" pitchFamily="18" charset="0"/>
              </a:rPr>
              <a:t>clinical picture</a:t>
            </a:r>
          </a:p>
          <a:p>
            <a:pPr>
              <a:lnSpc>
                <a:spcPct val="150000"/>
              </a:lnSpc>
            </a:pPr>
            <a:r>
              <a:rPr lang="en" sz="1800" dirty="0">
                <a:latin typeface="Palatino Linotype" pitchFamily="18" charset="0"/>
              </a:rPr>
              <a:t>They are usually </a:t>
            </a:r>
            <a:r>
              <a:rPr lang="en" sz="1800" dirty="0" err="1">
                <a:latin typeface="Palatino Linotype" pitchFamily="18" charset="0"/>
              </a:rPr>
              <a:t>asymptomatic</a:t>
            </a:r>
            <a:endParaRPr lang="x-none" sz="1800" dirty="0">
              <a:latin typeface="Palatino Linotype" pitchFamily="18" charset="0"/>
            </a:endParaRPr>
          </a:p>
          <a:p>
            <a:pPr>
              <a:lnSpc>
                <a:spcPct val="150000"/>
              </a:lnSpc>
            </a:pPr>
            <a:r>
              <a:rPr lang="en" sz="1800" dirty="0">
                <a:latin typeface="Palatino Linotype" pitchFamily="18" charset="0"/>
              </a:rPr>
              <a:t>Abdominal pain dominates the symptoms</a:t>
            </a:r>
          </a:p>
          <a:p>
            <a:pPr>
              <a:lnSpc>
                <a:spcPct val="150000"/>
              </a:lnSpc>
            </a:pPr>
            <a:r>
              <a:rPr lang="en" sz="1800" dirty="0">
                <a:latin typeface="Palatino Linotype" pitchFamily="18" charset="0"/>
              </a:rPr>
              <a:t>Early feeling of bloating and fullness</a:t>
            </a:r>
          </a:p>
          <a:p>
            <a:pPr>
              <a:lnSpc>
                <a:spcPct val="150000"/>
              </a:lnSpc>
            </a:pPr>
            <a:r>
              <a:rPr lang="en" sz="1800" dirty="0">
                <a:latin typeface="Palatino Linotype" pitchFamily="18" charset="0"/>
              </a:rPr>
              <a:t>Episodes of chronic intestinal </a:t>
            </a:r>
            <a:r>
              <a:rPr lang="en" sz="1800" dirty="0" err="1">
                <a:latin typeface="Palatino Linotype" pitchFamily="18" charset="0"/>
              </a:rPr>
              <a:t>pseudoobstruction</a:t>
            </a:r>
            <a:endParaRPr lang="x-none" sz="1800" dirty="0">
              <a:latin typeface="Palatino Linotype" pitchFamily="18" charset="0"/>
            </a:endParaRPr>
          </a:p>
          <a:p>
            <a:pPr marL="0" indent="0">
              <a:lnSpc>
                <a:spcPct val="150000"/>
              </a:lnSpc>
              <a:buNone/>
            </a:pPr>
            <a:r>
              <a:rPr lang="en" sz="1800" b="1" u="sng" dirty="0">
                <a:latin typeface="Palatino Linotype" pitchFamily="18" charset="0"/>
              </a:rPr>
              <a:t>Complications</a:t>
            </a:r>
          </a:p>
          <a:p>
            <a:pPr>
              <a:lnSpc>
                <a:spcPct val="150000"/>
              </a:lnSpc>
            </a:pPr>
            <a:r>
              <a:rPr lang="en" sz="1800" dirty="0">
                <a:latin typeface="Palatino Linotype" pitchFamily="18" charset="0"/>
              </a:rPr>
              <a:t>Bleeding</a:t>
            </a:r>
          </a:p>
          <a:p>
            <a:pPr>
              <a:lnSpc>
                <a:spcPct val="150000"/>
              </a:lnSpc>
            </a:pPr>
            <a:r>
              <a:rPr lang="en" sz="1800" dirty="0">
                <a:latin typeface="Palatino Linotype" pitchFamily="18" charset="0"/>
              </a:rPr>
              <a:t>Diverticulitis with perforation</a:t>
            </a:r>
          </a:p>
          <a:p>
            <a:pPr>
              <a:lnSpc>
                <a:spcPct val="150000"/>
              </a:lnSpc>
            </a:pPr>
            <a:r>
              <a:rPr lang="en" sz="1800" dirty="0">
                <a:latin typeface="Palatino Linotype" pitchFamily="18" charset="0"/>
              </a:rPr>
              <a:t>Mechanical intestinal obstruction</a:t>
            </a:r>
          </a:p>
          <a:p>
            <a:pPr marL="0" indent="0">
              <a:lnSpc>
                <a:spcPct val="150000"/>
              </a:lnSpc>
              <a:buNone/>
            </a:pPr>
            <a:r>
              <a:rPr lang="en" sz="1800" b="1" u="sng" dirty="0">
                <a:latin typeface="Palatino Linotype" pitchFamily="18" charset="0"/>
              </a:rPr>
              <a:t>Treatment</a:t>
            </a:r>
          </a:p>
          <a:p>
            <a:pPr>
              <a:lnSpc>
                <a:spcPct val="150000"/>
              </a:lnSpc>
            </a:pPr>
            <a:r>
              <a:rPr lang="en" sz="1800" dirty="0">
                <a:latin typeface="Palatino Linotype" pitchFamily="18" charset="0"/>
              </a:rPr>
              <a:t>Asymptomatic do not require treatment</a:t>
            </a:r>
          </a:p>
          <a:p>
            <a:pPr>
              <a:lnSpc>
                <a:spcPct val="150000"/>
              </a:lnSpc>
            </a:pPr>
            <a:r>
              <a:rPr lang="en" sz="1800" dirty="0">
                <a:latin typeface="Palatino Linotype" pitchFamily="18" charset="0"/>
              </a:rPr>
              <a:t>In case of complications, resection of the intestinal segment is performed</a:t>
            </a:r>
            <a:endParaRPr lang="en-US" sz="1800" dirty="0">
              <a:latin typeface="Palatino Linotype" pitchFamily="18" charset="0"/>
            </a:endParaRPr>
          </a:p>
        </p:txBody>
      </p:sp>
    </p:spTree>
    <p:extLst>
      <p:ext uri="{BB962C8B-B14F-4D97-AF65-F5344CB8AC3E}">
        <p14:creationId xmlns="" xmlns:p14="http://schemas.microsoft.com/office/powerpoint/2010/main" val="1003520767"/>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0"/>
            <a:ext cx="8153400" cy="609600"/>
          </a:xfrm>
        </p:spPr>
        <p:txBody>
          <a:bodyPr>
            <a:normAutofit/>
          </a:bodyPr>
          <a:lstStyle/>
          <a:p>
            <a:r>
              <a:rPr lang="en" sz="3200" b="1" dirty="0" err="1">
                <a:solidFill>
                  <a:srgbClr val="FF0000"/>
                </a:solidFill>
                <a:latin typeface="Palatino Linotype" pitchFamily="18" charset="0"/>
              </a:rPr>
              <a:t>McKellow</a:t>
            </a:r>
            <a:r>
              <a:rPr lang="en" sz="3200" b="1" dirty="0">
                <a:solidFill>
                  <a:srgbClr val="FF0000"/>
                </a:solidFill>
                <a:latin typeface="Palatino Linotype" pitchFamily="18" charset="0"/>
              </a:rPr>
              <a:t> </a:t>
            </a:r>
            <a:r>
              <a:rPr lang="en" sz="3200" b="1" dirty="0" err="1">
                <a:solidFill>
                  <a:srgbClr val="FF0000"/>
                </a:solidFill>
                <a:latin typeface="Palatino Linotype" pitchFamily="18" charset="0"/>
              </a:rPr>
              <a:t>diverticulum</a:t>
            </a:r>
            <a:endParaRPr lang="en-US" sz="3200" b="1" dirty="0">
              <a:solidFill>
                <a:srgbClr val="FF0000"/>
              </a:solidFill>
              <a:latin typeface="Palatino Linotype" pitchFamily="18" charset="0"/>
            </a:endParaRPr>
          </a:p>
        </p:txBody>
      </p:sp>
      <p:sp>
        <p:nvSpPr>
          <p:cNvPr id="3" name="Content Placeholder 2"/>
          <p:cNvSpPr>
            <a:spLocks noGrp="1"/>
          </p:cNvSpPr>
          <p:nvPr>
            <p:ph idx="1"/>
          </p:nvPr>
        </p:nvSpPr>
        <p:spPr>
          <a:xfrm>
            <a:off x="0" y="533400"/>
            <a:ext cx="9144000" cy="6324600"/>
          </a:xfrm>
        </p:spPr>
        <p:txBody>
          <a:bodyPr>
            <a:noAutofit/>
          </a:bodyPr>
          <a:lstStyle/>
          <a:p>
            <a:pPr>
              <a:lnSpc>
                <a:spcPct val="150000"/>
              </a:lnSpc>
            </a:pPr>
            <a:r>
              <a:rPr lang="en" sz="1600" dirty="0">
                <a:latin typeface="Palatino Linotype" pitchFamily="18" charset="0"/>
              </a:rPr>
              <a:t>It is a true diverticulum </a:t>
            </a:r>
            <a:r>
              <a:rPr lang="en" sz="1600" dirty="0" err="1">
                <a:latin typeface="Palatino Linotype" pitchFamily="18" charset="0"/>
              </a:rPr>
              <a:t>of the distal</a:t>
            </a:r>
            <a:r>
              <a:rPr lang="en" sz="1600" dirty="0">
                <a:latin typeface="Palatino Linotype" pitchFamily="18" charset="0"/>
              </a:rPr>
              <a:t> </a:t>
            </a:r>
            <a:r>
              <a:rPr lang="en" sz="1600" dirty="0" err="1">
                <a:latin typeface="Palatino Linotype" pitchFamily="18" charset="0"/>
              </a:rPr>
              <a:t>ileum</a:t>
            </a:r>
            <a:endParaRPr lang="x-none" sz="1600" dirty="0">
              <a:latin typeface="Palatino Linotype" pitchFamily="18" charset="0"/>
            </a:endParaRPr>
          </a:p>
          <a:p>
            <a:pPr>
              <a:lnSpc>
                <a:spcPct val="150000"/>
              </a:lnSpc>
            </a:pPr>
            <a:r>
              <a:rPr lang="en" sz="1600" dirty="0">
                <a:latin typeface="Palatino Linotype" pitchFamily="18" charset="0"/>
              </a:rPr>
              <a:t>It is the most common congenital anomaly in the gastrointestinal tract</a:t>
            </a:r>
          </a:p>
          <a:p>
            <a:pPr marL="0" indent="0">
              <a:lnSpc>
                <a:spcPct val="150000"/>
              </a:lnSpc>
              <a:buNone/>
            </a:pPr>
            <a:r>
              <a:rPr lang="en" sz="1600" b="1" u="sng" dirty="0">
                <a:latin typeface="Palatino Linotype" pitchFamily="18" charset="0"/>
              </a:rPr>
              <a:t>Pathogenesis</a:t>
            </a:r>
          </a:p>
          <a:p>
            <a:pPr>
              <a:lnSpc>
                <a:spcPct val="150000"/>
              </a:lnSpc>
            </a:pPr>
            <a:r>
              <a:rPr lang="en" sz="1600">
                <a:latin typeface="Palatino Linotype" pitchFamily="18" charset="0"/>
              </a:rPr>
              <a:t>It consists </a:t>
            </a:r>
            <a:r>
              <a:rPr lang="en" sz="1600" dirty="0">
                <a:latin typeface="Palatino Linotype" pitchFamily="18" charset="0"/>
              </a:rPr>
              <a:t>of all layers of the intestine and is located on </a:t>
            </a:r>
            <a:r>
              <a:rPr lang="en" sz="1600" dirty="0" err="1">
                <a:latin typeface="Palatino Linotype" pitchFamily="18" charset="0"/>
              </a:rPr>
              <a:t>the antimesenteric </a:t>
            </a:r>
            <a:r>
              <a:rPr lang="en" sz="1600" dirty="0">
                <a:latin typeface="Palatino Linotype" pitchFamily="18" charset="0"/>
              </a:rPr>
              <a:t>side along </a:t>
            </a:r>
            <a:r>
              <a:rPr lang="en" sz="1600" dirty="0" err="1">
                <a:latin typeface="Palatino Linotype" pitchFamily="18" charset="0"/>
              </a:rPr>
              <a:t>the aboral side</a:t>
            </a:r>
            <a:r>
              <a:rPr lang="en" sz="1600" dirty="0">
                <a:latin typeface="Palatino Linotype" pitchFamily="18" charset="0"/>
              </a:rPr>
              <a:t> </a:t>
            </a:r>
            <a:r>
              <a:rPr lang="en" sz="1600" dirty="0" err="1">
                <a:latin typeface="Palatino Linotype" pitchFamily="18" charset="0"/>
              </a:rPr>
              <a:t>ileum </a:t>
            </a:r>
            <a:r>
              <a:rPr lang="en" sz="1600" dirty="0">
                <a:latin typeface="Palatino Linotype" pitchFamily="18" charset="0"/>
              </a:rPr>
              <a:t>, its size is from 1 to 10 cm</a:t>
            </a:r>
            <a:endParaRPr lang="x-none" sz="1600" dirty="0">
              <a:latin typeface="Palatino Linotype" pitchFamily="18" charset="0"/>
            </a:endParaRPr>
          </a:p>
          <a:p>
            <a:pPr>
              <a:lnSpc>
                <a:spcPct val="150000"/>
              </a:lnSpc>
            </a:pPr>
            <a:r>
              <a:rPr lang="en" sz="1600" dirty="0">
                <a:latin typeface="Palatino Linotype" pitchFamily="18" charset="0"/>
              </a:rPr>
              <a:t>In 50% of cases, it contains </a:t>
            </a:r>
            <a:r>
              <a:rPr lang="en" sz="1600" dirty="0" err="1">
                <a:latin typeface="Palatino Linotype" pitchFamily="18" charset="0"/>
              </a:rPr>
              <a:t>heterotopic </a:t>
            </a:r>
            <a:r>
              <a:rPr lang="en" sz="1600" dirty="0">
                <a:latin typeface="Palatino Linotype" pitchFamily="18" charset="0"/>
              </a:rPr>
              <a:t>tissue, most often gastric </a:t>
            </a:r>
            <a:r>
              <a:rPr lang="en" sz="1600" dirty="0" err="1">
                <a:latin typeface="Palatino Linotype" pitchFamily="18" charset="0"/>
              </a:rPr>
              <a:t>mucosa </a:t>
            </a:r>
            <a:r>
              <a:rPr lang="en" sz="1600" dirty="0">
                <a:latin typeface="Palatino Linotype" pitchFamily="18" charset="0"/>
              </a:rPr>
              <a:t>, pancreatic tissue or their </a:t>
            </a:r>
            <a:r>
              <a:rPr lang="en" sz="1600">
                <a:latin typeface="Palatino Linotype" pitchFamily="18" charset="0"/>
              </a:rPr>
              <a:t>combination</a:t>
            </a:r>
            <a:endParaRPr lang="x-none" sz="1600" dirty="0">
              <a:latin typeface="Palatino Linotype" pitchFamily="18" charset="0"/>
            </a:endParaRPr>
          </a:p>
          <a:p>
            <a:pPr marL="0" indent="0">
              <a:lnSpc>
                <a:spcPct val="150000"/>
              </a:lnSpc>
              <a:buNone/>
            </a:pPr>
            <a:r>
              <a:rPr lang="en" sz="1600" b="1" u="sng">
                <a:latin typeface="Palatino Linotype" pitchFamily="18" charset="0"/>
              </a:rPr>
              <a:t>clinical picture</a:t>
            </a:r>
          </a:p>
          <a:p>
            <a:pPr>
              <a:lnSpc>
                <a:spcPct val="150000"/>
              </a:lnSpc>
            </a:pPr>
            <a:r>
              <a:rPr lang="en" sz="1600">
                <a:latin typeface="Palatino Linotype" pitchFamily="18" charset="0"/>
              </a:rPr>
              <a:t>Meckel's diverticulum is asymptomatic until complications develop</a:t>
            </a:r>
          </a:p>
          <a:p>
            <a:pPr>
              <a:lnSpc>
                <a:spcPct val="150000"/>
              </a:lnSpc>
            </a:pPr>
            <a:r>
              <a:rPr lang="en" sz="1600">
                <a:latin typeface="Palatino Linotype" pitchFamily="18" charset="0"/>
              </a:rPr>
              <a:t>Complications are more common in children</a:t>
            </a:r>
          </a:p>
          <a:p>
            <a:pPr marL="0" indent="0">
              <a:lnSpc>
                <a:spcPct val="150000"/>
              </a:lnSpc>
              <a:buNone/>
            </a:pPr>
            <a:r>
              <a:rPr lang="en" sz="1600" b="1" u="sng">
                <a:latin typeface="Palatino Linotype" pitchFamily="18" charset="0"/>
              </a:rPr>
              <a:t>The most common complications are </a:t>
            </a:r>
            <a:r>
              <a:rPr lang="en" sz="1600" b="1" u="sng" dirty="0">
                <a:latin typeface="Palatino Linotype" pitchFamily="18" charset="0"/>
              </a:rPr>
              <a:t>:</a:t>
            </a:r>
          </a:p>
          <a:p>
            <a:pPr>
              <a:lnSpc>
                <a:spcPct val="150000"/>
              </a:lnSpc>
              <a:buFont typeface="Wingdings" pitchFamily="2" charset="2"/>
              <a:buChar char="ü"/>
            </a:pPr>
            <a:r>
              <a:rPr lang="en" sz="1600">
                <a:latin typeface="Palatino Linotype" pitchFamily="18" charset="0"/>
              </a:rPr>
              <a:t>Bleeding</a:t>
            </a:r>
          </a:p>
          <a:p>
            <a:pPr>
              <a:lnSpc>
                <a:spcPct val="150000"/>
              </a:lnSpc>
              <a:buFont typeface="Wingdings" pitchFamily="2" charset="2"/>
              <a:buChar char="ü"/>
            </a:pPr>
            <a:r>
              <a:rPr lang="en" sz="1600">
                <a:latin typeface="Palatino Linotype" pitchFamily="18" charset="0"/>
              </a:rPr>
              <a:t>Intestinal obstruction</a:t>
            </a:r>
          </a:p>
          <a:p>
            <a:pPr>
              <a:lnSpc>
                <a:spcPct val="150000"/>
              </a:lnSpc>
              <a:buFont typeface="Wingdings" pitchFamily="2" charset="2"/>
              <a:buChar char="ü"/>
            </a:pPr>
            <a:r>
              <a:rPr lang="en" sz="1600">
                <a:latin typeface="Palatino Linotype" pitchFamily="18" charset="0"/>
              </a:rPr>
              <a:t>Perforation</a:t>
            </a:r>
          </a:p>
          <a:p>
            <a:pPr>
              <a:lnSpc>
                <a:spcPct val="150000"/>
              </a:lnSpc>
              <a:buFont typeface="Wingdings" pitchFamily="2" charset="2"/>
              <a:buChar char="ü"/>
            </a:pPr>
            <a:r>
              <a:rPr lang="en" sz="1600">
                <a:latin typeface="Palatino Linotype" pitchFamily="18" charset="0"/>
              </a:rPr>
              <a:t>Tumor</a:t>
            </a:r>
            <a:endParaRPr lang="en-US" sz="1600" dirty="0">
              <a:latin typeface="Palatino Linotype" pitchFamily="18" charset="0"/>
            </a:endParaRPr>
          </a:p>
          <a:p>
            <a:pPr>
              <a:lnSpc>
                <a:spcPct val="150000"/>
              </a:lnSpc>
            </a:pPr>
            <a:endParaRPr lang="en-US" sz="1800" dirty="0">
              <a:latin typeface="Palatino Linotype" pitchFamily="18" charset="0"/>
            </a:endParaRPr>
          </a:p>
          <a:p>
            <a:pPr>
              <a:lnSpc>
                <a:spcPct val="150000"/>
              </a:lnSpc>
            </a:pPr>
            <a:endParaRPr lang="en-US" sz="1800" dirty="0">
              <a:latin typeface="Palatino Linotype" pitchFamily="18" charset="0"/>
            </a:endParaRPr>
          </a:p>
        </p:txBody>
      </p:sp>
    </p:spTree>
    <p:extLst>
      <p:ext uri="{BB962C8B-B14F-4D97-AF65-F5344CB8AC3E}">
        <p14:creationId xmlns="" xmlns:p14="http://schemas.microsoft.com/office/powerpoint/2010/main" val="1228262756"/>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r>
              <a:rPr lang="en" sz="3600" b="1" dirty="0">
                <a:solidFill>
                  <a:srgbClr val="FF0000"/>
                </a:solidFill>
                <a:latin typeface="Palatino Linotype" pitchFamily="18" charset="0"/>
              </a:rPr>
              <a:t>Colonic diverticula</a:t>
            </a:r>
            <a:endParaRPr lang="en-US" sz="3600" b="1" dirty="0">
              <a:solidFill>
                <a:srgbClr val="FF0000"/>
              </a:solidFill>
              <a:latin typeface="Palatino Linotype" pitchFamily="18" charset="0"/>
            </a:endParaRPr>
          </a:p>
        </p:txBody>
      </p:sp>
      <p:sp>
        <p:nvSpPr>
          <p:cNvPr id="3" name="Content Placeholder 2"/>
          <p:cNvSpPr>
            <a:spLocks noGrp="1"/>
          </p:cNvSpPr>
          <p:nvPr>
            <p:ph idx="1"/>
          </p:nvPr>
        </p:nvSpPr>
        <p:spPr>
          <a:xfrm>
            <a:off x="0" y="838200"/>
            <a:ext cx="9067800" cy="5715000"/>
          </a:xfrm>
        </p:spPr>
        <p:txBody>
          <a:bodyPr>
            <a:normAutofit/>
          </a:bodyPr>
          <a:lstStyle/>
          <a:p>
            <a:pPr>
              <a:lnSpc>
                <a:spcPct val="150000"/>
              </a:lnSpc>
            </a:pPr>
            <a:r>
              <a:rPr lang="en" sz="1800" dirty="0">
                <a:latin typeface="Palatino Linotype" pitchFamily="18" charset="0"/>
              </a:rPr>
              <a:t>The colon is the most common site of diverticulum, especially the sigmoid and </a:t>
            </a:r>
            <a:r>
              <a:rPr lang="en" sz="1800" dirty="0" err="1">
                <a:latin typeface="Palatino Linotype" pitchFamily="18" charset="0"/>
              </a:rPr>
              <a:t>descending </a:t>
            </a:r>
            <a:r>
              <a:rPr lang="en" sz="1800" dirty="0">
                <a:latin typeface="Palatino Linotype" pitchFamily="18" charset="0"/>
              </a:rPr>
              <a:t>part</a:t>
            </a:r>
          </a:p>
          <a:p>
            <a:pPr marL="0" indent="0">
              <a:lnSpc>
                <a:spcPct val="150000"/>
              </a:lnSpc>
              <a:buNone/>
            </a:pPr>
            <a:r>
              <a:rPr lang="en" sz="1800" b="1" u="sng" dirty="0">
                <a:latin typeface="Palatino Linotype" pitchFamily="18" charset="0"/>
              </a:rPr>
              <a:t>Pathological anatomy</a:t>
            </a:r>
            <a:endParaRPr lang="x-none" sz="1800" b="1" dirty="0">
              <a:latin typeface="Palatino Linotype" pitchFamily="18" charset="0"/>
            </a:endParaRPr>
          </a:p>
          <a:p>
            <a:pPr>
              <a:lnSpc>
                <a:spcPct val="150000"/>
              </a:lnSpc>
            </a:pPr>
            <a:r>
              <a:rPr lang="en" sz="1800" dirty="0">
                <a:latin typeface="Palatino Linotype" pitchFamily="18" charset="0"/>
              </a:rPr>
              <a:t>True colonic diverticula are congenital anomalies and are very rare</a:t>
            </a:r>
          </a:p>
          <a:p>
            <a:pPr>
              <a:lnSpc>
                <a:spcPct val="150000"/>
              </a:lnSpc>
            </a:pPr>
            <a:r>
              <a:rPr lang="en" sz="1800">
                <a:latin typeface="Palatino Linotype" pitchFamily="18" charset="0"/>
              </a:rPr>
              <a:t>mostly </a:t>
            </a:r>
            <a:r>
              <a:rPr lang="en" sz="1800" dirty="0">
                <a:latin typeface="Palatino Linotype" pitchFamily="18" charset="0"/>
              </a:rPr>
              <a:t>multiple, rarely </a:t>
            </a:r>
            <a:r>
              <a:rPr lang="en" sz="1800" dirty="0" err="1">
                <a:latin typeface="Palatino Linotype" pitchFamily="18" charset="0"/>
              </a:rPr>
              <a:t>solitary</a:t>
            </a:r>
            <a:endParaRPr lang="x-none" sz="1800" dirty="0">
              <a:latin typeface="Palatino Linotype" pitchFamily="18" charset="0"/>
            </a:endParaRPr>
          </a:p>
          <a:p>
            <a:pPr>
              <a:lnSpc>
                <a:spcPct val="150000"/>
              </a:lnSpc>
            </a:pPr>
            <a:r>
              <a:rPr lang="en" sz="1800" dirty="0">
                <a:latin typeface="Palatino Linotype" pitchFamily="18" charset="0"/>
              </a:rPr>
              <a:t>They are usually round or spindle-shaped, 0.5 to </a:t>
            </a:r>
            <a:r>
              <a:rPr lang="en" sz="1800">
                <a:latin typeface="Palatino Linotype" pitchFamily="18" charset="0"/>
              </a:rPr>
              <a:t>1s </a:t>
            </a:r>
            <a:r>
              <a:rPr lang="en" sz="1800" dirty="0">
                <a:latin typeface="Palatino Linotype" pitchFamily="18" charset="0"/>
              </a:rPr>
              <a:t>m in size</a:t>
            </a:r>
            <a:endParaRPr lang="x-none" sz="1800" dirty="0">
              <a:latin typeface="Palatino Linotype" pitchFamily="18" charset="0"/>
            </a:endParaRPr>
          </a:p>
          <a:p>
            <a:pPr marL="0" indent="0">
              <a:lnSpc>
                <a:spcPct val="150000"/>
              </a:lnSpc>
              <a:buNone/>
            </a:pPr>
            <a:r>
              <a:rPr lang="en" sz="1800" b="1" u="sng">
                <a:latin typeface="Palatino Linotype" pitchFamily="18" charset="0"/>
              </a:rPr>
              <a:t>Etiopathogenesis</a:t>
            </a:r>
          </a:p>
          <a:p>
            <a:pPr>
              <a:lnSpc>
                <a:spcPct val="150000"/>
              </a:lnSpc>
            </a:pPr>
            <a:r>
              <a:rPr lang="en" sz="1800">
                <a:latin typeface="Palatino Linotype" pitchFamily="18" charset="0"/>
              </a:rPr>
              <a:t>An important role in the development of diverticular protrusion is played by structural changes in the muscular wall of the intestine, increased intraluminal pressure, intestinal motility disorder and diet.</a:t>
            </a:r>
          </a:p>
          <a:p>
            <a:pPr>
              <a:lnSpc>
                <a:spcPct val="150000"/>
              </a:lnSpc>
            </a:pPr>
            <a:r>
              <a:rPr lang="en" sz="1800">
                <a:latin typeface="Palatino Linotype" pitchFamily="18" charset="0"/>
              </a:rPr>
              <a:t>Spastic motility disorder leads to segmentation of the colon and prevents propulsive peristalsis, and at the same time creates increased pressure on the mucosa.</a:t>
            </a:r>
            <a:endParaRPr lang="en-US" sz="1800" dirty="0">
              <a:latin typeface="Palatino Linotype" pitchFamily="18" charset="0"/>
            </a:endParaRPr>
          </a:p>
          <a:p>
            <a:pPr>
              <a:lnSpc>
                <a:spcPct val="150000"/>
              </a:lnSpc>
            </a:pPr>
            <a:endParaRPr lang="en-US" sz="1800" dirty="0">
              <a:latin typeface="Palatino Linotype" pitchFamily="18" charset="0"/>
            </a:endParaRPr>
          </a:p>
        </p:txBody>
      </p:sp>
    </p:spTree>
    <p:extLst>
      <p:ext uri="{BB962C8B-B14F-4D97-AF65-F5344CB8AC3E}">
        <p14:creationId xmlns="" xmlns:p14="http://schemas.microsoft.com/office/powerpoint/2010/main" val="414461786"/>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229600" cy="1143000"/>
          </a:xfrm>
        </p:spPr>
        <p:txBody>
          <a:bodyPr>
            <a:normAutofit/>
          </a:bodyPr>
          <a:lstStyle/>
          <a:p>
            <a:r>
              <a:rPr lang="en" sz="3200" b="1" dirty="0">
                <a:solidFill>
                  <a:srgbClr val="FF0000"/>
                </a:solidFill>
                <a:latin typeface="Palatino Linotype" pitchFamily="18" charset="0"/>
              </a:rPr>
              <a:t>Complicated diverticulosis disease</a:t>
            </a:r>
            <a:endParaRPr lang="en-US" sz="3200" b="1" dirty="0">
              <a:solidFill>
                <a:srgbClr val="FF0000"/>
              </a:solidFill>
              <a:latin typeface="Palatino Linotype" pitchFamily="18" charset="0"/>
            </a:endParaRPr>
          </a:p>
        </p:txBody>
      </p:sp>
      <p:sp>
        <p:nvSpPr>
          <p:cNvPr id="3" name="Content Placeholder 2"/>
          <p:cNvSpPr>
            <a:spLocks noGrp="1"/>
          </p:cNvSpPr>
          <p:nvPr>
            <p:ph idx="1"/>
          </p:nvPr>
        </p:nvSpPr>
        <p:spPr>
          <a:xfrm>
            <a:off x="381000" y="838200"/>
            <a:ext cx="8229600" cy="5943600"/>
          </a:xfrm>
        </p:spPr>
        <p:txBody>
          <a:bodyPr>
            <a:normAutofit/>
          </a:bodyPr>
          <a:lstStyle/>
          <a:p>
            <a:pPr marL="0" indent="0">
              <a:lnSpc>
                <a:spcPct val="150000"/>
              </a:lnSpc>
              <a:buNone/>
            </a:pPr>
            <a:r>
              <a:rPr lang="en" sz="1600" b="1" u="sng" dirty="0">
                <a:latin typeface="Palatino Linotype" pitchFamily="18" charset="0"/>
              </a:rPr>
              <a:t>Diverticulitis</a:t>
            </a:r>
          </a:p>
          <a:p>
            <a:pPr>
              <a:lnSpc>
                <a:spcPct val="150000"/>
              </a:lnSpc>
            </a:pPr>
            <a:r>
              <a:rPr lang="en" sz="1600" dirty="0">
                <a:latin typeface="Palatino Linotype" pitchFamily="18" charset="0"/>
              </a:rPr>
              <a:t>It is caused by inflammation and perforation </a:t>
            </a:r>
            <a:r>
              <a:rPr lang="en" sz="1600" dirty="0" err="1">
                <a:latin typeface="Palatino Linotype" pitchFamily="18" charset="0"/>
              </a:rPr>
              <a:t>of the diverticulum</a:t>
            </a:r>
            <a:endParaRPr lang="x-none" sz="1600" dirty="0">
              <a:latin typeface="Palatino Linotype" pitchFamily="18" charset="0"/>
            </a:endParaRPr>
          </a:p>
          <a:p>
            <a:pPr>
              <a:lnSpc>
                <a:spcPct val="150000"/>
              </a:lnSpc>
            </a:pPr>
            <a:r>
              <a:rPr lang="en" sz="1600" dirty="0">
                <a:latin typeface="Palatino Linotype" pitchFamily="18" charset="0"/>
              </a:rPr>
              <a:t>The prerequisite for inflammation is the obstruction of the bag's neck with hardened </a:t>
            </a:r>
            <a:r>
              <a:rPr lang="en" sz="1600" dirty="0" err="1">
                <a:latin typeface="Palatino Linotype" pitchFamily="18" charset="0"/>
              </a:rPr>
              <a:t>fecal </a:t>
            </a:r>
            <a:r>
              <a:rPr lang="en" sz="1600" dirty="0">
                <a:latin typeface="Palatino Linotype" pitchFamily="18" charset="0"/>
              </a:rPr>
              <a:t>contents, </a:t>
            </a:r>
            <a:r>
              <a:rPr lang="en" sz="1600" dirty="0" err="1">
                <a:latin typeface="Palatino Linotype" pitchFamily="18" charset="0"/>
              </a:rPr>
              <a:t>fecalitis </a:t>
            </a:r>
            <a:r>
              <a:rPr lang="en" sz="1600" dirty="0">
                <a:latin typeface="Palatino Linotype" pitchFamily="18" charset="0"/>
              </a:rPr>
              <a:t>mechanically damages the mucous membrane, causes lymphoid hyperplasia and mild inflammation.</a:t>
            </a:r>
          </a:p>
          <a:p>
            <a:pPr>
              <a:lnSpc>
                <a:spcPct val="150000"/>
              </a:lnSpc>
            </a:pPr>
            <a:r>
              <a:rPr lang="en" sz="1600" dirty="0" err="1">
                <a:latin typeface="Palatino Linotype" pitchFamily="18" charset="0"/>
              </a:rPr>
              <a:t>Edema </a:t>
            </a:r>
            <a:r>
              <a:rPr lang="en" sz="1600" dirty="0">
                <a:latin typeface="Palatino Linotype" pitchFamily="18" charset="0"/>
              </a:rPr>
              <a:t>further complicates the emptying of the diverticulum, the normal intestinal bacterial flora multiplies, and due to the venous stasis, it is transferred to the arterial circulation and leads to </a:t>
            </a:r>
            <a:r>
              <a:rPr lang="en" sz="1600" dirty="0" err="1">
                <a:latin typeface="Palatino Linotype" pitchFamily="18" charset="0"/>
              </a:rPr>
              <a:t>ischemia.</a:t>
            </a:r>
            <a:endParaRPr lang="x-none" sz="1600" dirty="0">
              <a:latin typeface="Palatino Linotype" pitchFamily="18" charset="0"/>
            </a:endParaRPr>
          </a:p>
          <a:p>
            <a:pPr>
              <a:lnSpc>
                <a:spcPct val="150000"/>
              </a:lnSpc>
            </a:pPr>
            <a:r>
              <a:rPr lang="en" sz="1600" dirty="0">
                <a:latin typeface="Palatino Linotype" pitchFamily="18" charset="0"/>
              </a:rPr>
              <a:t>Bacteria penetrate the mucosa, and later the inflammatory process covers the entire wall of the diverticulum, which perforates</a:t>
            </a:r>
          </a:p>
          <a:p>
            <a:pPr>
              <a:lnSpc>
                <a:spcPct val="150000"/>
              </a:lnSpc>
            </a:pPr>
            <a:r>
              <a:rPr lang="en" sz="1600" dirty="0" err="1">
                <a:latin typeface="Palatino Linotype" pitchFamily="18" charset="0"/>
              </a:rPr>
              <a:t>Microperforation </a:t>
            </a:r>
            <a:r>
              <a:rPr lang="en" sz="1600" dirty="0">
                <a:latin typeface="Palatino Linotype" pitchFamily="18" charset="0"/>
              </a:rPr>
              <a:t>can remain well localized in </a:t>
            </a:r>
            <a:r>
              <a:rPr lang="en" sz="1600" dirty="0" err="1">
                <a:latin typeface="Palatino Linotype" pitchFamily="18" charset="0"/>
              </a:rPr>
              <a:t>the pericolic </a:t>
            </a:r>
            <a:r>
              <a:rPr lang="en" sz="1600" dirty="0">
                <a:latin typeface="Palatino Linotype" pitchFamily="18" charset="0"/>
              </a:rPr>
              <a:t>fat tissue and </a:t>
            </a:r>
            <a:r>
              <a:rPr lang="en" sz="1600" dirty="0" err="1">
                <a:latin typeface="Palatino Linotype" pitchFamily="18" charset="0"/>
              </a:rPr>
              <a:t>mesentery </a:t>
            </a:r>
            <a:r>
              <a:rPr lang="en" sz="1600" dirty="0">
                <a:latin typeface="Palatino Linotype" pitchFamily="18" charset="0"/>
              </a:rPr>
              <a:t>with the consequent formation of a small </a:t>
            </a:r>
            <a:r>
              <a:rPr lang="en" sz="1600" dirty="0" err="1">
                <a:latin typeface="Palatino Linotype" pitchFamily="18" charset="0"/>
              </a:rPr>
              <a:t>pericolic</a:t>
            </a:r>
            <a:r>
              <a:rPr lang="en" sz="1600" dirty="0">
                <a:latin typeface="Palatino Linotype" pitchFamily="18" charset="0"/>
              </a:rPr>
              <a:t> </a:t>
            </a:r>
            <a:r>
              <a:rPr lang="en" sz="1600" dirty="0" err="1">
                <a:latin typeface="Palatino Linotype" pitchFamily="18" charset="0"/>
              </a:rPr>
              <a:t>abscess</a:t>
            </a:r>
            <a:endParaRPr lang="x-none" sz="1600" dirty="0">
              <a:latin typeface="Palatino Linotype" pitchFamily="18" charset="0"/>
            </a:endParaRPr>
          </a:p>
          <a:p>
            <a:pPr>
              <a:lnSpc>
                <a:spcPct val="150000"/>
              </a:lnSpc>
            </a:pPr>
            <a:r>
              <a:rPr lang="en" sz="1600" dirty="0">
                <a:latin typeface="Palatino Linotype" pitchFamily="18" charset="0"/>
              </a:rPr>
              <a:t>A larger perforation can lead to a larger </a:t>
            </a:r>
            <a:r>
              <a:rPr lang="en" sz="1600" dirty="0" err="1">
                <a:latin typeface="Palatino Linotype" pitchFamily="18" charset="0"/>
              </a:rPr>
              <a:t>abscess , a large inflamed mass </a:t>
            </a:r>
            <a:r>
              <a:rPr lang="en" sz="1600" dirty="0">
                <a:latin typeface="Palatino Linotype" pitchFamily="18" charset="0"/>
              </a:rPr>
              <a:t>is formed that can affect other organs and cause the formation of a fistula.</a:t>
            </a:r>
          </a:p>
          <a:p>
            <a:pPr>
              <a:lnSpc>
                <a:spcPct val="150000"/>
              </a:lnSpc>
            </a:pPr>
            <a:endParaRPr lang="x-none" sz="1800" dirty="0">
              <a:latin typeface="Palatino Linotype" pitchFamily="18" charset="0"/>
            </a:endParaRPr>
          </a:p>
          <a:p>
            <a:pPr>
              <a:lnSpc>
                <a:spcPct val="150000"/>
              </a:lnSpc>
            </a:pPr>
            <a:endParaRPr lang="en-US" sz="1800" dirty="0">
              <a:latin typeface="Palatino Linotype" pitchFamily="18" charset="0"/>
            </a:endParaRPr>
          </a:p>
        </p:txBody>
      </p:sp>
    </p:spTree>
    <p:extLst>
      <p:ext uri="{BB962C8B-B14F-4D97-AF65-F5344CB8AC3E}">
        <p14:creationId xmlns="" xmlns:p14="http://schemas.microsoft.com/office/powerpoint/2010/main" val="2906501833"/>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a:bodyPr>
          <a:lstStyle/>
          <a:p>
            <a:r>
              <a:rPr lang="en" sz="3200" b="1" dirty="0">
                <a:solidFill>
                  <a:srgbClr val="FF0000"/>
                </a:solidFill>
                <a:latin typeface="Palatino Linotype" pitchFamily="18" charset="0"/>
              </a:rPr>
              <a:t>Complicated </a:t>
            </a:r>
            <a:r>
              <a:rPr lang="en" sz="3200" b="1" dirty="0" err="1">
                <a:solidFill>
                  <a:srgbClr val="FF0000"/>
                </a:solidFill>
                <a:latin typeface="Palatino Linotype" pitchFamily="18" charset="0"/>
              </a:rPr>
              <a:t>diverticulosis </a:t>
            </a:r>
            <a:r>
              <a:rPr lang="en" sz="3200" b="1" dirty="0">
                <a:solidFill>
                  <a:srgbClr val="FF0000"/>
                </a:solidFill>
                <a:latin typeface="Palatino Linotype" pitchFamily="18" charset="0"/>
              </a:rPr>
              <a:t>disease</a:t>
            </a:r>
            <a:endParaRPr lang="en-US" sz="3200" dirty="0"/>
          </a:p>
        </p:txBody>
      </p:sp>
      <p:sp>
        <p:nvSpPr>
          <p:cNvPr id="3" name="Content Placeholder 2"/>
          <p:cNvSpPr>
            <a:spLocks noGrp="1"/>
          </p:cNvSpPr>
          <p:nvPr>
            <p:ph idx="1"/>
          </p:nvPr>
        </p:nvSpPr>
        <p:spPr>
          <a:xfrm>
            <a:off x="-24063" y="838200"/>
            <a:ext cx="8915400" cy="6019800"/>
          </a:xfrm>
        </p:spPr>
        <p:txBody>
          <a:bodyPr>
            <a:normAutofit fontScale="85000" lnSpcReduction="10000"/>
          </a:bodyPr>
          <a:lstStyle/>
          <a:p>
            <a:pPr marL="0" indent="0">
              <a:lnSpc>
                <a:spcPct val="150000"/>
              </a:lnSpc>
              <a:buNone/>
            </a:pPr>
            <a:r>
              <a:rPr lang="en" sz="1800" b="1" u="sng" dirty="0">
                <a:latin typeface="Palatino Linotype" pitchFamily="18" charset="0"/>
              </a:rPr>
              <a:t>clinical picture</a:t>
            </a:r>
          </a:p>
          <a:p>
            <a:pPr>
              <a:lnSpc>
                <a:spcPct val="150000"/>
              </a:lnSpc>
            </a:pPr>
            <a:r>
              <a:rPr lang="en" sz="1800" dirty="0">
                <a:latin typeface="Palatino Linotype" pitchFamily="18" charset="0"/>
              </a:rPr>
              <a:t>Pain in the lower part of the abdomen, more often on the left, accompanied by constipation or diarrhea</a:t>
            </a:r>
          </a:p>
          <a:p>
            <a:pPr>
              <a:lnSpc>
                <a:spcPct val="150000"/>
              </a:lnSpc>
            </a:pPr>
            <a:r>
              <a:rPr lang="en" sz="1800" dirty="0">
                <a:latin typeface="Palatino Linotype" pitchFamily="18" charset="0"/>
              </a:rPr>
              <a:t>Anorexia, vomiting, nausea</a:t>
            </a:r>
          </a:p>
          <a:p>
            <a:pPr>
              <a:lnSpc>
                <a:spcPct val="150000"/>
              </a:lnSpc>
            </a:pPr>
            <a:r>
              <a:rPr lang="en" sz="1800" dirty="0">
                <a:latin typeface="Palatino Linotype" pitchFamily="18" charset="0"/>
              </a:rPr>
              <a:t>The physical findings are dominated by signs of localized </a:t>
            </a:r>
            <a:r>
              <a:rPr lang="en" sz="1800" dirty="0" err="1">
                <a:latin typeface="Palatino Linotype" pitchFamily="18" charset="0"/>
              </a:rPr>
              <a:t>peritoneal </a:t>
            </a:r>
            <a:r>
              <a:rPr lang="en" sz="1800" dirty="0">
                <a:latin typeface="Palatino Linotype" pitchFamily="18" charset="0"/>
              </a:rPr>
              <a:t>inflammation</a:t>
            </a:r>
          </a:p>
          <a:p>
            <a:pPr>
              <a:lnSpc>
                <a:spcPct val="150000"/>
              </a:lnSpc>
            </a:pPr>
            <a:r>
              <a:rPr lang="en" sz="1800" dirty="0">
                <a:latin typeface="Palatino Linotype" pitchFamily="18" charset="0"/>
              </a:rPr>
              <a:t>The clinical course can go in the direction of resolution ( spontaneous recovery) or progression with the development of complications - abscess, peritonitis, obstruction and </a:t>
            </a:r>
            <a:r>
              <a:rPr lang="en" sz="1800">
                <a:latin typeface="Palatino Linotype" pitchFamily="18" charset="0"/>
              </a:rPr>
              <a:t>diffuse peritonitis.</a:t>
            </a:r>
            <a:endParaRPr lang="x-none" sz="1800" dirty="0">
              <a:latin typeface="Palatino Linotype" pitchFamily="18" charset="0"/>
            </a:endParaRPr>
          </a:p>
          <a:p>
            <a:pPr>
              <a:lnSpc>
                <a:spcPct val="150000"/>
              </a:lnSpc>
            </a:pPr>
            <a:r>
              <a:rPr lang="en" sz="1800" b="1">
                <a:latin typeface="Palatino Linotype" pitchFamily="18" charset="0"/>
              </a:rPr>
              <a:t>A differential diagnostic problem may be acute appendicitis</a:t>
            </a:r>
          </a:p>
          <a:p>
            <a:pPr marL="0" indent="0">
              <a:lnSpc>
                <a:spcPct val="150000"/>
              </a:lnSpc>
              <a:buNone/>
            </a:pPr>
            <a:r>
              <a:rPr lang="en" sz="1800" b="1" u="sng">
                <a:latin typeface="Palatino Linotype" pitchFamily="18" charset="0"/>
              </a:rPr>
              <a:t>Diagnosis</a:t>
            </a:r>
          </a:p>
          <a:p>
            <a:pPr>
              <a:lnSpc>
                <a:spcPct val="150000"/>
              </a:lnSpc>
            </a:pPr>
            <a:r>
              <a:rPr lang="en" sz="1800">
                <a:latin typeface="Palatino Linotype" pitchFamily="18" charset="0"/>
              </a:rPr>
              <a:t>Leukocytosis</a:t>
            </a:r>
          </a:p>
          <a:p>
            <a:pPr>
              <a:lnSpc>
                <a:spcPct val="150000"/>
              </a:lnSpc>
            </a:pPr>
            <a:r>
              <a:rPr lang="en" sz="1800">
                <a:latin typeface="Palatino Linotype" pitchFamily="18" charset="0"/>
              </a:rPr>
              <a:t>Bacteriuria may indicate fistulas</a:t>
            </a:r>
          </a:p>
          <a:p>
            <a:pPr>
              <a:lnSpc>
                <a:spcPct val="150000"/>
              </a:lnSpc>
            </a:pPr>
            <a:r>
              <a:rPr lang="en" sz="1800">
                <a:latin typeface="Palatino Linotype" pitchFamily="18" charset="0"/>
              </a:rPr>
              <a:t>Radiography of the abdomen shows pneumoperitoneum, dilatation of the small and large intestine, ileus, obstruction</a:t>
            </a:r>
          </a:p>
          <a:p>
            <a:pPr>
              <a:lnSpc>
                <a:spcPct val="150000"/>
              </a:lnSpc>
            </a:pPr>
            <a:r>
              <a:rPr lang="en" sz="1800" b="1">
                <a:latin typeface="Palatino Linotype" pitchFamily="18" charset="0"/>
              </a:rPr>
              <a:t>ST with a contrast of selection methods</a:t>
            </a:r>
          </a:p>
          <a:p>
            <a:pPr>
              <a:lnSpc>
                <a:spcPct val="150000"/>
              </a:lnSpc>
            </a:pPr>
            <a:r>
              <a:rPr lang="en" sz="1800">
                <a:latin typeface="Palatino Linotype" pitchFamily="18" charset="0"/>
              </a:rPr>
              <a:t>Endoscopy is avoided in acute diverticulitis due to the risk of perforation</a:t>
            </a:r>
          </a:p>
          <a:p>
            <a:pPr>
              <a:lnSpc>
                <a:spcPct val="150000"/>
              </a:lnSpc>
            </a:pPr>
            <a:r>
              <a:rPr lang="en" sz="1800">
                <a:latin typeface="Palatino Linotype" pitchFamily="18" charset="0"/>
              </a:rPr>
              <a:t>A colonoscopy may be performed 6 to 8 weeks after resolution of the diverticulitis</a:t>
            </a:r>
            <a:endParaRPr lang="en-US" sz="1800" dirty="0">
              <a:latin typeface="Palatino Linotype" pitchFamily="18" charset="0"/>
            </a:endParaRPr>
          </a:p>
          <a:p>
            <a:pPr>
              <a:lnSpc>
                <a:spcPct val="150000"/>
              </a:lnSpc>
            </a:pPr>
            <a:endParaRPr lang="x-none" sz="1800" dirty="0">
              <a:latin typeface="Palatino Linotype" pitchFamily="18" charset="0"/>
            </a:endParaRPr>
          </a:p>
          <a:p>
            <a:pPr>
              <a:lnSpc>
                <a:spcPct val="150000"/>
              </a:lnSpc>
            </a:pPr>
            <a:endParaRPr lang="en-US" sz="1800" dirty="0">
              <a:latin typeface="Palatino Linotype" pitchFamily="18" charset="0"/>
            </a:endParaRPr>
          </a:p>
        </p:txBody>
      </p:sp>
    </p:spTree>
    <p:extLst>
      <p:ext uri="{BB962C8B-B14F-4D97-AF65-F5344CB8AC3E}">
        <p14:creationId xmlns="" xmlns:p14="http://schemas.microsoft.com/office/powerpoint/2010/main" val="2550098746"/>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229600" cy="381000"/>
          </a:xfrm>
        </p:spPr>
        <p:txBody>
          <a:bodyPr>
            <a:normAutofit fontScale="90000"/>
          </a:bodyPr>
          <a:lstStyle/>
          <a:p>
            <a:r>
              <a:rPr lang="en" sz="3200" b="1" dirty="0">
                <a:solidFill>
                  <a:srgbClr val="FF0000"/>
                </a:solidFill>
                <a:latin typeface="Palatino Linotype" pitchFamily="18" charset="0"/>
              </a:rPr>
              <a:t>Complicated </a:t>
            </a:r>
            <a:r>
              <a:rPr lang="en" sz="3200" b="1" dirty="0" err="1">
                <a:solidFill>
                  <a:srgbClr val="FF0000"/>
                </a:solidFill>
                <a:latin typeface="Palatino Linotype" pitchFamily="18" charset="0"/>
              </a:rPr>
              <a:t>diverticulosis </a:t>
            </a:r>
            <a:r>
              <a:rPr lang="en" sz="3200" b="1" dirty="0">
                <a:solidFill>
                  <a:srgbClr val="FF0000"/>
                </a:solidFill>
                <a:latin typeface="Palatino Linotype" pitchFamily="18" charset="0"/>
              </a:rPr>
              <a:t>disease</a:t>
            </a:r>
            <a:endParaRPr lang="en-US" sz="3200" dirty="0"/>
          </a:p>
        </p:txBody>
      </p:sp>
      <p:sp>
        <p:nvSpPr>
          <p:cNvPr id="3" name="Content Placeholder 2"/>
          <p:cNvSpPr>
            <a:spLocks noGrp="1"/>
          </p:cNvSpPr>
          <p:nvPr>
            <p:ph idx="1"/>
          </p:nvPr>
        </p:nvSpPr>
        <p:spPr>
          <a:xfrm>
            <a:off x="0" y="457200"/>
            <a:ext cx="9144000" cy="6400800"/>
          </a:xfrm>
        </p:spPr>
        <p:txBody>
          <a:bodyPr>
            <a:noAutofit/>
          </a:bodyPr>
          <a:lstStyle/>
          <a:p>
            <a:pPr marL="0" indent="0">
              <a:lnSpc>
                <a:spcPct val="150000"/>
              </a:lnSpc>
              <a:buNone/>
            </a:pPr>
            <a:r>
              <a:rPr lang="en" sz="1400" b="1" u="sng" dirty="0">
                <a:latin typeface="Palatino Linotype" pitchFamily="18" charset="0"/>
              </a:rPr>
              <a:t>Treatment</a:t>
            </a:r>
            <a:endParaRPr lang="x-none" sz="1400" b="1" dirty="0">
              <a:latin typeface="Palatino Linotype" pitchFamily="18" charset="0"/>
            </a:endParaRPr>
          </a:p>
          <a:p>
            <a:pPr>
              <a:lnSpc>
                <a:spcPct val="150000"/>
              </a:lnSpc>
            </a:pPr>
            <a:r>
              <a:rPr lang="en" sz="1400" dirty="0">
                <a:latin typeface="Palatino Linotype" pitchFamily="18" charset="0"/>
              </a:rPr>
              <a:t>Outpatient and hospital</a:t>
            </a:r>
          </a:p>
          <a:p>
            <a:pPr>
              <a:lnSpc>
                <a:spcPct val="150000"/>
              </a:lnSpc>
            </a:pPr>
            <a:r>
              <a:rPr lang="en" sz="1400" dirty="0">
                <a:latin typeface="Palatino Linotype" pitchFamily="18" charset="0"/>
              </a:rPr>
              <a:t>Patients with a milder clinical picture without peritoneal irritation can be treated on an outpatient basis. For these patients, a diet with light food, fluids, and broad-spectrum antibiotics is recommended.</a:t>
            </a:r>
          </a:p>
          <a:p>
            <a:pPr marL="0" indent="0">
              <a:lnSpc>
                <a:spcPct val="150000"/>
              </a:lnSpc>
              <a:buNone/>
            </a:pPr>
            <a:r>
              <a:rPr lang="en" sz="1400" b="1" dirty="0">
                <a:latin typeface="Palatino Linotype" pitchFamily="18" charset="0"/>
              </a:rPr>
              <a:t>Standard therapy:</a:t>
            </a:r>
            <a:endParaRPr lang="en-US" sz="1400" b="1" dirty="0">
              <a:latin typeface="Palatino Linotype" pitchFamily="18" charset="0"/>
            </a:endParaRPr>
          </a:p>
          <a:p>
            <a:pPr marL="457200" indent="-457200">
              <a:lnSpc>
                <a:spcPct val="150000"/>
              </a:lnSpc>
              <a:buFont typeface="+mj-lt"/>
              <a:buAutoNum type="arabicPeriod"/>
            </a:pPr>
            <a:r>
              <a:rPr lang="en" sz="1400" dirty="0" err="1">
                <a:latin typeface="Palatino Linotype" pitchFamily="18" charset="0"/>
              </a:rPr>
              <a:t>amoxicillin </a:t>
            </a:r>
            <a:r>
              <a:rPr lang="en" sz="1400" dirty="0">
                <a:latin typeface="Palatino Linotype" pitchFamily="18" charset="0"/>
              </a:rPr>
              <a:t>with </a:t>
            </a:r>
            <a:r>
              <a:rPr lang="en" sz="1400" dirty="0" err="1">
                <a:latin typeface="Palatino Linotype" pitchFamily="18" charset="0"/>
              </a:rPr>
              <a:t>clavulonic </a:t>
            </a:r>
            <a:r>
              <a:rPr lang="en" sz="1400" dirty="0">
                <a:latin typeface="Palatino Linotype" pitchFamily="18" charset="0"/>
              </a:rPr>
              <a:t>acid</a:t>
            </a:r>
            <a:endParaRPr lang="en-US" sz="1400" dirty="0">
              <a:latin typeface="Palatino Linotype" pitchFamily="18" charset="0"/>
            </a:endParaRPr>
          </a:p>
          <a:p>
            <a:pPr marL="457200" indent="-457200">
              <a:lnSpc>
                <a:spcPct val="150000"/>
              </a:lnSpc>
              <a:buFont typeface="+mj-lt"/>
              <a:buAutoNum type="arabicPeriod"/>
            </a:pPr>
            <a:r>
              <a:rPr lang="en" sz="1400" dirty="0" err="1">
                <a:latin typeface="Palatino Linotype" pitchFamily="18" charset="0"/>
              </a:rPr>
              <a:t>Sulfomethoxa </a:t>
            </a:r>
            <a:r>
              <a:rPr lang="en" sz="1400" dirty="0">
                <a:latin typeface="Palatino Linotype" pitchFamily="18" charset="0"/>
              </a:rPr>
              <a:t>z </a:t>
            </a:r>
            <a:r>
              <a:rPr lang="en" sz="1400" dirty="0" err="1">
                <a:latin typeface="Palatino Linotype" pitchFamily="18" charset="0"/>
              </a:rPr>
              <a:t>ol </a:t>
            </a:r>
            <a:r>
              <a:rPr lang="en" sz="1400" dirty="0">
                <a:latin typeface="Palatino Linotype" pitchFamily="18" charset="0"/>
              </a:rPr>
              <a:t>- </a:t>
            </a:r>
            <a:r>
              <a:rPr lang="en" sz="1400" dirty="0" err="1">
                <a:latin typeface="Palatino Linotype" pitchFamily="18" charset="0"/>
              </a:rPr>
              <a:t>trimethoprim</a:t>
            </a:r>
            <a:endParaRPr lang="en-US" sz="1400" dirty="0">
              <a:latin typeface="Palatino Linotype" pitchFamily="18" charset="0"/>
            </a:endParaRPr>
          </a:p>
          <a:p>
            <a:pPr marL="457200" indent="-457200">
              <a:lnSpc>
                <a:spcPct val="150000"/>
              </a:lnSpc>
              <a:buFont typeface="+mj-lt"/>
              <a:buAutoNum type="arabicPeriod"/>
            </a:pPr>
            <a:r>
              <a:rPr lang="en" sz="1400" dirty="0" err="1">
                <a:latin typeface="Palatino Linotype" pitchFamily="18" charset="0"/>
              </a:rPr>
              <a:t>metronidazole</a:t>
            </a:r>
            <a:endParaRPr lang="x-none" sz="1400" dirty="0">
              <a:latin typeface="Palatino Linotype" pitchFamily="18" charset="0"/>
            </a:endParaRPr>
          </a:p>
          <a:p>
            <a:pPr marL="0" indent="0">
              <a:lnSpc>
                <a:spcPct val="150000"/>
              </a:lnSpc>
              <a:buNone/>
            </a:pPr>
            <a:r>
              <a:rPr lang="en" sz="1400" b="1" dirty="0">
                <a:latin typeface="Palatino Linotype" pitchFamily="18" charset="0"/>
              </a:rPr>
              <a:t>or</a:t>
            </a:r>
          </a:p>
          <a:p>
            <a:pPr marL="0" indent="0">
              <a:lnSpc>
                <a:spcPct val="150000"/>
              </a:lnSpc>
              <a:buNone/>
            </a:pPr>
            <a:r>
              <a:rPr lang="en" sz="1400" dirty="0">
                <a:latin typeface="Palatino Linotype" pitchFamily="18" charset="0"/>
              </a:rPr>
              <a:t>         </a:t>
            </a:r>
            <a:r>
              <a:rPr lang="en" sz="1400" dirty="0" err="1">
                <a:latin typeface="Palatino Linotype" pitchFamily="18" charset="0"/>
              </a:rPr>
              <a:t>quinolones </a:t>
            </a:r>
            <a:r>
              <a:rPr lang="en" sz="1400" dirty="0">
                <a:latin typeface="Palatino Linotype" pitchFamily="18" charset="0"/>
              </a:rPr>
              <a:t>and </a:t>
            </a:r>
            <a:r>
              <a:rPr lang="en" sz="1400" dirty="0" err="1">
                <a:latin typeface="Palatino Linotype" pitchFamily="18" charset="0"/>
              </a:rPr>
              <a:t>metronidazole</a:t>
            </a:r>
            <a:endParaRPr lang="x-none" sz="1400" dirty="0">
              <a:latin typeface="Palatino Linotype" pitchFamily="18" charset="0"/>
            </a:endParaRPr>
          </a:p>
          <a:p>
            <a:pPr>
              <a:lnSpc>
                <a:spcPct val="150000"/>
              </a:lnSpc>
            </a:pPr>
            <a:r>
              <a:rPr lang="en" sz="1400" dirty="0">
                <a:latin typeface="Palatino Linotype" pitchFamily="18" charset="0"/>
              </a:rPr>
              <a:t>Effects are expected after three days, and therapy is taken for 7 to 10 days</a:t>
            </a:r>
          </a:p>
          <a:p>
            <a:pPr>
              <a:lnSpc>
                <a:spcPct val="150000"/>
              </a:lnSpc>
            </a:pPr>
            <a:r>
              <a:rPr lang="en" sz="1400" dirty="0">
                <a:latin typeface="Palatino Linotype" pitchFamily="18" charset="0"/>
              </a:rPr>
              <a:t>The diet gradually </a:t>
            </a:r>
            <a:r>
              <a:rPr lang="en" sz="1400">
                <a:latin typeface="Palatino Linotype" pitchFamily="18" charset="0"/>
              </a:rPr>
              <a:t>becomes more liberal</a:t>
            </a:r>
            <a:endParaRPr lang="x-none" sz="1400" dirty="0">
              <a:latin typeface="Palatino Linotype" pitchFamily="18" charset="0"/>
            </a:endParaRPr>
          </a:p>
          <a:p>
            <a:pPr>
              <a:lnSpc>
                <a:spcPct val="150000"/>
              </a:lnSpc>
              <a:buFont typeface="Wingdings" pitchFamily="2" charset="2"/>
              <a:buChar char="Ø"/>
            </a:pPr>
            <a:r>
              <a:rPr lang="en" sz="1400">
                <a:latin typeface="Palatino Linotype" pitchFamily="18" charset="0"/>
              </a:rPr>
              <a:t>Old patients and those with associated diseases, and in whom there are indicators of severe inflammation, are </a:t>
            </a:r>
            <a:r>
              <a:rPr lang="en" sz="1400" b="1">
                <a:latin typeface="Palatino Linotype" pitchFamily="18" charset="0"/>
              </a:rPr>
              <a:t>hospitalized</a:t>
            </a:r>
          </a:p>
          <a:p>
            <a:pPr>
              <a:lnSpc>
                <a:spcPct val="150000"/>
              </a:lnSpc>
            </a:pPr>
            <a:r>
              <a:rPr lang="en" sz="1400">
                <a:latin typeface="Palatino Linotype" pitchFamily="18" charset="0"/>
              </a:rPr>
              <a:t>Treatment consists of parenteral nutrition with broad-spectrum antibiotics </a:t>
            </a:r>
            <a:r>
              <a:rPr lang="en" sz="1400" dirty="0">
                <a:latin typeface="Palatino Linotype" pitchFamily="18" charset="0"/>
              </a:rPr>
              <a:t>: </a:t>
            </a:r>
            <a:r>
              <a:rPr lang="en" sz="1400">
                <a:latin typeface="Palatino Linotype" pitchFamily="18" charset="0"/>
              </a:rPr>
              <a:t>triple therapy (ampicillin, gentamicin and metronidazole) </a:t>
            </a:r>
            <a:r>
              <a:rPr lang="en" sz="1400" dirty="0">
                <a:latin typeface="Palatino Linotype" pitchFamily="18" charset="0"/>
              </a:rPr>
              <a:t>,</a:t>
            </a:r>
            <a:endParaRPr lang="x-none" sz="1400">
              <a:latin typeface="Palatino Linotype" pitchFamily="18" charset="0"/>
            </a:endParaRPr>
          </a:p>
          <a:p>
            <a:pPr>
              <a:lnSpc>
                <a:spcPct val="150000"/>
              </a:lnSpc>
            </a:pPr>
            <a:r>
              <a:rPr lang="en" sz="1400">
                <a:latin typeface="Palatino Linotype" pitchFamily="18" charset="0"/>
              </a:rPr>
              <a:t>In case of allergy to penicillin, vancomycin is recommended </a:t>
            </a:r>
            <a:r>
              <a:rPr lang="en" sz="1400" dirty="0">
                <a:latin typeface="Palatino Linotype" pitchFamily="18" charset="0"/>
              </a:rPr>
              <a:t>, and </a:t>
            </a:r>
            <a:r>
              <a:rPr lang="en" sz="1400">
                <a:latin typeface="Palatino Linotype" pitchFamily="18" charset="0"/>
              </a:rPr>
              <a:t>for metronidazole – clindamycin</a:t>
            </a:r>
            <a:endParaRPr lang="en-US" sz="1400" dirty="0">
              <a:latin typeface="Palatino Linotype" pitchFamily="18" charset="0"/>
            </a:endParaRPr>
          </a:p>
          <a:p>
            <a:pPr>
              <a:lnSpc>
                <a:spcPct val="150000"/>
              </a:lnSpc>
            </a:pPr>
            <a:endParaRPr lang="x-none" sz="1400" dirty="0">
              <a:latin typeface="Palatino Linotype" pitchFamily="18" charset="0"/>
            </a:endParaRPr>
          </a:p>
          <a:p>
            <a:pPr marL="457200" indent="-457200">
              <a:lnSpc>
                <a:spcPct val="150000"/>
              </a:lnSpc>
            </a:pPr>
            <a:endParaRPr lang="en-US" sz="1400" dirty="0">
              <a:latin typeface="Palatino Linotype" pitchFamily="18" charset="0"/>
            </a:endParaRPr>
          </a:p>
        </p:txBody>
      </p:sp>
    </p:spTree>
    <p:extLst>
      <p:ext uri="{BB962C8B-B14F-4D97-AF65-F5344CB8AC3E}">
        <p14:creationId xmlns="" xmlns:p14="http://schemas.microsoft.com/office/powerpoint/2010/main" val="3183053234"/>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 y="2130425"/>
            <a:ext cx="8915400" cy="1470025"/>
          </a:xfrm>
        </p:spPr>
        <p:txBody>
          <a:bodyPr>
            <a:normAutofit/>
          </a:bodyPr>
          <a:lstStyle/>
          <a:p>
            <a:r>
              <a:rPr lang="en" sz="3600" b="1" dirty="0">
                <a:latin typeface="Palatino Linotype" pitchFamily="18" charset="0"/>
              </a:rPr>
              <a:t>IRRITABLE COLUMN SYNDROME </a:t>
            </a:r>
            <a:r>
              <a:rPr lang="x-none" sz="3600" b="1" dirty="0">
                <a:latin typeface="Palatino Linotype" pitchFamily="18" charset="0"/>
              </a:rPr>
              <a:t/>
            </a:r>
            <a:br>
              <a:rPr lang="x-none" sz="3600" b="1" dirty="0">
                <a:latin typeface="Palatino Linotype" pitchFamily="18" charset="0"/>
              </a:rPr>
            </a:br>
            <a:endParaRPr lang="x-none" sz="3600" b="1" dirty="0">
              <a:latin typeface="Palatino Linotype" pitchFamily="18" charset="0"/>
            </a:endParaRPr>
          </a:p>
        </p:txBody>
      </p:sp>
      <p:pic>
        <p:nvPicPr>
          <p:cNvPr id="4" name="Picture 2"/>
          <p:cNvPicPr>
            <a:picLocks noChangeAspect="1" noChangeArrowheads="1"/>
          </p:cNvPicPr>
          <p:nvPr/>
        </p:nvPicPr>
        <p:blipFill>
          <a:blip r:embed="rId2" cstate="print"/>
          <a:srcRect/>
          <a:stretch>
            <a:fillRect/>
          </a:stretch>
        </p:blipFill>
        <p:spPr bwMode="auto">
          <a:xfrm>
            <a:off x="874479" y="152400"/>
            <a:ext cx="6949440" cy="1447800"/>
          </a:xfrm>
          <a:prstGeom prst="rect">
            <a:avLst/>
          </a:prstGeom>
          <a:noFill/>
          <a:ln w="9525">
            <a:noFill/>
            <a:miter lim="800000"/>
            <a:headEnd/>
            <a:tailEnd/>
          </a:ln>
        </p:spPr>
      </p:pic>
      <p:sp>
        <p:nvSpPr>
          <p:cNvPr id="5" name="Subtitle 4"/>
          <p:cNvSpPr>
            <a:spLocks noGrp="1"/>
          </p:cNvSpPr>
          <p:nvPr>
            <p:ph type="subTitle" idx="1"/>
          </p:nvPr>
        </p:nvSpPr>
        <p:spPr/>
        <p:txBody>
          <a:bodyPr/>
          <a:lstStyle/>
          <a:p>
            <a:endParaRPr lang="en-US"/>
          </a:p>
        </p:txBody>
      </p:sp>
    </p:spTree>
    <p:extLst>
      <p:ext uri="{BB962C8B-B14F-4D97-AF65-F5344CB8AC3E}">
        <p14:creationId xmlns="" xmlns:p14="http://schemas.microsoft.com/office/powerpoint/2010/main" val="3888489472"/>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04800" y="304800"/>
            <a:ext cx="8458200" cy="6047809"/>
          </a:xfrm>
          <a:prstGeom prst="rect">
            <a:avLst/>
          </a:prstGeom>
          <a:noFill/>
        </p:spPr>
        <p:txBody>
          <a:bodyPr wrap="square" rtlCol="0">
            <a:spAutoFit/>
          </a:bodyPr>
          <a:lstStyle/>
          <a:p>
            <a:pPr algn="ctr">
              <a:lnSpc>
                <a:spcPct val="150000"/>
              </a:lnSpc>
            </a:pPr>
            <a:r>
              <a:rPr lang="en" sz="2400" b="1" dirty="0">
                <a:latin typeface="Palatino Linotype" pitchFamily="18" charset="0"/>
              </a:rPr>
              <a:t>Signs and symptoms</a:t>
            </a:r>
          </a:p>
          <a:p>
            <a:pPr>
              <a:lnSpc>
                <a:spcPct val="150000"/>
              </a:lnSpc>
            </a:pPr>
            <a:endParaRPr lang="x-none" dirty="0">
              <a:latin typeface="Palatino Linotype" pitchFamily="18" charset="0"/>
            </a:endParaRPr>
          </a:p>
          <a:p>
            <a:pPr marL="285750" indent="-285750">
              <a:lnSpc>
                <a:spcPct val="150000"/>
              </a:lnSpc>
              <a:buFont typeface="Wingdings" pitchFamily="2" charset="2"/>
              <a:buChar char="ü"/>
            </a:pPr>
            <a:r>
              <a:rPr lang="en" dirty="0">
                <a:solidFill>
                  <a:srgbClr val="FF0000"/>
                </a:solidFill>
                <a:latin typeface="Palatino Linotype" pitchFamily="18" charset="0"/>
              </a:rPr>
              <a:t>Abdominal pain associated with </a:t>
            </a:r>
            <a:r>
              <a:rPr lang="en" dirty="0" err="1">
                <a:solidFill>
                  <a:srgbClr val="FF0000"/>
                </a:solidFill>
                <a:latin typeface="Palatino Linotype" pitchFamily="18" charset="0"/>
              </a:rPr>
              <a:t>defecation</a:t>
            </a:r>
            <a:r>
              <a:rPr lang="en" dirty="0">
                <a:solidFill>
                  <a:srgbClr val="FF0000"/>
                </a:solidFill>
                <a:latin typeface="Palatino Linotype" pitchFamily="18" charset="0"/>
              </a:rPr>
              <a:t> </a:t>
            </a:r>
          </a:p>
          <a:p>
            <a:pPr marL="285750" indent="-285750">
              <a:lnSpc>
                <a:spcPct val="150000"/>
              </a:lnSpc>
              <a:buFont typeface="Wingdings" pitchFamily="2" charset="2"/>
              <a:buChar char="ü"/>
            </a:pPr>
            <a:r>
              <a:rPr lang="en" dirty="0" err="1">
                <a:solidFill>
                  <a:srgbClr val="FF0000"/>
                </a:solidFill>
                <a:latin typeface="Palatino Linotype" pitchFamily="18" charset="0"/>
              </a:rPr>
              <a:t>Defecation </a:t>
            </a:r>
            <a:r>
              <a:rPr lang="en" dirty="0">
                <a:solidFill>
                  <a:srgbClr val="FF0000"/>
                </a:solidFill>
                <a:latin typeface="Palatino Linotype" pitchFamily="18" charset="0"/>
              </a:rPr>
              <a:t>disorder </a:t>
            </a:r>
          </a:p>
          <a:p>
            <a:pPr marL="285750" indent="-285750">
              <a:lnSpc>
                <a:spcPct val="150000"/>
              </a:lnSpc>
              <a:buFont typeface="Wingdings" pitchFamily="2" charset="2"/>
              <a:buChar char="ü"/>
            </a:pPr>
            <a:r>
              <a:rPr lang="en" dirty="0">
                <a:solidFill>
                  <a:srgbClr val="FF0000"/>
                </a:solidFill>
                <a:latin typeface="Palatino Linotype" pitchFamily="18" charset="0"/>
              </a:rPr>
              <a:t>Abdominal </a:t>
            </a:r>
            <a:r>
              <a:rPr lang="en" dirty="0" err="1">
                <a:solidFill>
                  <a:srgbClr val="FF0000"/>
                </a:solidFill>
                <a:latin typeface="Palatino Linotype" pitchFamily="18" charset="0"/>
              </a:rPr>
              <a:t>distension</a:t>
            </a:r>
          </a:p>
          <a:p>
            <a:pPr marL="285750" indent="-285750">
              <a:lnSpc>
                <a:spcPct val="150000"/>
              </a:lnSpc>
              <a:buFont typeface="Wingdings" pitchFamily="2" charset="2"/>
              <a:buChar char="ü"/>
            </a:pPr>
            <a:r>
              <a:rPr lang="en" dirty="0" err="1">
                <a:latin typeface="Palatino Linotype" pitchFamily="18" charset="0"/>
              </a:rPr>
              <a:t>Urgency </a:t>
            </a:r>
            <a:r>
              <a:rPr lang="en" dirty="0">
                <a:latin typeface="Palatino Linotype" pitchFamily="18" charset="0"/>
              </a:rPr>
              <a:t>of discharge</a:t>
            </a:r>
          </a:p>
          <a:p>
            <a:pPr marL="285750" indent="-285750">
              <a:lnSpc>
                <a:spcPct val="150000"/>
              </a:lnSpc>
              <a:buFont typeface="Wingdings" pitchFamily="2" charset="2"/>
              <a:buChar char="ü"/>
            </a:pPr>
            <a:r>
              <a:rPr lang="en" dirty="0">
                <a:latin typeface="Palatino Linotype" pitchFamily="18" charset="0"/>
              </a:rPr>
              <a:t>Feeling of incomplete stool evacuation</a:t>
            </a:r>
          </a:p>
          <a:p>
            <a:pPr marL="285750" indent="-285750">
              <a:lnSpc>
                <a:spcPct val="150000"/>
              </a:lnSpc>
              <a:buFont typeface="Wingdings" pitchFamily="2" charset="2"/>
              <a:buChar char="ü"/>
            </a:pPr>
            <a:r>
              <a:rPr lang="en" dirty="0">
                <a:latin typeface="Palatino Linotype" pitchFamily="18" charset="0"/>
              </a:rPr>
              <a:t>COAT OF ARMS</a:t>
            </a:r>
          </a:p>
          <a:p>
            <a:pPr marL="285750" indent="-285750">
              <a:lnSpc>
                <a:spcPct val="150000"/>
              </a:lnSpc>
              <a:buFont typeface="Wingdings" pitchFamily="2" charset="2"/>
              <a:buChar char="ü"/>
            </a:pPr>
            <a:r>
              <a:rPr lang="en" dirty="0">
                <a:latin typeface="Palatino Linotype" pitchFamily="18" charset="0"/>
              </a:rPr>
              <a:t>Symptoms from </a:t>
            </a:r>
            <a:r>
              <a:rPr lang="en" dirty="0" err="1">
                <a:latin typeface="Palatino Linotype" pitchFamily="18" charset="0"/>
              </a:rPr>
              <a:t>the urogenital </a:t>
            </a:r>
            <a:r>
              <a:rPr lang="en" dirty="0">
                <a:latin typeface="Palatino Linotype" pitchFamily="18" charset="0"/>
              </a:rPr>
              <a:t>system</a:t>
            </a:r>
          </a:p>
          <a:p>
            <a:pPr marL="285750" indent="-285750">
              <a:lnSpc>
                <a:spcPct val="150000"/>
              </a:lnSpc>
              <a:buFont typeface="Wingdings" pitchFamily="2" charset="2"/>
              <a:buChar char="ü"/>
            </a:pPr>
            <a:r>
              <a:rPr lang="en" dirty="0">
                <a:latin typeface="Palatino Linotype" pitchFamily="18" charset="0"/>
              </a:rPr>
              <a:t>Chronic fatigue syndrome</a:t>
            </a:r>
          </a:p>
          <a:p>
            <a:pPr marL="285750" indent="-285750">
              <a:lnSpc>
                <a:spcPct val="150000"/>
              </a:lnSpc>
              <a:buFont typeface="Wingdings" pitchFamily="2" charset="2"/>
              <a:buChar char="ü"/>
            </a:pPr>
            <a:r>
              <a:rPr lang="en" dirty="0" err="1">
                <a:latin typeface="Palatino Linotype" pitchFamily="18" charset="0"/>
              </a:rPr>
              <a:t>Fibromyalgia </a:t>
            </a:r>
            <a:r>
              <a:rPr lang="en" dirty="0">
                <a:latin typeface="Palatino Linotype" pitchFamily="18" charset="0"/>
              </a:rPr>
              <a:t>and headache</a:t>
            </a:r>
          </a:p>
          <a:p>
            <a:pPr marL="285750" indent="-285750">
              <a:lnSpc>
                <a:spcPct val="150000"/>
              </a:lnSpc>
              <a:buFont typeface="Wingdings" pitchFamily="2" charset="2"/>
              <a:buChar char="ü"/>
            </a:pPr>
            <a:r>
              <a:rPr lang="en" dirty="0">
                <a:latin typeface="Palatino Linotype" pitchFamily="18" charset="0"/>
              </a:rPr>
              <a:t>Depression and </a:t>
            </a:r>
            <a:r>
              <a:rPr lang="en" dirty="0" err="1">
                <a:latin typeface="Palatino Linotype" pitchFamily="18" charset="0"/>
              </a:rPr>
              <a:t>anxiety </a:t>
            </a:r>
            <a:r>
              <a:rPr lang="en" dirty="0">
                <a:latin typeface="Palatino Linotype" pitchFamily="18" charset="0"/>
              </a:rPr>
              <a:t>-60%</a:t>
            </a:r>
          </a:p>
          <a:p>
            <a:pPr marL="285750" indent="-285750">
              <a:lnSpc>
                <a:spcPct val="150000"/>
              </a:lnSpc>
              <a:buFont typeface="Wingdings" pitchFamily="2" charset="2"/>
              <a:buChar char="ü"/>
            </a:pPr>
            <a:r>
              <a:rPr lang="en" dirty="0">
                <a:latin typeface="Palatino Linotype" pitchFamily="18" charset="0"/>
              </a:rPr>
              <a:t>1/3 sexual </a:t>
            </a:r>
            <a:r>
              <a:rPr lang="en" dirty="0" err="1">
                <a:latin typeface="Palatino Linotype" pitchFamily="18" charset="0"/>
              </a:rPr>
              <a:t>dysfunction </a:t>
            </a:r>
            <a:r>
              <a:rPr lang="en" dirty="0">
                <a:latin typeface="Palatino Linotype" pitchFamily="18" charset="0"/>
              </a:rPr>
              <a:t>- decrease in libido</a:t>
            </a:r>
          </a:p>
          <a:p>
            <a:pPr>
              <a:lnSpc>
                <a:spcPct val="150000"/>
              </a:lnSpc>
            </a:pPr>
            <a:endParaRPr lang="x-none" dirty="0">
              <a:latin typeface="Palatino Linotype" pitchFamily="18" charset="0"/>
            </a:endParaRPr>
          </a:p>
        </p:txBody>
      </p:sp>
      <p:pic>
        <p:nvPicPr>
          <p:cNvPr id="4" name="Picture 3" descr="http://abcremedioscaseros.com/wp-content/uploads/2014/02/S%C3%ADndrome-del-colon-irritable.jpg"/>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612082" y="3033391"/>
            <a:ext cx="3505200" cy="3275330"/>
          </a:xfrm>
          <a:prstGeom prst="rect">
            <a:avLst/>
          </a:prstGeom>
          <a:noFill/>
          <a:ln>
            <a:noFill/>
          </a:ln>
        </p:spPr>
      </p:pic>
    </p:spTree>
    <p:extLst>
      <p:ext uri="{BB962C8B-B14F-4D97-AF65-F5344CB8AC3E}">
        <p14:creationId xmlns="" xmlns:p14="http://schemas.microsoft.com/office/powerpoint/2010/main" val="3392920200"/>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 y="609600"/>
            <a:ext cx="8763001" cy="4016484"/>
          </a:xfrm>
          <a:prstGeom prst="rect">
            <a:avLst/>
          </a:prstGeom>
          <a:noFill/>
        </p:spPr>
        <p:txBody>
          <a:bodyPr wrap="square" rtlCol="0">
            <a:spAutoFit/>
          </a:bodyPr>
          <a:lstStyle/>
          <a:p>
            <a:pPr algn="ctr">
              <a:lnSpc>
                <a:spcPct val="150000"/>
              </a:lnSpc>
            </a:pPr>
            <a:r>
              <a:rPr lang="en" sz="2800" b="1" dirty="0">
                <a:latin typeface="Palatino Linotype" pitchFamily="18" charset="0"/>
              </a:rPr>
              <a:t>Classification of SIK</a:t>
            </a:r>
          </a:p>
          <a:p>
            <a:pPr>
              <a:lnSpc>
                <a:spcPct val="150000"/>
              </a:lnSpc>
            </a:pPr>
            <a:endParaRPr lang="x-none" dirty="0">
              <a:latin typeface="Palatino Linotype" pitchFamily="18" charset="0"/>
            </a:endParaRPr>
          </a:p>
          <a:p>
            <a:pPr marL="285750" indent="-285750">
              <a:lnSpc>
                <a:spcPct val="150000"/>
              </a:lnSpc>
              <a:buFont typeface="Wingdings" pitchFamily="2" charset="2"/>
              <a:buChar char="ü"/>
            </a:pPr>
            <a:r>
              <a:rPr lang="en" dirty="0">
                <a:latin typeface="Palatino Linotype" pitchFamily="18" charset="0"/>
              </a:rPr>
              <a:t>Diarrhea SIK -D dominates</a:t>
            </a:r>
          </a:p>
          <a:p>
            <a:pPr marL="285750" indent="-285750">
              <a:lnSpc>
                <a:spcPct val="150000"/>
              </a:lnSpc>
              <a:buFont typeface="Wingdings" pitchFamily="2" charset="2"/>
              <a:buChar char="ü"/>
            </a:pPr>
            <a:r>
              <a:rPr lang="en" dirty="0">
                <a:latin typeface="Palatino Linotype" pitchFamily="18" charset="0"/>
              </a:rPr>
              <a:t>SIK -C dominates</a:t>
            </a:r>
          </a:p>
          <a:p>
            <a:pPr marL="285750" indent="-285750">
              <a:lnSpc>
                <a:spcPct val="150000"/>
              </a:lnSpc>
              <a:buFont typeface="Wingdings" pitchFamily="2" charset="2"/>
              <a:buChar char="ü"/>
            </a:pPr>
            <a:r>
              <a:rPr lang="en" dirty="0">
                <a:latin typeface="Palatino Linotype" pitchFamily="18" charset="0"/>
              </a:rPr>
              <a:t>Alternating constipation and diarrhea SIK -A</a:t>
            </a:r>
          </a:p>
          <a:p>
            <a:pPr marL="285750" indent="-285750">
              <a:lnSpc>
                <a:spcPct val="150000"/>
              </a:lnSpc>
              <a:buFont typeface="Wingdings" pitchFamily="2" charset="2"/>
              <a:buChar char="ü"/>
            </a:pPr>
            <a:r>
              <a:rPr lang="en" dirty="0">
                <a:latin typeface="Palatino Linotype" pitchFamily="18" charset="0"/>
              </a:rPr>
              <a:t>Predominantly pain</a:t>
            </a:r>
          </a:p>
          <a:p>
            <a:pPr marL="285750" indent="-285750">
              <a:lnSpc>
                <a:spcPct val="150000"/>
              </a:lnSpc>
              <a:buFont typeface="Wingdings" pitchFamily="2" charset="2"/>
              <a:buChar char="ü"/>
            </a:pPr>
            <a:r>
              <a:rPr lang="en" dirty="0">
                <a:latin typeface="Palatino Linotype" pitchFamily="18" charset="0"/>
              </a:rPr>
              <a:t>-infectious SIK -PI (after an infectious disease-fever, vomiting, diarrhea, positive stool culture)</a:t>
            </a:r>
          </a:p>
          <a:p>
            <a:endParaRPr lang="x-none" dirty="0"/>
          </a:p>
        </p:txBody>
      </p:sp>
      <p:pic>
        <p:nvPicPr>
          <p:cNvPr id="5" name="Picture 4" descr="https://gi.jhsps.org/Upload/200710261239_25302_000.jpg"/>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2209800" y="4191000"/>
            <a:ext cx="4495800" cy="1825734"/>
          </a:xfrm>
          <a:prstGeom prst="rect">
            <a:avLst/>
          </a:prstGeom>
          <a:noFill/>
          <a:ln>
            <a:noFill/>
          </a:ln>
        </p:spPr>
      </p:pic>
      <p:sp>
        <p:nvSpPr>
          <p:cNvPr id="7" name="Oval 6"/>
          <p:cNvSpPr/>
          <p:nvPr/>
        </p:nvSpPr>
        <p:spPr>
          <a:xfrm>
            <a:off x="2514600" y="4626084"/>
            <a:ext cx="1143000"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 dirty="0">
                <a:latin typeface="Palatino Linotype" pitchFamily="18" charset="0"/>
              </a:rPr>
              <a:t>IBS-D</a:t>
            </a:r>
          </a:p>
        </p:txBody>
      </p:sp>
      <p:sp>
        <p:nvSpPr>
          <p:cNvPr id="8" name="Oval 7"/>
          <p:cNvSpPr/>
          <p:nvPr/>
        </p:nvSpPr>
        <p:spPr>
          <a:xfrm>
            <a:off x="3886200" y="4626084"/>
            <a:ext cx="1143000"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 dirty="0">
                <a:latin typeface="Palatino Linotype" pitchFamily="18" charset="0"/>
              </a:rPr>
              <a:t>IBS-A</a:t>
            </a:r>
          </a:p>
        </p:txBody>
      </p:sp>
      <p:sp>
        <p:nvSpPr>
          <p:cNvPr id="9" name="Oval 8"/>
          <p:cNvSpPr/>
          <p:nvPr/>
        </p:nvSpPr>
        <p:spPr>
          <a:xfrm>
            <a:off x="5257800" y="4606419"/>
            <a:ext cx="1143000"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 dirty="0">
                <a:latin typeface="Palatino Linotype" pitchFamily="18" charset="0"/>
              </a:rPr>
              <a:t>IBS-C</a:t>
            </a:r>
          </a:p>
        </p:txBody>
      </p:sp>
    </p:spTree>
    <p:extLst>
      <p:ext uri="{BB962C8B-B14F-4D97-AF65-F5344CB8AC3E}">
        <p14:creationId xmlns="" xmlns:p14="http://schemas.microsoft.com/office/powerpoint/2010/main" val="1419536622"/>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0242" name="Title 1"/>
          <p:cNvSpPr>
            <a:spLocks noGrp="1"/>
          </p:cNvSpPr>
          <p:nvPr>
            <p:ph type="title"/>
          </p:nvPr>
        </p:nvSpPr>
        <p:spPr>
          <a:xfrm>
            <a:off x="609600" y="-228600"/>
            <a:ext cx="7772400" cy="762000"/>
          </a:xfrm>
        </p:spPr>
        <p:txBody>
          <a:bodyPr>
            <a:normAutofit fontScale="90000"/>
          </a:bodyPr>
          <a:lstStyle/>
          <a:p>
            <a:pPr>
              <a:defRPr/>
            </a:pPr>
            <a:r>
              <a:rPr lang="en" dirty="0">
                <a:solidFill>
                  <a:schemeClr val="tx1"/>
                </a:solidFill>
                <a:latin typeface="Arial" pitchFamily="34" charset="0"/>
                <a:cs typeface="Arial" pitchFamily="34" charset="0"/>
              </a:rPr>
              <a:t> </a:t>
            </a:r>
            <a:r>
              <a:rPr lang="en-US" dirty="0">
                <a:solidFill>
                  <a:schemeClr val="tx1"/>
                </a:solidFill>
                <a:latin typeface="Arial" pitchFamily="34" charset="0"/>
                <a:cs typeface="Arial" pitchFamily="34" charset="0"/>
              </a:rPr>
              <a:t/>
            </a:r>
            <a:br>
              <a:rPr lang="en-US" dirty="0">
                <a:solidFill>
                  <a:schemeClr val="tx1"/>
                </a:solidFill>
                <a:latin typeface="Arial" pitchFamily="34" charset="0"/>
                <a:cs typeface="Arial" pitchFamily="34" charset="0"/>
              </a:rPr>
            </a:br>
            <a:r>
              <a:rPr lang="en" sz="2700" b="1" dirty="0" err="1">
                <a:solidFill>
                  <a:schemeClr val="tx1"/>
                </a:solidFill>
                <a:latin typeface="Palatino Linotype" pitchFamily="18" charset="0"/>
                <a:cs typeface="Arial" pitchFamily="34" charset="0"/>
              </a:rPr>
              <a:t>Pathophysiology </a:t>
            </a:r>
            <a:r>
              <a:rPr lang="en" sz="2700" b="1" dirty="0">
                <a:solidFill>
                  <a:schemeClr val="tx1"/>
                </a:solidFill>
                <a:latin typeface="Palatino Linotype" pitchFamily="18" charset="0"/>
                <a:cs typeface="Arial" pitchFamily="34" charset="0"/>
              </a:rPr>
              <a:t>of SIK</a:t>
            </a:r>
            <a:endParaRPr lang="en-US" sz="2700" b="1" dirty="0">
              <a:solidFill>
                <a:schemeClr val="tx1"/>
              </a:solidFill>
              <a:latin typeface="Palatino Linotype" pitchFamily="18" charset="0"/>
              <a:cs typeface="Arial" pitchFamily="34" charset="0"/>
            </a:endParaRPr>
          </a:p>
        </p:txBody>
      </p:sp>
      <p:sp>
        <p:nvSpPr>
          <p:cNvPr id="3" name="Content Placeholder 2"/>
          <p:cNvSpPr>
            <a:spLocks noGrp="1"/>
          </p:cNvSpPr>
          <p:nvPr>
            <p:ph sz="quarter" idx="1"/>
          </p:nvPr>
        </p:nvSpPr>
        <p:spPr>
          <a:xfrm>
            <a:off x="533400" y="609600"/>
            <a:ext cx="8077200" cy="6248400"/>
          </a:xfrm>
        </p:spPr>
        <p:txBody>
          <a:bodyPr>
            <a:normAutofit fontScale="77500" lnSpcReduction="20000"/>
          </a:bodyPr>
          <a:lstStyle/>
          <a:p>
            <a:pPr>
              <a:buFont typeface="Wingdings 2" pitchFamily="18" charset="2"/>
              <a:buNone/>
              <a:defRPr/>
            </a:pPr>
            <a:endParaRPr lang="en-US" sz="2000" dirty="0">
              <a:latin typeface="Arial" pitchFamily="34" charset="0"/>
              <a:cs typeface="Arial" pitchFamily="34" charset="0"/>
            </a:endParaRPr>
          </a:p>
          <a:p>
            <a:pPr marL="0" indent="0">
              <a:lnSpc>
                <a:spcPct val="150000"/>
              </a:lnSpc>
              <a:buClrTx/>
              <a:buNone/>
              <a:defRPr/>
            </a:pPr>
            <a:r>
              <a:rPr lang="en" sz="2300" b="1" dirty="0">
                <a:latin typeface="Palatino Linotype" pitchFamily="18" charset="0"/>
                <a:cs typeface="Arial" pitchFamily="34" charset="0"/>
              </a:rPr>
              <a:t>Post-infectious SIK</a:t>
            </a:r>
          </a:p>
          <a:p>
            <a:pPr>
              <a:lnSpc>
                <a:spcPct val="150000"/>
              </a:lnSpc>
              <a:buClrTx/>
              <a:buFont typeface="Wingdings" pitchFamily="2" charset="2"/>
              <a:buChar char="Ø"/>
              <a:defRPr/>
            </a:pPr>
            <a:r>
              <a:rPr lang="en" sz="2300" dirty="0">
                <a:latin typeface="Palatino Linotype" pitchFamily="18" charset="0"/>
                <a:cs typeface="Arial" pitchFamily="34" charset="0"/>
              </a:rPr>
              <a:t>About 15% of patients suffering from gastroenteritis will develop chronic ICS</a:t>
            </a:r>
          </a:p>
          <a:p>
            <a:pPr marL="0" indent="0">
              <a:lnSpc>
                <a:spcPct val="150000"/>
              </a:lnSpc>
              <a:buClrTx/>
              <a:buNone/>
              <a:defRPr/>
            </a:pPr>
            <a:r>
              <a:rPr lang="en" sz="2300" b="1" dirty="0">
                <a:latin typeface="Palatino Linotype" pitchFamily="18" charset="0"/>
                <a:cs typeface="Arial" pitchFamily="34" charset="0"/>
              </a:rPr>
              <a:t>IBS due to an overabundance of bacteria in the small intestine</a:t>
            </a:r>
          </a:p>
          <a:p>
            <a:pPr>
              <a:lnSpc>
                <a:spcPct val="150000"/>
              </a:lnSpc>
              <a:buClrTx/>
              <a:buFont typeface="Wingdings" pitchFamily="2" charset="2"/>
              <a:buChar char="Ø"/>
              <a:defRPr/>
            </a:pPr>
            <a:r>
              <a:rPr lang="en" sz="2300" dirty="0">
                <a:latin typeface="Palatino Linotype" pitchFamily="18" charset="0"/>
                <a:cs typeface="Arial" pitchFamily="34" charset="0"/>
              </a:rPr>
              <a:t>It is not the main problem with SIK, but in 50% of patients with SIK there is an excessive amount of "bad" bacteria in the small intestine.</a:t>
            </a:r>
          </a:p>
          <a:p>
            <a:pPr marL="0" indent="0">
              <a:lnSpc>
                <a:spcPct val="150000"/>
              </a:lnSpc>
              <a:buClrTx/>
              <a:buNone/>
              <a:defRPr/>
            </a:pPr>
            <a:r>
              <a:rPr lang="en" sz="2300" b="1" dirty="0">
                <a:latin typeface="Palatino Linotype" pitchFamily="18" charset="0"/>
                <a:cs typeface="Arial" pitchFamily="34" charset="0"/>
              </a:rPr>
              <a:t>SIK due to psychological factors and stress</a:t>
            </a:r>
          </a:p>
          <a:p>
            <a:pPr>
              <a:lnSpc>
                <a:spcPct val="150000"/>
              </a:lnSpc>
              <a:buClrTx/>
              <a:buFont typeface="Wingdings" pitchFamily="2" charset="2"/>
              <a:buChar char="Ø"/>
              <a:defRPr/>
            </a:pPr>
            <a:r>
              <a:rPr lang="en" sz="2300" dirty="0">
                <a:latin typeface="Palatino Linotype" pitchFamily="18" charset="0"/>
                <a:cs typeface="Arial" pitchFamily="34" charset="0"/>
              </a:rPr>
              <a:t>Probably the most important cause of SIK, especially in people who are under stress, is visceral hypersensitivity and disruption of the intestinal barrier function.</a:t>
            </a:r>
          </a:p>
          <a:p>
            <a:pPr>
              <a:lnSpc>
                <a:spcPct val="150000"/>
              </a:lnSpc>
              <a:buClrTx/>
              <a:buFont typeface="Wingdings" pitchFamily="2" charset="2"/>
              <a:buChar char="Ø"/>
              <a:defRPr/>
            </a:pPr>
            <a:r>
              <a:rPr lang="en" sz="2300" dirty="0">
                <a:latin typeface="Palatino Linotype" pitchFamily="18" charset="0"/>
                <a:cs typeface="Arial" pitchFamily="34" charset="0"/>
              </a:rPr>
              <a:t>Nervousness, anxiety and uncertainty very often lead to the appearance of cramps, flatulence, gas and irregular emptying of the intestines </a:t>
            </a:r>
            <a:r>
              <a:rPr lang="ru-RU" sz="2300" dirty="0">
                <a:latin typeface="Palatino Linotype" pitchFamily="18" charset="0"/>
                <a:cs typeface="Arial" pitchFamily="34" charset="0"/>
              </a:rPr>
              <a:t/>
            </a:r>
            <a:br>
              <a:rPr lang="ru-RU" sz="2300" dirty="0">
                <a:latin typeface="Palatino Linotype" pitchFamily="18" charset="0"/>
                <a:cs typeface="Arial" pitchFamily="34" charset="0"/>
              </a:rPr>
            </a:br>
            <a:r>
              <a:rPr lang="en" sz="2300" dirty="0">
                <a:latin typeface="Palatino Linotype" pitchFamily="18" charset="0"/>
                <a:cs typeface="Arial" pitchFamily="34" charset="0"/>
              </a:rPr>
              <a:t>. The same neurotransmitters that exist in the brain (serotonin, dopamine) are also present in the digestive organs</a:t>
            </a:r>
            <a:r>
              <a:rPr lang="ru-RU" sz="2300" dirty="0">
                <a:latin typeface="Palatino Linotype" pitchFamily="18" charset="0"/>
                <a:cs typeface="Arial" pitchFamily="34" charset="0"/>
              </a:rPr>
              <a:t/>
            </a:r>
            <a:br>
              <a:rPr lang="ru-RU" sz="2300" dirty="0">
                <a:latin typeface="Palatino Linotype" pitchFamily="18" charset="0"/>
                <a:cs typeface="Arial" pitchFamily="34" charset="0"/>
              </a:rPr>
            </a:br>
            <a:endParaRPr lang="en-US" sz="2000" dirty="0">
              <a:latin typeface="Arial" pitchFamily="34" charset="0"/>
              <a:cs typeface="Arial" pitchFamily="34" charset="0"/>
            </a:endParaRPr>
          </a:p>
        </p:txBody>
      </p:sp>
    </p:spTree>
    <p:extLst>
      <p:ext uri="{BB962C8B-B14F-4D97-AF65-F5344CB8AC3E}">
        <p14:creationId xmlns="" xmlns:p14="http://schemas.microsoft.com/office/powerpoint/2010/main" val="3385381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84"/>
            <a:ext cx="8229600" cy="182562"/>
          </a:xfrm>
        </p:spPr>
        <p:txBody>
          <a:bodyPr>
            <a:noAutofit/>
          </a:bodyPr>
          <a:lstStyle/>
          <a:p>
            <a:r>
              <a:rPr lang="en" sz="2000" b="1" dirty="0">
                <a:latin typeface="Palatino Linotype" pitchFamily="18" charset="0"/>
              </a:rPr>
              <a:t>Pathology</a:t>
            </a:r>
            <a:endParaRPr lang="en-US" sz="2000" b="1" dirty="0">
              <a:latin typeface="Palatino Linotype" pitchFamily="18" charset="0"/>
            </a:endParaRPr>
          </a:p>
        </p:txBody>
      </p:sp>
      <p:sp>
        <p:nvSpPr>
          <p:cNvPr id="3" name="Content Placeholder 2"/>
          <p:cNvSpPr>
            <a:spLocks noGrp="1"/>
          </p:cNvSpPr>
          <p:nvPr>
            <p:ph idx="1"/>
          </p:nvPr>
        </p:nvSpPr>
        <p:spPr>
          <a:xfrm>
            <a:off x="0" y="493295"/>
            <a:ext cx="9143999" cy="6400800"/>
          </a:xfrm>
        </p:spPr>
        <p:txBody>
          <a:bodyPr>
            <a:normAutofit fontScale="55000" lnSpcReduction="20000"/>
          </a:bodyPr>
          <a:lstStyle/>
          <a:p>
            <a:pPr>
              <a:lnSpc>
                <a:spcPct val="150000"/>
              </a:lnSpc>
            </a:pPr>
            <a:r>
              <a:rPr lang="en" sz="2200" dirty="0">
                <a:latin typeface="Palatino Linotype" pitchFamily="18" charset="0"/>
              </a:rPr>
              <a:t>Pathological changes affect </a:t>
            </a:r>
            <a:r>
              <a:rPr lang="en" sz="2200" b="1" dirty="0">
                <a:latin typeface="Palatino Linotype" pitchFamily="18" charset="0"/>
              </a:rPr>
              <a:t>exclusively </a:t>
            </a:r>
            <a:r>
              <a:rPr lang="en" sz="2200" b="1" dirty="0" err="1">
                <a:latin typeface="Palatino Linotype" pitchFamily="18" charset="0"/>
              </a:rPr>
              <a:t>the mucous membrane</a:t>
            </a:r>
            <a:endParaRPr lang="x-none" sz="2200" b="1" dirty="0">
              <a:latin typeface="Palatino Linotype" pitchFamily="18" charset="0"/>
            </a:endParaRPr>
          </a:p>
          <a:p>
            <a:pPr>
              <a:lnSpc>
                <a:spcPct val="150000"/>
              </a:lnSpc>
            </a:pPr>
            <a:r>
              <a:rPr lang="en" sz="2200" dirty="0">
                <a:latin typeface="Palatino Linotype" pitchFamily="18" charset="0"/>
              </a:rPr>
              <a:t>The changes are localized mainly in the duodenum and the upper parts of the small intestine, which is consistent with the knowledge about the harmful effects </a:t>
            </a:r>
            <a:r>
              <a:rPr lang="en" sz="2200" dirty="0" err="1">
                <a:latin typeface="Palatino Linotype" pitchFamily="18" charset="0"/>
              </a:rPr>
              <a:t>of undigested</a:t>
            </a:r>
            <a:r>
              <a:rPr lang="en" sz="2200" dirty="0">
                <a:latin typeface="Palatino Linotype" pitchFamily="18" charset="0"/>
              </a:rPr>
              <a:t> </a:t>
            </a:r>
            <a:r>
              <a:rPr lang="en" sz="2200" dirty="0" err="1">
                <a:latin typeface="Palatino Linotype" pitchFamily="18" charset="0"/>
              </a:rPr>
              <a:t>gluten</a:t>
            </a:r>
            <a:endParaRPr lang="x-none" sz="2200" dirty="0">
              <a:latin typeface="Palatino Linotype" pitchFamily="18" charset="0"/>
            </a:endParaRPr>
          </a:p>
          <a:p>
            <a:pPr>
              <a:lnSpc>
                <a:spcPct val="150000"/>
              </a:lnSpc>
            </a:pPr>
            <a:r>
              <a:rPr lang="en" sz="2200" dirty="0">
                <a:latin typeface="Palatino Linotype" pitchFamily="18" charset="0"/>
              </a:rPr>
              <a:t>Gluten is a protein and in the intestine it is exposed to the action of proteolytic enzymes, so when hydrolyzed it does not cause changes</a:t>
            </a:r>
          </a:p>
          <a:p>
            <a:pPr>
              <a:lnSpc>
                <a:spcPct val="150000"/>
              </a:lnSpc>
            </a:pPr>
            <a:r>
              <a:rPr lang="en" sz="2200" dirty="0">
                <a:latin typeface="Palatino Linotype" pitchFamily="18" charset="0"/>
              </a:rPr>
              <a:t>If gluten escapes hydrolysis and reaches the ileum or large intestine unchanged, changes will occur in </a:t>
            </a:r>
            <a:r>
              <a:rPr lang="en" sz="2200">
                <a:latin typeface="Palatino Linotype" pitchFamily="18" charset="0"/>
              </a:rPr>
              <a:t>those places as well</a:t>
            </a:r>
            <a:endParaRPr lang="en-US" sz="2200" dirty="0">
              <a:latin typeface="Palatino Linotype" pitchFamily="18" charset="0"/>
            </a:endParaRPr>
          </a:p>
          <a:p>
            <a:pPr>
              <a:lnSpc>
                <a:spcPct val="150000"/>
              </a:lnSpc>
            </a:pPr>
            <a:r>
              <a:rPr lang="en" sz="2200">
                <a:latin typeface="Palatino Linotype" pitchFamily="18" charset="0"/>
              </a:rPr>
              <a:t>The mucosa of the ileum or deep duodenum is taken for histological analysis</a:t>
            </a:r>
          </a:p>
          <a:p>
            <a:pPr>
              <a:lnSpc>
                <a:spcPct val="150000"/>
              </a:lnSpc>
            </a:pPr>
            <a:r>
              <a:rPr lang="en" sz="2200">
                <a:latin typeface="Palatino Linotype" pitchFamily="18" charset="0"/>
              </a:rPr>
              <a:t>The initial duodenum is not taken for analysis, because the histological interpretation is hindered by the presence </a:t>
            </a:r>
            <a:r>
              <a:rPr lang="en" sz="2200" dirty="0" err="1">
                <a:latin typeface="Palatino Linotype" pitchFamily="18" charset="0"/>
              </a:rPr>
              <a:t>of Bruner's cells</a:t>
            </a:r>
            <a:r>
              <a:rPr lang="en" sz="2200" dirty="0">
                <a:latin typeface="Palatino Linotype" pitchFamily="18" charset="0"/>
              </a:rPr>
              <a:t> </a:t>
            </a:r>
            <a:r>
              <a:rPr lang="en" sz="2200">
                <a:latin typeface="Palatino Linotype" pitchFamily="18" charset="0"/>
              </a:rPr>
              <a:t>gland</a:t>
            </a:r>
          </a:p>
          <a:p>
            <a:pPr>
              <a:lnSpc>
                <a:spcPct val="150000"/>
              </a:lnSpc>
            </a:pPr>
            <a:r>
              <a:rPr lang="en" sz="2200">
                <a:latin typeface="Palatino Linotype" pitchFamily="18" charset="0"/>
              </a:rPr>
              <a:t>In the preparation, the height of the villi, the depth of the crypts, the number of intraepithelial lymphocytes and the type of cellular infiltrate in the lamina propria are observed.</a:t>
            </a:r>
          </a:p>
          <a:p>
            <a:pPr>
              <a:lnSpc>
                <a:spcPct val="150000"/>
              </a:lnSpc>
            </a:pPr>
            <a:r>
              <a:rPr lang="en" sz="2200">
                <a:latin typeface="Palatino Linotype" pitchFamily="18" charset="0"/>
              </a:rPr>
              <a:t>Intestinal villi are shortened and deformed or completely flattened, which significantly reduces the absorptive surface of the intestine</a:t>
            </a:r>
          </a:p>
          <a:p>
            <a:pPr>
              <a:lnSpc>
                <a:spcPct val="150000"/>
              </a:lnSpc>
            </a:pPr>
            <a:r>
              <a:rPr lang="en" sz="2200">
                <a:latin typeface="Palatino Linotype" pitchFamily="18" charset="0"/>
              </a:rPr>
              <a:t>At the same time </a:t>
            </a:r>
            <a:r>
              <a:rPr lang="en" sz="2200" dirty="0">
                <a:latin typeface="Palatino Linotype" pitchFamily="18" charset="0"/>
              </a:rPr>
              <a:t>, it is </a:t>
            </a:r>
            <a:r>
              <a:rPr lang="en" sz="2200" dirty="0" err="1">
                <a:latin typeface="Palatino Linotype" pitchFamily="18" charset="0"/>
              </a:rPr>
              <a:t>Lieberkuhn's</a:t>
            </a:r>
            <a:r>
              <a:rPr lang="en" sz="2200" dirty="0">
                <a:latin typeface="Palatino Linotype" pitchFamily="18" charset="0"/>
              </a:rPr>
              <a:t> </a:t>
            </a:r>
            <a:r>
              <a:rPr lang="en" sz="2200">
                <a:latin typeface="Palatino Linotype" pitchFamily="18" charset="0"/>
              </a:rPr>
              <a:t>crypt elongated, so that the mucosa is not thinned, that is, the total thickness remains the same or even increased</a:t>
            </a:r>
            <a:endParaRPr lang="en-US" sz="2200" dirty="0">
              <a:latin typeface="Palatino Linotype" pitchFamily="18" charset="0"/>
            </a:endParaRPr>
          </a:p>
          <a:p>
            <a:pPr>
              <a:lnSpc>
                <a:spcPct val="150000"/>
              </a:lnSpc>
            </a:pPr>
            <a:r>
              <a:rPr lang="en" sz="2200">
                <a:latin typeface="Palatino Linotype" pitchFamily="18" charset="0"/>
              </a:rPr>
              <a:t>Total or subtotal hyperplastic villous atrophy occurs</a:t>
            </a:r>
          </a:p>
          <a:p>
            <a:pPr>
              <a:lnSpc>
                <a:spcPct val="150000"/>
              </a:lnSpc>
            </a:pPr>
            <a:r>
              <a:rPr lang="en" sz="2200">
                <a:latin typeface="Palatino Linotype" pitchFamily="18" charset="0"/>
              </a:rPr>
              <a:t>Epithelial cells are no longer cylindrical but become cubical or plate-like, the cytoplasm becomes basophilic due to an increase in the number of ribosomes</a:t>
            </a:r>
          </a:p>
          <a:p>
            <a:pPr>
              <a:lnSpc>
                <a:spcPct val="150000"/>
              </a:lnSpc>
            </a:pPr>
            <a:r>
              <a:rPr lang="en" sz="2200">
                <a:latin typeface="Palatino Linotype" pitchFamily="18" charset="0"/>
              </a:rPr>
              <a:t>The number of mature enterocytes is greatly reduced, and the number of immature cells in the crypts is markedly increased, as is their mitotic index.</a:t>
            </a:r>
          </a:p>
          <a:p>
            <a:pPr>
              <a:lnSpc>
                <a:spcPct val="150000"/>
              </a:lnSpc>
            </a:pPr>
            <a:r>
              <a:rPr lang="en" sz="2200">
                <a:latin typeface="Palatino Linotype" pitchFamily="18" charset="0"/>
              </a:rPr>
              <a:t>In the mucosa, there are intraepithelial lymphocytes between the enterocytes, the number of which in healthy people is up to 30 per 100 enterocytes.</a:t>
            </a:r>
          </a:p>
          <a:p>
            <a:pPr>
              <a:lnSpc>
                <a:spcPct val="150000"/>
              </a:lnSpc>
            </a:pPr>
            <a:r>
              <a:rPr lang="en" sz="2200">
                <a:latin typeface="Palatino Linotype" pitchFamily="18" charset="0"/>
              </a:rPr>
              <a:t>In patients with celiac disease, they are found in increased numbers, usually above 40 lymphocytes per 100 enterocytes.</a:t>
            </a:r>
          </a:p>
          <a:p>
            <a:pPr>
              <a:lnSpc>
                <a:spcPct val="150000"/>
              </a:lnSpc>
            </a:pPr>
            <a:endParaRPr lang="en-US" sz="1600" dirty="0">
              <a:latin typeface="Palatino Linotype" pitchFamily="18" charset="0"/>
            </a:endParaRPr>
          </a:p>
          <a:p>
            <a:pPr>
              <a:lnSpc>
                <a:spcPct val="150000"/>
              </a:lnSpc>
            </a:pPr>
            <a:endParaRPr lang="en-US" sz="1600" dirty="0">
              <a:latin typeface="Palatino Linotype" pitchFamily="18" charset="0"/>
            </a:endParaRPr>
          </a:p>
        </p:txBody>
      </p:sp>
    </p:spTree>
    <p:extLst>
      <p:ext uri="{BB962C8B-B14F-4D97-AF65-F5344CB8AC3E}">
        <p14:creationId xmlns="" xmlns:p14="http://schemas.microsoft.com/office/powerpoint/2010/main" val="2519119108"/>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06477" y="0"/>
            <a:ext cx="8763000" cy="4524315"/>
          </a:xfrm>
          <a:prstGeom prst="rect">
            <a:avLst/>
          </a:prstGeom>
          <a:noFill/>
        </p:spPr>
        <p:txBody>
          <a:bodyPr wrap="square" rtlCol="0">
            <a:spAutoFit/>
          </a:bodyPr>
          <a:lstStyle/>
          <a:p>
            <a:pPr>
              <a:lnSpc>
                <a:spcPct val="150000"/>
              </a:lnSpc>
            </a:pPr>
            <a:r>
              <a:rPr lang="en" b="1" dirty="0">
                <a:latin typeface="Palatino Linotype" pitchFamily="18" charset="0"/>
              </a:rPr>
              <a:t>Open question-motor or sensory disorder of the GIT?</a:t>
            </a:r>
          </a:p>
          <a:p>
            <a:pPr marL="285750" indent="-285750">
              <a:lnSpc>
                <a:spcPct val="150000"/>
              </a:lnSpc>
              <a:buFont typeface="Arial" pitchFamily="34" charset="0"/>
              <a:buChar char="•"/>
            </a:pPr>
            <a:r>
              <a:rPr lang="en" dirty="0">
                <a:latin typeface="Palatino Linotype" pitchFamily="18" charset="0"/>
              </a:rPr>
              <a:t>Motor disorder-defecation process motor disorder</a:t>
            </a:r>
          </a:p>
          <a:p>
            <a:pPr marL="285750" indent="-285750">
              <a:lnSpc>
                <a:spcPct val="150000"/>
              </a:lnSpc>
              <a:buFont typeface="Arial" pitchFamily="34" charset="0"/>
              <a:buChar char="•"/>
            </a:pPr>
            <a:r>
              <a:rPr lang="en" dirty="0">
                <a:latin typeface="Palatino Linotype" pitchFamily="18" charset="0"/>
              </a:rPr>
              <a:t>Sensory disorder-urgency for defecation</a:t>
            </a:r>
          </a:p>
          <a:p>
            <a:pPr>
              <a:lnSpc>
                <a:spcPct val="150000"/>
              </a:lnSpc>
            </a:pPr>
            <a:r>
              <a:rPr lang="en" b="1" dirty="0">
                <a:latin typeface="Palatino Linotype" pitchFamily="18" charset="0"/>
              </a:rPr>
              <a:t>Two types of motor disorders:</a:t>
            </a:r>
          </a:p>
          <a:p>
            <a:pPr marL="285750" indent="-285750">
              <a:lnSpc>
                <a:spcPct val="150000"/>
              </a:lnSpc>
              <a:buFont typeface="Arial" pitchFamily="34" charset="0"/>
              <a:buChar char="•"/>
            </a:pPr>
            <a:r>
              <a:rPr lang="en" dirty="0">
                <a:latin typeface="Palatino Linotype" pitchFamily="18" charset="0"/>
              </a:rPr>
              <a:t>Motor changes are also present in healthy subjects, but the frequency of these changes is statistically significantly higher in patients with SIK</a:t>
            </a:r>
          </a:p>
          <a:p>
            <a:pPr marL="285750" indent="-285750">
              <a:lnSpc>
                <a:spcPct val="150000"/>
              </a:lnSpc>
              <a:buFont typeface="Arial" pitchFamily="34" charset="0"/>
              <a:buChar char="•"/>
            </a:pPr>
            <a:r>
              <a:rPr lang="en" dirty="0">
                <a:latin typeface="Palatino Linotype" pitchFamily="18" charset="0"/>
              </a:rPr>
              <a:t>Specific motor changes that are present only in patients with SIK (excessive haustration or constriction during irrigography, rapid contraction and relaxation of the rectum during proctosigmoidoscopy - </a:t>
            </a:r>
            <a:r>
              <a:rPr lang="en" i="1" dirty="0" err="1">
                <a:latin typeface="Palatino Linotype" pitchFamily="18" charset="0"/>
              </a:rPr>
              <a:t>winking</a:t>
            </a:r>
            <a:r>
              <a:rPr lang="en" i="1" dirty="0">
                <a:latin typeface="Palatino Linotype" pitchFamily="18" charset="0"/>
              </a:rPr>
              <a:t> </a:t>
            </a:r>
            <a:r>
              <a:rPr lang="en" i="1" dirty="0" err="1">
                <a:latin typeface="Palatino Linotype" pitchFamily="18" charset="0"/>
              </a:rPr>
              <a:t>rectum </a:t>
            </a:r>
            <a:r>
              <a:rPr lang="en" dirty="0">
                <a:latin typeface="Palatino Linotype" pitchFamily="18" charset="0"/>
              </a:rPr>
              <a:t>)</a:t>
            </a:r>
          </a:p>
          <a:p>
            <a:pPr marL="285750" indent="-285750">
              <a:buFont typeface="Wingdings" pitchFamily="2" charset="2"/>
              <a:buChar char="ü"/>
            </a:pPr>
            <a:endParaRPr lang="x-none" dirty="0"/>
          </a:p>
        </p:txBody>
      </p:sp>
      <p:pic>
        <p:nvPicPr>
          <p:cNvPr id="4" name="Picture 3" descr="D:\Desktop\webmd_rm_photo_of_colon_blockage.jpg"/>
          <p:cNvPicPr>
            <a:picLocks noChangeAspect="1" noChangeArrowheads="1"/>
          </p:cNvPicPr>
          <p:nvPr/>
        </p:nvPicPr>
        <p:blipFill>
          <a:blip r:embed="rId2" cstate="print"/>
          <a:srcRect/>
          <a:stretch>
            <a:fillRect/>
          </a:stretch>
        </p:blipFill>
        <p:spPr bwMode="auto">
          <a:xfrm>
            <a:off x="1371600" y="3751007"/>
            <a:ext cx="2362200" cy="295459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5" name="Picture 2" descr="D:\Desktop\webmd_rm_photo_of_colon_blockage.jpg"/>
          <p:cNvPicPr>
            <a:picLocks noChangeAspect="1" noChangeArrowheads="1"/>
          </p:cNvPicPr>
          <p:nvPr/>
        </p:nvPicPr>
        <p:blipFill>
          <a:blip r:embed="rId3" cstate="print"/>
          <a:srcRect/>
          <a:stretch>
            <a:fillRect/>
          </a:stretch>
        </p:blipFill>
        <p:spPr bwMode="auto">
          <a:xfrm>
            <a:off x="4953000" y="3773130"/>
            <a:ext cx="2409825" cy="293247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 xmlns:p14="http://schemas.microsoft.com/office/powerpoint/2010/main" val="904407729"/>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 xmlns:p14="http://schemas.microsoft.com/office/powerpoint/2010/main" val="3669856063"/>
              </p:ext>
            </p:extLst>
          </p:nvPr>
        </p:nvGraphicFramePr>
        <p:xfrm>
          <a:off x="76200" y="1447800"/>
          <a:ext cx="8915400" cy="3307080"/>
        </p:xfrm>
        <a:graphic>
          <a:graphicData uri="http://schemas.openxmlformats.org/drawingml/2006/table">
            <a:tbl>
              <a:tblPr firstRow="1" bandRow="1">
                <a:tableStyleId>{5C22544A-7EE6-4342-B048-85BDC9FD1C3A}</a:tableStyleId>
              </a:tblPr>
              <a:tblGrid>
                <a:gridCol w="8915400">
                  <a:extLst>
                    <a:ext uri="{9D8B030D-6E8A-4147-A177-3AD203B41FA5}">
                      <a16:colId xmlns="" xmlns:a16="http://schemas.microsoft.com/office/drawing/2014/main" val="20000"/>
                    </a:ext>
                  </a:extLst>
                </a:gridCol>
              </a:tblGrid>
              <a:tr h="370840">
                <a:tc>
                  <a:txBody>
                    <a:bodyPr/>
                    <a:lstStyle/>
                    <a:p>
                      <a:r>
                        <a:rPr lang="en" dirty="0">
                          <a:latin typeface="Palatino Linotype" pitchFamily="18" charset="0"/>
                        </a:rPr>
                        <a:t>Scoring systems: Manning, Kruis, Rome</a:t>
                      </a:r>
                      <a:endParaRPr lang="x-none" dirty="0">
                        <a:latin typeface="Palatino Linotype" pitchFamily="18" charset="0"/>
                      </a:endParaRPr>
                    </a:p>
                  </a:txBody>
                  <a:tcPr/>
                </a:tc>
                <a:extLst>
                  <a:ext uri="{0D108BD9-81ED-4DB2-BD59-A6C34878D82A}">
                    <a16:rowId xmlns="" xmlns:a16="http://schemas.microsoft.com/office/drawing/2014/main" val="10000"/>
                  </a:ext>
                </a:extLst>
              </a:tr>
              <a:tr h="370840">
                <a:tc>
                  <a:txBody>
                    <a:bodyPr/>
                    <a:lstStyle/>
                    <a:p>
                      <a:r>
                        <a:rPr lang="en" b="1" dirty="0" err="1">
                          <a:latin typeface="Palatino Linotype" pitchFamily="18" charset="0"/>
                        </a:rPr>
                        <a:t>Subgroup</a:t>
                      </a:r>
                      <a:r>
                        <a:rPr lang="en" b="1" dirty="0">
                          <a:latin typeface="Palatino Linotype" pitchFamily="18" charset="0"/>
                        </a:rPr>
                        <a:t> classification: </a:t>
                      </a:r>
                      <a:r>
                        <a:rPr lang="en" dirty="0">
                          <a:latin typeface="Palatino Linotype" pitchFamily="18" charset="0"/>
                        </a:rPr>
                        <a:t>c</a:t>
                      </a:r>
                      <a:r>
                        <a:rPr lang="en" dirty="0" err="1">
                          <a:latin typeface="Palatino Linotype" pitchFamily="18" charset="0"/>
                        </a:rPr>
                        <a:t>onstipation-predominant</a:t>
                      </a:r>
                      <a:r>
                        <a:rPr lang="en" dirty="0">
                          <a:latin typeface="Palatino Linotype" pitchFamily="18" charset="0"/>
                        </a:rPr>
                        <a:t>, d</a:t>
                      </a:r>
                      <a:r>
                        <a:rPr lang="en" dirty="0" err="1">
                          <a:latin typeface="Palatino Linotype" pitchFamily="18" charset="0"/>
                        </a:rPr>
                        <a:t>iarrhea-predominant</a:t>
                      </a:r>
                      <a:r>
                        <a:rPr lang="en" dirty="0">
                          <a:latin typeface="Palatino Linotype" pitchFamily="18" charset="0"/>
                        </a:rPr>
                        <a:t>, a</a:t>
                      </a:r>
                      <a:r>
                        <a:rPr lang="en" dirty="0" err="1">
                          <a:latin typeface="Palatino Linotype" pitchFamily="18" charset="0"/>
                        </a:rPr>
                        <a:t>lternating</a:t>
                      </a:r>
                      <a:r>
                        <a:rPr lang="en" dirty="0">
                          <a:latin typeface="Palatino Linotype" pitchFamily="18" charset="0"/>
                        </a:rPr>
                        <a:t> </a:t>
                      </a:r>
                      <a:r>
                        <a:rPr lang="en" dirty="0" err="1">
                          <a:latin typeface="Palatino Linotype" pitchFamily="18" charset="0"/>
                        </a:rPr>
                        <a:t>bowel</a:t>
                      </a:r>
                      <a:r>
                        <a:rPr lang="en" dirty="0">
                          <a:latin typeface="Palatino Linotype" pitchFamily="18" charset="0"/>
                        </a:rPr>
                        <a:t> habits (pain-</a:t>
                      </a:r>
                      <a:r>
                        <a:rPr lang="en" dirty="0" err="1">
                          <a:latin typeface="Palatino Linotype" pitchFamily="18" charset="0"/>
                        </a:rPr>
                        <a:t>predominant</a:t>
                      </a:r>
                      <a:r>
                        <a:rPr lang="en" dirty="0">
                          <a:latin typeface="Palatino Linotype" pitchFamily="18" charset="0"/>
                        </a:rPr>
                        <a:t>)</a:t>
                      </a:r>
                      <a:endParaRPr lang="x-none" dirty="0">
                        <a:latin typeface="Palatino Linotype" pitchFamily="18" charset="0"/>
                      </a:endParaRPr>
                    </a:p>
                  </a:txBody>
                  <a:tcPr/>
                </a:tc>
                <a:extLst>
                  <a:ext uri="{0D108BD9-81ED-4DB2-BD59-A6C34878D82A}">
                    <a16:rowId xmlns="" xmlns:a16="http://schemas.microsoft.com/office/drawing/2014/main" val="10001"/>
                  </a:ext>
                </a:extLst>
              </a:tr>
              <a:tr h="370840">
                <a:tc>
                  <a:txBody>
                    <a:bodyPr/>
                    <a:lstStyle/>
                    <a:p>
                      <a:r>
                        <a:rPr lang="en" b="1" dirty="0">
                          <a:latin typeface="Palatino Linotype" pitchFamily="18" charset="0"/>
                        </a:rPr>
                        <a:t>Laboratory testing:</a:t>
                      </a:r>
                      <a:r>
                        <a:rPr lang="en" dirty="0">
                          <a:latin typeface="Palatino Linotype" pitchFamily="18" charset="0"/>
                        </a:rPr>
                        <a:t> c</a:t>
                      </a:r>
                      <a:r>
                        <a:rPr lang="en" dirty="0" err="1">
                          <a:latin typeface="Palatino Linotype" pitchFamily="18" charset="0"/>
                        </a:rPr>
                        <a:t>omplete</a:t>
                      </a:r>
                      <a:r>
                        <a:rPr lang="en" dirty="0">
                          <a:latin typeface="Palatino Linotype" pitchFamily="18" charset="0"/>
                        </a:rPr>
                        <a:t> blood count, e</a:t>
                      </a:r>
                      <a:r>
                        <a:rPr lang="en" dirty="0" err="1">
                          <a:latin typeface="Palatino Linotype" pitchFamily="18" charset="0"/>
                        </a:rPr>
                        <a:t>rythrocyte</a:t>
                      </a:r>
                      <a:r>
                        <a:rPr lang="en" dirty="0">
                          <a:latin typeface="Palatino Linotype" pitchFamily="18" charset="0"/>
                        </a:rPr>
                        <a:t> sedimentation rate, e</a:t>
                      </a:r>
                      <a:r>
                        <a:rPr lang="en" dirty="0" err="1">
                          <a:latin typeface="Palatino Linotype" pitchFamily="18" charset="0"/>
                        </a:rPr>
                        <a:t>lectrolyte</a:t>
                      </a:r>
                      <a:r>
                        <a:rPr lang="en" dirty="0">
                          <a:latin typeface="Palatino Linotype" pitchFamily="18" charset="0"/>
                        </a:rPr>
                        <a:t> levels, t</a:t>
                      </a:r>
                      <a:r>
                        <a:rPr lang="en" dirty="0" err="1">
                          <a:latin typeface="Palatino Linotype" pitchFamily="18" charset="0"/>
                        </a:rPr>
                        <a:t>hyroid</a:t>
                      </a:r>
                      <a:r>
                        <a:rPr lang="en" dirty="0">
                          <a:latin typeface="Palatino Linotype" pitchFamily="18" charset="0"/>
                        </a:rPr>
                        <a:t> studies, f</a:t>
                      </a:r>
                      <a:r>
                        <a:rPr lang="en" dirty="0" err="1">
                          <a:latin typeface="Palatino Linotype" pitchFamily="18" charset="0"/>
                        </a:rPr>
                        <a:t>ecal</a:t>
                      </a:r>
                      <a:r>
                        <a:rPr lang="en" dirty="0">
                          <a:latin typeface="Palatino Linotype" pitchFamily="18" charset="0"/>
                        </a:rPr>
                        <a:t>-occult blood, stool for ova and parasites, l</a:t>
                      </a:r>
                      <a:r>
                        <a:rPr lang="en" dirty="0" err="1">
                          <a:latin typeface="Palatino Linotype" pitchFamily="18" charset="0"/>
                        </a:rPr>
                        <a:t>actose-malabsorption</a:t>
                      </a:r>
                      <a:r>
                        <a:rPr lang="en" dirty="0">
                          <a:latin typeface="Palatino Linotype" pitchFamily="18" charset="0"/>
                        </a:rPr>
                        <a:t> studies (in patients with diarrhea-predominant symptoms)</a:t>
                      </a:r>
                      <a:endParaRPr lang="x-none" dirty="0">
                        <a:latin typeface="Palatino Linotype" pitchFamily="18" charset="0"/>
                      </a:endParaRPr>
                    </a:p>
                  </a:txBody>
                  <a:tcPr/>
                </a:tc>
                <a:extLst>
                  <a:ext uri="{0D108BD9-81ED-4DB2-BD59-A6C34878D82A}">
                    <a16:rowId xmlns="" xmlns:a16="http://schemas.microsoft.com/office/drawing/2014/main" val="10002"/>
                  </a:ext>
                </a:extLst>
              </a:tr>
              <a:tr h="370840">
                <a:tc>
                  <a:txBody>
                    <a:bodyPr/>
                    <a:lstStyle/>
                    <a:p>
                      <a:r>
                        <a:rPr lang="en" b="1" dirty="0">
                          <a:latin typeface="Palatino Linotype" pitchFamily="18" charset="0"/>
                        </a:rPr>
                        <a:t>Endoscopy: </a:t>
                      </a:r>
                      <a:r>
                        <a:rPr lang="en" dirty="0">
                          <a:latin typeface="Palatino Linotype" pitchFamily="18" charset="0"/>
                        </a:rPr>
                        <a:t>s</a:t>
                      </a:r>
                      <a:r>
                        <a:rPr lang="en" dirty="0" err="1">
                          <a:latin typeface="Palatino Linotype" pitchFamily="18" charset="0"/>
                        </a:rPr>
                        <a:t>igmoidoscopy</a:t>
                      </a:r>
                      <a:r>
                        <a:rPr lang="en" dirty="0">
                          <a:latin typeface="Palatino Linotype" pitchFamily="18" charset="0"/>
                        </a:rPr>
                        <a:t>, c</a:t>
                      </a:r>
                      <a:r>
                        <a:rPr lang="en" dirty="0" err="1">
                          <a:latin typeface="Palatino Linotype" pitchFamily="18" charset="0"/>
                        </a:rPr>
                        <a:t>olonoscopy</a:t>
                      </a:r>
                      <a:endParaRPr lang="x-none" dirty="0">
                        <a:latin typeface="Palatino Linotype" pitchFamily="18" charset="0"/>
                      </a:endParaRPr>
                    </a:p>
                  </a:txBody>
                  <a:tcPr/>
                </a:tc>
                <a:extLst>
                  <a:ext uri="{0D108BD9-81ED-4DB2-BD59-A6C34878D82A}">
                    <a16:rowId xmlns="" xmlns:a16="http://schemas.microsoft.com/office/drawing/2014/main" val="10003"/>
                  </a:ext>
                </a:extLst>
              </a:tr>
              <a:tr h="370840">
                <a:tc>
                  <a:txBody>
                    <a:bodyPr/>
                    <a:lstStyle/>
                    <a:p>
                      <a:r>
                        <a:rPr lang="en" b="1" dirty="0">
                          <a:latin typeface="Palatino Linotype" pitchFamily="18" charset="0"/>
                        </a:rPr>
                        <a:t>Abdominal ultrasound</a:t>
                      </a:r>
                      <a:r>
                        <a:rPr lang="en" dirty="0">
                          <a:latin typeface="Palatino Linotype" pitchFamily="18" charset="0"/>
                        </a:rPr>
                        <a:t>—no value</a:t>
                      </a:r>
                      <a:endParaRPr lang="x-none" dirty="0">
                        <a:latin typeface="Palatino Linotype" pitchFamily="18" charset="0"/>
                      </a:endParaRPr>
                    </a:p>
                  </a:txBody>
                  <a:tcPr/>
                </a:tc>
                <a:extLst>
                  <a:ext uri="{0D108BD9-81ED-4DB2-BD59-A6C34878D82A}">
                    <a16:rowId xmlns="" xmlns:a16="http://schemas.microsoft.com/office/drawing/2014/main" val="10004"/>
                  </a:ext>
                </a:extLst>
              </a:tr>
              <a:tr h="370840">
                <a:tc>
                  <a:txBody>
                    <a:bodyPr/>
                    <a:lstStyle/>
                    <a:p>
                      <a:r>
                        <a:rPr lang="en" b="1" dirty="0">
                          <a:latin typeface="Palatino Linotype" pitchFamily="18" charset="0"/>
                        </a:rPr>
                        <a:t>Psychiatric/psychological evaluation </a:t>
                      </a:r>
                      <a:r>
                        <a:rPr lang="en" dirty="0">
                          <a:latin typeface="Palatino Linotype" pitchFamily="18" charset="0"/>
                        </a:rPr>
                        <a:t>(psychosocial assessment may be helpful in some cases)</a:t>
                      </a:r>
                      <a:endParaRPr lang="x-none" dirty="0">
                        <a:latin typeface="Palatino Linotype" pitchFamily="18" charset="0"/>
                      </a:endParaRPr>
                    </a:p>
                  </a:txBody>
                  <a:tcPr/>
                </a:tc>
                <a:extLst>
                  <a:ext uri="{0D108BD9-81ED-4DB2-BD59-A6C34878D82A}">
                    <a16:rowId xmlns="" xmlns:a16="http://schemas.microsoft.com/office/drawing/2014/main" val="10005"/>
                  </a:ext>
                </a:extLst>
              </a:tr>
            </a:tbl>
          </a:graphicData>
        </a:graphic>
      </p:graphicFrame>
      <p:sp>
        <p:nvSpPr>
          <p:cNvPr id="3" name="TextBox 2"/>
          <p:cNvSpPr txBox="1"/>
          <p:nvPr/>
        </p:nvSpPr>
        <p:spPr>
          <a:xfrm>
            <a:off x="2057400" y="431800"/>
            <a:ext cx="5684569" cy="523220"/>
          </a:xfrm>
          <a:prstGeom prst="rect">
            <a:avLst/>
          </a:prstGeom>
          <a:noFill/>
        </p:spPr>
        <p:txBody>
          <a:bodyPr wrap="none" rtlCol="0">
            <a:spAutoFit/>
          </a:bodyPr>
          <a:lstStyle/>
          <a:p>
            <a:r>
              <a:rPr lang="en" sz="2800" b="1" dirty="0">
                <a:latin typeface="Palatino Linotype" pitchFamily="18" charset="0"/>
              </a:rPr>
              <a:t>Diagnostic aspects of SIK</a:t>
            </a:r>
          </a:p>
        </p:txBody>
      </p:sp>
    </p:spTree>
    <p:extLst>
      <p:ext uri="{BB962C8B-B14F-4D97-AF65-F5344CB8AC3E}">
        <p14:creationId xmlns="" xmlns:p14="http://schemas.microsoft.com/office/powerpoint/2010/main" val="2765297122"/>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 xmlns:p14="http://schemas.microsoft.com/office/powerpoint/2010/main" val="154270090"/>
              </p:ext>
            </p:extLst>
          </p:nvPr>
        </p:nvGraphicFramePr>
        <p:xfrm>
          <a:off x="19664" y="228600"/>
          <a:ext cx="8971935" cy="3667760"/>
        </p:xfrm>
        <a:graphic>
          <a:graphicData uri="http://schemas.openxmlformats.org/drawingml/2006/table">
            <a:tbl>
              <a:tblPr firstRow="1" bandRow="1">
                <a:tableStyleId>{5C22544A-7EE6-4342-B048-85BDC9FD1C3A}</a:tableStyleId>
              </a:tblPr>
              <a:tblGrid>
                <a:gridCol w="8971935">
                  <a:extLst>
                    <a:ext uri="{9D8B030D-6E8A-4147-A177-3AD203B41FA5}">
                      <a16:colId xmlns="" xmlns:a16="http://schemas.microsoft.com/office/drawing/2014/main" val="20000"/>
                    </a:ext>
                  </a:extLst>
                </a:gridCol>
              </a:tblGrid>
              <a:tr h="370840">
                <a:tc>
                  <a:txBody>
                    <a:bodyPr/>
                    <a:lstStyle/>
                    <a:p>
                      <a:r>
                        <a:rPr lang="en" dirty="0">
                          <a:latin typeface="Palatino Linotype" pitchFamily="18" charset="0"/>
                        </a:rPr>
                        <a:t>Diagnostic criteria for irritable bowel syndrome (Rome criteria III)</a:t>
                      </a:r>
                    </a:p>
                  </a:txBody>
                  <a:tcPr/>
                </a:tc>
                <a:extLst>
                  <a:ext uri="{0D108BD9-81ED-4DB2-BD59-A6C34878D82A}">
                    <a16:rowId xmlns="" xmlns:a16="http://schemas.microsoft.com/office/drawing/2014/main" val="10000"/>
                  </a:ext>
                </a:extLst>
              </a:tr>
              <a:tr h="370840">
                <a:tc>
                  <a:txBody>
                    <a:bodyPr/>
                    <a:lstStyle/>
                    <a:p>
                      <a:r>
                        <a:rPr lang="en" b="1" dirty="0">
                          <a:latin typeface="Palatino Linotype" pitchFamily="18" charset="0"/>
                        </a:rPr>
                        <a:t>At least 3 months of continuous or recurrent symptoms</a:t>
                      </a:r>
                    </a:p>
                  </a:txBody>
                  <a:tcPr/>
                </a:tc>
                <a:extLst>
                  <a:ext uri="{0D108BD9-81ED-4DB2-BD59-A6C34878D82A}">
                    <a16:rowId xmlns="" xmlns:a16="http://schemas.microsoft.com/office/drawing/2014/main" val="10001"/>
                  </a:ext>
                </a:extLst>
              </a:tr>
              <a:tr h="370840">
                <a:tc>
                  <a:txBody>
                    <a:bodyPr/>
                    <a:lstStyle/>
                    <a:p>
                      <a:r>
                        <a:rPr lang="en" dirty="0">
                          <a:latin typeface="Palatino Linotype" pitchFamily="18" charset="0"/>
                        </a:rPr>
                        <a:t>Abdominal pain or discomfort that</a:t>
                      </a:r>
                    </a:p>
                    <a:p>
                      <a:r>
                        <a:rPr lang="en" dirty="0">
                          <a:latin typeface="Palatino Linotype" pitchFamily="18" charset="0"/>
                        </a:rPr>
                        <a:t>a. relieves defecation; and or</a:t>
                      </a:r>
                    </a:p>
                    <a:p>
                      <a:r>
                        <a:rPr lang="en" dirty="0">
                          <a:latin typeface="Palatino Linotype" pitchFamily="18" charset="0"/>
                        </a:rPr>
                        <a:t>b. associated with changes in stool frequency; and or</a:t>
                      </a:r>
                    </a:p>
                    <a:p>
                      <a:r>
                        <a:rPr lang="en" dirty="0">
                          <a:latin typeface="Palatino Linotype" pitchFamily="18" charset="0"/>
                        </a:rPr>
                        <a:t>c. associated with changes in stool consistency; and</a:t>
                      </a:r>
                      <a:endParaRPr lang="x-none" dirty="0">
                        <a:latin typeface="Palatino Linotype" pitchFamily="18" charset="0"/>
                      </a:endParaRPr>
                    </a:p>
                  </a:txBody>
                  <a:tcPr/>
                </a:tc>
                <a:extLst>
                  <a:ext uri="{0D108BD9-81ED-4DB2-BD59-A6C34878D82A}">
                    <a16:rowId xmlns="" xmlns:a16="http://schemas.microsoft.com/office/drawing/2014/main" val="10002"/>
                  </a:ext>
                </a:extLst>
              </a:tr>
              <a:tr h="1112520">
                <a:tc>
                  <a:txBody>
                    <a:bodyPr/>
                    <a:lstStyle/>
                    <a:p>
                      <a:r>
                        <a:rPr lang="en" dirty="0">
                          <a:latin typeface="Palatino Linotype" pitchFamily="18" charset="0"/>
                        </a:rPr>
                        <a:t>Two or more of the following, at least ¼ episode or day:</a:t>
                      </a:r>
                    </a:p>
                    <a:p>
                      <a:r>
                        <a:rPr lang="en" dirty="0">
                          <a:latin typeface="Palatino Linotype" pitchFamily="18" charset="0"/>
                        </a:rPr>
                        <a:t>a. change in stool frequency (more than three stools/day or less than 3 stools/week);</a:t>
                      </a:r>
                    </a:p>
                    <a:p>
                      <a:r>
                        <a:rPr lang="en" dirty="0">
                          <a:latin typeface="Palatino Linotype" pitchFamily="18" charset="0"/>
                        </a:rPr>
                        <a:t>b. change in stool consistency (hard, marble-like or watery stool);</a:t>
                      </a:r>
                    </a:p>
                    <a:p>
                      <a:r>
                        <a:rPr lang="en" dirty="0">
                          <a:latin typeface="Palatino Linotype" pitchFamily="18" charset="0"/>
                        </a:rPr>
                        <a:t>c. changed stool passage (strain, urgency, feeling of incomplete evacuation);</a:t>
                      </a:r>
                    </a:p>
                    <a:p>
                      <a:r>
                        <a:rPr lang="en" dirty="0">
                          <a:latin typeface="Palatino Linotype" pitchFamily="18" charset="0"/>
                        </a:rPr>
                        <a:t>Mr. mucus in the stool, and/or</a:t>
                      </a:r>
                    </a:p>
                    <a:p>
                      <a:r>
                        <a:rPr lang="en" dirty="0">
                          <a:latin typeface="Palatino Linotype" pitchFamily="18" charset="0"/>
                        </a:rPr>
                        <a:t>d. feeling of abdominal distension</a:t>
                      </a:r>
                    </a:p>
                  </a:txBody>
                  <a:tcPr/>
                </a:tc>
                <a:extLst>
                  <a:ext uri="{0D108BD9-81ED-4DB2-BD59-A6C34878D82A}">
                    <a16:rowId xmlns="" xmlns:a16="http://schemas.microsoft.com/office/drawing/2014/main" val="10003"/>
                  </a:ext>
                </a:extLst>
              </a:tr>
            </a:tbl>
          </a:graphicData>
        </a:graphic>
      </p:graphicFrame>
    </p:spTree>
    <p:extLst>
      <p:ext uri="{BB962C8B-B14F-4D97-AF65-F5344CB8AC3E}">
        <p14:creationId xmlns="" xmlns:p14="http://schemas.microsoft.com/office/powerpoint/2010/main" val="1002026553"/>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8994" y="0"/>
            <a:ext cx="5517368" cy="7155805"/>
          </a:xfrm>
          <a:prstGeom prst="rect">
            <a:avLst/>
          </a:prstGeom>
          <a:noFill/>
        </p:spPr>
        <p:txBody>
          <a:bodyPr wrap="square" rtlCol="0">
            <a:spAutoFit/>
          </a:bodyPr>
          <a:lstStyle/>
          <a:p>
            <a:pPr>
              <a:lnSpc>
                <a:spcPct val="150000"/>
              </a:lnSpc>
            </a:pPr>
            <a:r>
              <a:rPr lang="en" b="1" dirty="0">
                <a:latin typeface="Palatino Linotype" pitchFamily="18" charset="0"/>
              </a:rPr>
              <a:t>Therapy</a:t>
            </a:r>
          </a:p>
          <a:p>
            <a:pPr marL="285750" indent="-285750">
              <a:lnSpc>
                <a:spcPct val="150000"/>
              </a:lnSpc>
              <a:buFont typeface="Wingdings" pitchFamily="2" charset="2"/>
              <a:buChar char="ü"/>
            </a:pPr>
            <a:r>
              <a:rPr lang="en" dirty="0">
                <a:latin typeface="Palatino Linotype" pitchFamily="18" charset="0"/>
              </a:rPr>
              <a:t>low FODMAP diet</a:t>
            </a:r>
            <a:endParaRPr lang="x-none" dirty="0">
              <a:latin typeface="Palatino Linotype" pitchFamily="18" charset="0"/>
            </a:endParaRPr>
          </a:p>
          <a:p>
            <a:pPr marL="285750" indent="-285750">
              <a:lnSpc>
                <a:spcPct val="150000"/>
              </a:lnSpc>
              <a:buFont typeface="Wingdings" pitchFamily="2" charset="2"/>
              <a:buChar char="ü"/>
            </a:pPr>
            <a:r>
              <a:rPr lang="en" dirty="0" err="1">
                <a:latin typeface="Palatino Linotype" pitchFamily="18" charset="0"/>
              </a:rPr>
              <a:t>Supplements</a:t>
            </a:r>
            <a:r>
              <a:rPr lang="en" dirty="0">
                <a:latin typeface="Palatino Linotype" pitchFamily="18" charset="0"/>
              </a:rPr>
              <a:t> </a:t>
            </a:r>
            <a:r>
              <a:rPr lang="en" dirty="0" err="1">
                <a:latin typeface="Palatino Linotype" pitchFamily="18" charset="0"/>
              </a:rPr>
              <a:t>soluble </a:t>
            </a:r>
            <a:r>
              <a:rPr lang="en" dirty="0">
                <a:latin typeface="Palatino Linotype" pitchFamily="18" charset="0"/>
              </a:rPr>
              <a:t>fiber</a:t>
            </a:r>
          </a:p>
          <a:p>
            <a:pPr marL="285750" indent="-285750">
              <a:lnSpc>
                <a:spcPct val="150000"/>
              </a:lnSpc>
              <a:buFont typeface="Wingdings" pitchFamily="2" charset="2"/>
              <a:buChar char="ü"/>
            </a:pPr>
            <a:r>
              <a:rPr lang="en" dirty="0">
                <a:latin typeface="Palatino Linotype" pitchFamily="18" charset="0"/>
              </a:rPr>
              <a:t>Laxatives</a:t>
            </a:r>
          </a:p>
          <a:p>
            <a:pPr marL="285750" indent="-285750">
              <a:lnSpc>
                <a:spcPct val="150000"/>
              </a:lnSpc>
              <a:buFont typeface="Wingdings" pitchFamily="2" charset="2"/>
              <a:buChar char="ü"/>
            </a:pPr>
            <a:r>
              <a:rPr lang="en" dirty="0" err="1">
                <a:latin typeface="Palatino Linotype" pitchFamily="18" charset="0"/>
              </a:rPr>
              <a:t>Antidiarrheals</a:t>
            </a:r>
            <a:r>
              <a:rPr lang="en" dirty="0">
                <a:latin typeface="Palatino Linotype" pitchFamily="18" charset="0"/>
              </a:rPr>
              <a:t> </a:t>
            </a:r>
          </a:p>
          <a:p>
            <a:pPr marL="285750" indent="-285750">
              <a:lnSpc>
                <a:spcPct val="150000"/>
              </a:lnSpc>
              <a:buFont typeface="Wingdings" pitchFamily="2" charset="2"/>
              <a:buChar char="ü"/>
            </a:pPr>
            <a:r>
              <a:rPr lang="en" dirty="0">
                <a:latin typeface="Palatino Linotype" pitchFamily="18" charset="0"/>
              </a:rPr>
              <a:t>SSRIs , 5HT3 and 5HT4 antagonists</a:t>
            </a:r>
          </a:p>
          <a:p>
            <a:pPr marL="285750" indent="-285750">
              <a:lnSpc>
                <a:spcPct val="150000"/>
              </a:lnSpc>
              <a:buFont typeface="Wingdings" pitchFamily="2" charset="2"/>
              <a:buChar char="ü"/>
            </a:pPr>
            <a:r>
              <a:rPr lang="en" dirty="0" err="1">
                <a:latin typeface="Palatino Linotype" pitchFamily="18" charset="0"/>
              </a:rPr>
              <a:t>Spasmolytics</a:t>
            </a:r>
            <a:r>
              <a:rPr lang="en" dirty="0">
                <a:latin typeface="Palatino Linotype" pitchFamily="18" charset="0"/>
              </a:rPr>
              <a:t> </a:t>
            </a:r>
          </a:p>
          <a:p>
            <a:pPr marL="285750" indent="-285750">
              <a:lnSpc>
                <a:spcPct val="150000"/>
              </a:lnSpc>
              <a:buFont typeface="Wingdings" pitchFamily="2" charset="2"/>
              <a:buChar char="ü"/>
            </a:pPr>
            <a:r>
              <a:rPr lang="en" dirty="0">
                <a:latin typeface="Palatino Linotype" pitchFamily="18" charset="0"/>
              </a:rPr>
              <a:t>Suspension of PPI administration</a:t>
            </a:r>
          </a:p>
          <a:p>
            <a:pPr marL="285750" indent="-285750">
              <a:lnSpc>
                <a:spcPct val="150000"/>
              </a:lnSpc>
              <a:buFont typeface="Wingdings" pitchFamily="2" charset="2"/>
              <a:buChar char="ü"/>
            </a:pPr>
            <a:r>
              <a:rPr lang="en" dirty="0" err="1">
                <a:latin typeface="Palatino Linotype" pitchFamily="18" charset="0"/>
              </a:rPr>
              <a:t>Tricyclic</a:t>
            </a:r>
            <a:r>
              <a:rPr lang="en" dirty="0">
                <a:latin typeface="Palatino Linotype" pitchFamily="18" charset="0"/>
              </a:rPr>
              <a:t> </a:t>
            </a:r>
            <a:r>
              <a:rPr lang="en" dirty="0" err="1">
                <a:latin typeface="Palatino Linotype" pitchFamily="18" charset="0"/>
              </a:rPr>
              <a:t>antidepressants</a:t>
            </a:r>
            <a:endParaRPr lang="x-none" dirty="0">
              <a:latin typeface="Palatino Linotype" pitchFamily="18" charset="0"/>
            </a:endParaRPr>
          </a:p>
          <a:p>
            <a:pPr marL="285750" indent="-285750">
              <a:lnSpc>
                <a:spcPct val="150000"/>
              </a:lnSpc>
              <a:buFont typeface="Wingdings" pitchFamily="2" charset="2"/>
              <a:buChar char="ü"/>
            </a:pPr>
            <a:r>
              <a:rPr lang="en" dirty="0" err="1">
                <a:latin typeface="Palatino Linotype" pitchFamily="18" charset="0"/>
              </a:rPr>
              <a:t>Rifaximin</a:t>
            </a:r>
            <a:endParaRPr lang="x-none" dirty="0">
              <a:latin typeface="Palatino Linotype" pitchFamily="18" charset="0"/>
            </a:endParaRPr>
          </a:p>
          <a:p>
            <a:pPr marL="285750" indent="-285750">
              <a:lnSpc>
                <a:spcPct val="150000"/>
              </a:lnSpc>
              <a:buFont typeface="Wingdings" pitchFamily="2" charset="2"/>
              <a:buChar char="ü"/>
            </a:pPr>
            <a:r>
              <a:rPr lang="en" dirty="0" err="1">
                <a:latin typeface="Palatino Linotype" pitchFamily="18" charset="0"/>
              </a:rPr>
              <a:t>Domperidine</a:t>
            </a:r>
            <a:r>
              <a:rPr lang="en" dirty="0">
                <a:latin typeface="Palatino Linotype" pitchFamily="18" charset="0"/>
              </a:rPr>
              <a:t> </a:t>
            </a:r>
          </a:p>
          <a:p>
            <a:pPr marL="285750" indent="-285750">
              <a:lnSpc>
                <a:spcPct val="150000"/>
              </a:lnSpc>
              <a:buFont typeface="Wingdings" pitchFamily="2" charset="2"/>
              <a:buChar char="ü"/>
            </a:pPr>
            <a:r>
              <a:rPr lang="en" dirty="0">
                <a:latin typeface="Palatino Linotype" pitchFamily="18" charset="0"/>
              </a:rPr>
              <a:t>Get drunk</a:t>
            </a:r>
          </a:p>
          <a:p>
            <a:pPr marL="285750" indent="-285750">
              <a:lnSpc>
                <a:spcPct val="150000"/>
              </a:lnSpc>
              <a:buFont typeface="Wingdings" pitchFamily="2" charset="2"/>
              <a:buChar char="ü"/>
            </a:pPr>
            <a:r>
              <a:rPr lang="en" dirty="0">
                <a:latin typeface="Palatino Linotype" pitchFamily="18" charset="0"/>
              </a:rPr>
              <a:t>SIBO therapy</a:t>
            </a:r>
          </a:p>
          <a:p>
            <a:pPr>
              <a:lnSpc>
                <a:spcPct val="150000"/>
              </a:lnSpc>
            </a:pPr>
            <a:r>
              <a:rPr lang="en" dirty="0">
                <a:latin typeface="Palatino Linotype" pitchFamily="18" charset="0"/>
              </a:rPr>
              <a:t>( Small Intestinal Bacterial Overgrowth )</a:t>
            </a:r>
          </a:p>
          <a:p>
            <a:pPr marL="285750" indent="-285750">
              <a:lnSpc>
                <a:spcPct val="150000"/>
              </a:lnSpc>
              <a:buFont typeface="Wingdings" pitchFamily="2" charset="2"/>
              <a:buChar char="ü"/>
            </a:pPr>
            <a:r>
              <a:rPr lang="en" dirty="0">
                <a:latin typeface="Palatino Linotype" pitchFamily="18" charset="0"/>
              </a:rPr>
              <a:t>Psychological therapy, herbal medicines,</a:t>
            </a:r>
          </a:p>
          <a:p>
            <a:pPr>
              <a:lnSpc>
                <a:spcPct val="150000"/>
              </a:lnSpc>
            </a:pPr>
            <a:r>
              <a:rPr lang="en" dirty="0">
                <a:latin typeface="Palatino Linotype" pitchFamily="18" charset="0"/>
              </a:rPr>
              <a:t>yoga, acupuncture</a:t>
            </a:r>
            <a:endParaRPr lang="en-US" dirty="0">
              <a:latin typeface="Palatino Linotype" pitchFamily="18" charset="0"/>
            </a:endParaRPr>
          </a:p>
          <a:p>
            <a:pPr>
              <a:lnSpc>
                <a:spcPct val="150000"/>
              </a:lnSpc>
            </a:pPr>
            <a:endParaRPr lang="x-none" dirty="0"/>
          </a:p>
        </p:txBody>
      </p:sp>
      <p:pic>
        <p:nvPicPr>
          <p:cNvPr id="3" name="Picture 2" descr="https://gi.jhsps.org/Upload/200710261308_12380_000.gif"/>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4571999" y="228598"/>
            <a:ext cx="4391025" cy="6629401"/>
          </a:xfrm>
          <a:prstGeom prst="rect">
            <a:avLst/>
          </a:prstGeom>
          <a:noFill/>
          <a:ln>
            <a:noFill/>
          </a:ln>
        </p:spPr>
      </p:pic>
    </p:spTree>
    <p:extLst>
      <p:ext uri="{BB962C8B-B14F-4D97-AF65-F5344CB8AC3E}">
        <p14:creationId xmlns="" xmlns:p14="http://schemas.microsoft.com/office/powerpoint/2010/main" val="4158833574"/>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 sz="3200" b="1" dirty="0">
                <a:latin typeface="Palatino Linotype" pitchFamily="18" charset="0"/>
              </a:rPr>
              <a:t>ANORECTAL DISEASES</a:t>
            </a:r>
          </a:p>
        </p:txBody>
      </p:sp>
      <p:pic>
        <p:nvPicPr>
          <p:cNvPr id="4" name="Picture 2"/>
          <p:cNvPicPr>
            <a:picLocks noChangeAspect="1" noChangeArrowheads="1"/>
          </p:cNvPicPr>
          <p:nvPr/>
        </p:nvPicPr>
        <p:blipFill>
          <a:blip r:embed="rId2" cstate="print"/>
          <a:srcRect/>
          <a:stretch>
            <a:fillRect/>
          </a:stretch>
        </p:blipFill>
        <p:spPr bwMode="auto">
          <a:xfrm>
            <a:off x="874479" y="152400"/>
            <a:ext cx="6949440" cy="1447800"/>
          </a:xfrm>
          <a:prstGeom prst="rect">
            <a:avLst/>
          </a:prstGeom>
          <a:noFill/>
          <a:ln w="9525">
            <a:noFill/>
            <a:miter lim="800000"/>
            <a:headEnd/>
            <a:tailEnd/>
          </a:ln>
        </p:spPr>
      </p:pic>
      <p:sp>
        <p:nvSpPr>
          <p:cNvPr id="5" name="Subtitle 4"/>
          <p:cNvSpPr>
            <a:spLocks noGrp="1"/>
          </p:cNvSpPr>
          <p:nvPr>
            <p:ph type="subTitle" idx="1"/>
          </p:nvPr>
        </p:nvSpPr>
        <p:spPr/>
        <p:txBody>
          <a:bodyPr/>
          <a:lstStyle/>
          <a:p>
            <a:endParaRPr lang="en-US"/>
          </a:p>
        </p:txBody>
      </p:sp>
    </p:spTree>
    <p:extLst>
      <p:ext uri="{BB962C8B-B14F-4D97-AF65-F5344CB8AC3E}">
        <p14:creationId xmlns="" xmlns:p14="http://schemas.microsoft.com/office/powerpoint/2010/main" val="3365668782"/>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2307" y="36616"/>
            <a:ext cx="8797631" cy="2169825"/>
          </a:xfrm>
          <a:prstGeom prst="rect">
            <a:avLst/>
          </a:prstGeom>
          <a:noFill/>
        </p:spPr>
        <p:txBody>
          <a:bodyPr wrap="square" rtlCol="0">
            <a:spAutoFit/>
          </a:bodyPr>
          <a:lstStyle/>
          <a:p>
            <a:pPr>
              <a:lnSpc>
                <a:spcPct val="150000"/>
              </a:lnSpc>
            </a:pPr>
            <a:r>
              <a:rPr lang="en" b="1" dirty="0">
                <a:solidFill>
                  <a:srgbClr val="FF0000"/>
                </a:solidFill>
                <a:latin typeface="Palatino Linotype" pitchFamily="18" charset="0"/>
              </a:rPr>
              <a:t>ANAL INCONTINENCE ( </a:t>
            </a:r>
            <a:r>
              <a:rPr lang="en" b="1" dirty="0" err="1">
                <a:solidFill>
                  <a:srgbClr val="FF0000"/>
                </a:solidFill>
                <a:latin typeface="Palatino Linotype" pitchFamily="18" charset="0"/>
              </a:rPr>
              <a:t>Incontinentia</a:t>
            </a:r>
            <a:r>
              <a:rPr lang="en" b="1" dirty="0">
                <a:solidFill>
                  <a:srgbClr val="FF0000"/>
                </a:solidFill>
                <a:latin typeface="Palatino Linotype" pitchFamily="18" charset="0"/>
              </a:rPr>
              <a:t> </a:t>
            </a:r>
            <a:r>
              <a:rPr lang="en" b="1" dirty="0" err="1">
                <a:solidFill>
                  <a:srgbClr val="FF0000"/>
                </a:solidFill>
                <a:latin typeface="Palatino Linotype" pitchFamily="18" charset="0"/>
              </a:rPr>
              <a:t>analysis </a:t>
            </a:r>
            <a:r>
              <a:rPr lang="en" b="1" dirty="0">
                <a:solidFill>
                  <a:srgbClr val="FF0000"/>
                </a:solidFill>
                <a:latin typeface="Palatino Linotype" pitchFamily="18" charset="0"/>
              </a:rPr>
              <a:t>)</a:t>
            </a:r>
          </a:p>
          <a:p>
            <a:pPr marL="285750" indent="-285750">
              <a:lnSpc>
                <a:spcPct val="150000"/>
              </a:lnSpc>
              <a:buFont typeface="Arial" pitchFamily="34" charset="0"/>
              <a:buChar char="•"/>
            </a:pPr>
            <a:r>
              <a:rPr lang="en" dirty="0" err="1">
                <a:latin typeface="Palatino Linotype" pitchFamily="18" charset="0"/>
              </a:rPr>
              <a:t>Continence </a:t>
            </a:r>
            <a:r>
              <a:rPr lang="en" dirty="0">
                <a:latin typeface="Palatino Linotype" pitchFamily="18" charset="0"/>
              </a:rPr>
              <a:t>depends on: internal </a:t>
            </a:r>
            <a:r>
              <a:rPr lang="en" dirty="0" err="1">
                <a:latin typeface="Palatino Linotype" pitchFamily="18" charset="0"/>
              </a:rPr>
              <a:t>sphincter </a:t>
            </a:r>
            <a:r>
              <a:rPr lang="en" dirty="0">
                <a:latin typeface="Palatino Linotype" pitchFamily="18" charset="0"/>
              </a:rPr>
              <a:t>, </a:t>
            </a:r>
            <a:r>
              <a:rPr lang="en" dirty="0" err="1">
                <a:latin typeface="Palatino Linotype" pitchFamily="18" charset="0"/>
              </a:rPr>
              <a:t>external</a:t>
            </a:r>
            <a:r>
              <a:rPr lang="en" dirty="0">
                <a:latin typeface="Palatino Linotype" pitchFamily="18" charset="0"/>
              </a:rPr>
              <a:t> </a:t>
            </a:r>
            <a:r>
              <a:rPr lang="en" dirty="0" err="1">
                <a:latin typeface="Palatino Linotype" pitchFamily="18" charset="0"/>
              </a:rPr>
              <a:t>sphincter </a:t>
            </a:r>
            <a:r>
              <a:rPr lang="en" dirty="0">
                <a:latin typeface="Palatino Linotype" pitchFamily="18" charset="0"/>
              </a:rPr>
              <a:t>and </a:t>
            </a:r>
            <a:r>
              <a:rPr lang="en" dirty="0" err="1">
                <a:latin typeface="Palatino Linotype" pitchFamily="18" charset="0"/>
              </a:rPr>
              <a:t>m. puborectalis </a:t>
            </a:r>
            <a:r>
              <a:rPr lang="en" dirty="0">
                <a:latin typeface="Palatino Linotype" pitchFamily="18" charset="0"/>
              </a:rPr>
              <a:t>, from exercise and sensitivity of the rectum (recognition of the need for defecation)</a:t>
            </a:r>
          </a:p>
          <a:p>
            <a:pPr>
              <a:lnSpc>
                <a:spcPct val="150000"/>
              </a:lnSpc>
            </a:pPr>
            <a:endParaRPr lang="x-none" dirty="0">
              <a:latin typeface="Palatino Linotype" pitchFamily="18" charset="0"/>
            </a:endParaRPr>
          </a:p>
        </p:txBody>
      </p:sp>
      <p:graphicFrame>
        <p:nvGraphicFramePr>
          <p:cNvPr id="3" name="Table 2"/>
          <p:cNvGraphicFramePr>
            <a:graphicFrameLocks noGrp="1"/>
          </p:cNvGraphicFramePr>
          <p:nvPr>
            <p:extLst>
              <p:ext uri="{D42A27DB-BD31-4B8C-83A1-F6EECF244321}">
                <p14:modId xmlns="" xmlns:p14="http://schemas.microsoft.com/office/powerpoint/2010/main" val="787553433"/>
              </p:ext>
            </p:extLst>
          </p:nvPr>
        </p:nvGraphicFramePr>
        <p:xfrm>
          <a:off x="162306" y="1828800"/>
          <a:ext cx="8797631" cy="2595880"/>
        </p:xfrm>
        <a:graphic>
          <a:graphicData uri="http://schemas.openxmlformats.org/drawingml/2006/table">
            <a:tbl>
              <a:tblPr firstRow="1" bandRow="1">
                <a:tableStyleId>{5C22544A-7EE6-4342-B048-85BDC9FD1C3A}</a:tableStyleId>
              </a:tblPr>
              <a:tblGrid>
                <a:gridCol w="8797631">
                  <a:extLst>
                    <a:ext uri="{9D8B030D-6E8A-4147-A177-3AD203B41FA5}">
                      <a16:colId xmlns="" xmlns:a16="http://schemas.microsoft.com/office/drawing/2014/main" val="20000"/>
                    </a:ext>
                  </a:extLst>
                </a:gridCol>
              </a:tblGrid>
              <a:tr h="370840">
                <a:tc>
                  <a:txBody>
                    <a:bodyPr/>
                    <a:lstStyle/>
                    <a:p>
                      <a:r>
                        <a:rPr lang="en" dirty="0">
                          <a:latin typeface="Palatino Linotype" pitchFamily="18" charset="0"/>
                        </a:rPr>
                        <a:t>CAUSES OF INCONTINENCE</a:t>
                      </a:r>
                    </a:p>
                  </a:txBody>
                  <a:tcPr/>
                </a:tc>
                <a:extLst>
                  <a:ext uri="{0D108BD9-81ED-4DB2-BD59-A6C34878D82A}">
                    <a16:rowId xmlns="" xmlns:a16="http://schemas.microsoft.com/office/drawing/2014/main" val="10000"/>
                  </a:ext>
                </a:extLst>
              </a:tr>
              <a:tr h="370840">
                <a:tc>
                  <a:txBody>
                    <a:bodyPr/>
                    <a:lstStyle/>
                    <a:p>
                      <a:r>
                        <a:rPr lang="en" sz="1600" dirty="0">
                          <a:latin typeface="Palatino Linotype" pitchFamily="18" charset="0"/>
                        </a:rPr>
                        <a:t>Damage</a:t>
                      </a:r>
                      <a:r>
                        <a:rPr lang="en" sz="1600" baseline="0" dirty="0">
                          <a:latin typeface="Palatino Linotype" pitchFamily="18" charset="0"/>
                        </a:rPr>
                        <a:t> </a:t>
                      </a:r>
                      <a:r>
                        <a:rPr lang="en" sz="1600" baseline="0" dirty="0" err="1">
                          <a:latin typeface="Palatino Linotype" pitchFamily="18" charset="0"/>
                        </a:rPr>
                        <a:t>innervation of pelvic floor </a:t>
                      </a:r>
                      <a:r>
                        <a:rPr lang="en" sz="1600" baseline="0" dirty="0">
                          <a:latin typeface="Palatino Linotype" pitchFamily="18" charset="0"/>
                        </a:rPr>
                        <a:t>muscles (childbirth)</a:t>
                      </a:r>
                      <a:endParaRPr lang="x-none" sz="1600" dirty="0">
                        <a:latin typeface="Palatino Linotype" pitchFamily="18" charset="0"/>
                      </a:endParaRPr>
                    </a:p>
                  </a:txBody>
                  <a:tcPr/>
                </a:tc>
                <a:extLst>
                  <a:ext uri="{0D108BD9-81ED-4DB2-BD59-A6C34878D82A}">
                    <a16:rowId xmlns="" xmlns:a16="http://schemas.microsoft.com/office/drawing/2014/main" val="10001"/>
                  </a:ext>
                </a:extLst>
              </a:tr>
              <a:tr h="370840">
                <a:tc>
                  <a:txBody>
                    <a:bodyPr/>
                    <a:lstStyle/>
                    <a:p>
                      <a:r>
                        <a:rPr lang="en" sz="1600" dirty="0" err="1">
                          <a:latin typeface="Palatino Linotype" pitchFamily="18" charset="0"/>
                        </a:rPr>
                        <a:t>Anorectal </a:t>
                      </a:r>
                      <a:r>
                        <a:rPr lang="en" sz="1600" dirty="0">
                          <a:latin typeface="Palatino Linotype" pitchFamily="18" charset="0"/>
                        </a:rPr>
                        <a:t>diseases: hemorrhoids, rectal </a:t>
                      </a:r>
                      <a:r>
                        <a:rPr lang="en" sz="1600" dirty="0" err="1">
                          <a:latin typeface="Palatino Linotype" pitchFamily="18" charset="0"/>
                        </a:rPr>
                        <a:t>prolapse </a:t>
                      </a:r>
                      <a:r>
                        <a:rPr lang="en" sz="1600" dirty="0">
                          <a:latin typeface="Palatino Linotype" pitchFamily="18" charset="0"/>
                        </a:rPr>
                        <a:t>, IBD, rectal </a:t>
                      </a:r>
                      <a:r>
                        <a:rPr lang="en" sz="1600" dirty="0" err="1">
                          <a:latin typeface="Palatino Linotype" pitchFamily="18" charset="0"/>
                        </a:rPr>
                        <a:t>cancer</a:t>
                      </a:r>
                    </a:p>
                  </a:txBody>
                  <a:tcPr/>
                </a:tc>
                <a:extLst>
                  <a:ext uri="{0D108BD9-81ED-4DB2-BD59-A6C34878D82A}">
                    <a16:rowId xmlns="" xmlns:a16="http://schemas.microsoft.com/office/drawing/2014/main" val="10002"/>
                  </a:ext>
                </a:extLst>
              </a:tr>
              <a:tr h="370840">
                <a:tc>
                  <a:txBody>
                    <a:bodyPr/>
                    <a:lstStyle/>
                    <a:p>
                      <a:r>
                        <a:rPr lang="en" sz="1600" dirty="0">
                          <a:latin typeface="Palatino Linotype" pitchFamily="18" charset="0"/>
                        </a:rPr>
                        <a:t>Neurological and psychiatric diseases (spina </a:t>
                      </a:r>
                      <a:r>
                        <a:rPr lang="en" sz="1600" dirty="0" err="1">
                          <a:latin typeface="Palatino Linotype" pitchFamily="18" charset="0"/>
                        </a:rPr>
                        <a:t>bifida </a:t>
                      </a:r>
                      <a:r>
                        <a:rPr lang="en" sz="1600" dirty="0">
                          <a:latin typeface="Palatino Linotype" pitchFamily="18" charset="0"/>
                        </a:rPr>
                        <a:t>, </a:t>
                      </a:r>
                      <a:r>
                        <a:rPr lang="en" sz="1600" baseline="0" dirty="0">
                          <a:latin typeface="Palatino Linotype" pitchFamily="18" charset="0"/>
                        </a:rPr>
                        <a:t>spinal trauma, senile </a:t>
                      </a:r>
                      <a:r>
                        <a:rPr lang="en" sz="1600" baseline="0" dirty="0" err="1">
                          <a:latin typeface="Palatino Linotype" pitchFamily="18" charset="0"/>
                        </a:rPr>
                        <a:t>dementia </a:t>
                      </a:r>
                      <a:r>
                        <a:rPr lang="en" sz="1600" baseline="0" dirty="0">
                          <a:latin typeface="Palatino Linotype" pitchFamily="18" charset="0"/>
                        </a:rPr>
                        <a:t>)</a:t>
                      </a:r>
                      <a:endParaRPr lang="x-none" sz="1600" dirty="0">
                        <a:latin typeface="Palatino Linotype" pitchFamily="18" charset="0"/>
                      </a:endParaRPr>
                    </a:p>
                  </a:txBody>
                  <a:tcPr/>
                </a:tc>
                <a:extLst>
                  <a:ext uri="{0D108BD9-81ED-4DB2-BD59-A6C34878D82A}">
                    <a16:rowId xmlns="" xmlns:a16="http://schemas.microsoft.com/office/drawing/2014/main" val="10003"/>
                  </a:ext>
                </a:extLst>
              </a:tr>
              <a:tr h="370840">
                <a:tc>
                  <a:txBody>
                    <a:bodyPr/>
                    <a:lstStyle/>
                    <a:p>
                      <a:r>
                        <a:rPr lang="en" sz="1600" dirty="0">
                          <a:latin typeface="Palatino Linotype" pitchFamily="18" charset="0"/>
                        </a:rPr>
                        <a:t>Diarrhea (especially diabetic diarrhea-autonomic </a:t>
                      </a:r>
                      <a:r>
                        <a:rPr lang="en" sz="1600" baseline="0" dirty="0">
                          <a:latin typeface="Palatino Linotype" pitchFamily="18" charset="0"/>
                        </a:rPr>
                        <a:t>neuropathy)</a:t>
                      </a:r>
                      <a:endParaRPr lang="x-none" sz="1600" dirty="0">
                        <a:latin typeface="Palatino Linotype" pitchFamily="18" charset="0"/>
                      </a:endParaRPr>
                    </a:p>
                  </a:txBody>
                  <a:tcPr/>
                </a:tc>
                <a:extLst>
                  <a:ext uri="{0D108BD9-81ED-4DB2-BD59-A6C34878D82A}">
                    <a16:rowId xmlns="" xmlns:a16="http://schemas.microsoft.com/office/drawing/2014/main" val="10004"/>
                  </a:ext>
                </a:extLst>
              </a:tr>
              <a:tr h="370840">
                <a:tc>
                  <a:txBody>
                    <a:bodyPr/>
                    <a:lstStyle/>
                    <a:p>
                      <a:r>
                        <a:rPr lang="en" sz="1600" dirty="0" err="1">
                          <a:latin typeface="Palatino Linotype" pitchFamily="18" charset="0"/>
                        </a:rPr>
                        <a:t>Impact</a:t>
                      </a:r>
                      <a:r>
                        <a:rPr lang="en" sz="1600" dirty="0">
                          <a:latin typeface="Palatino Linotype" pitchFamily="18" charset="0"/>
                        </a:rPr>
                        <a:t> </a:t>
                      </a:r>
                      <a:r>
                        <a:rPr lang="en" sz="1600" dirty="0" err="1">
                          <a:latin typeface="Palatino Linotype" pitchFamily="18" charset="0"/>
                        </a:rPr>
                        <a:t>feces</a:t>
                      </a:r>
                      <a:endParaRPr lang="x-none" sz="1600" dirty="0">
                        <a:latin typeface="Palatino Linotype" pitchFamily="18" charset="0"/>
                      </a:endParaRPr>
                    </a:p>
                  </a:txBody>
                  <a:tcPr/>
                </a:tc>
                <a:extLst>
                  <a:ext uri="{0D108BD9-81ED-4DB2-BD59-A6C34878D82A}">
                    <a16:rowId xmlns="" xmlns:a16="http://schemas.microsoft.com/office/drawing/2014/main" val="10005"/>
                  </a:ext>
                </a:extLst>
              </a:tr>
              <a:tr h="370840">
                <a:tc>
                  <a:txBody>
                    <a:bodyPr/>
                    <a:lstStyle/>
                    <a:p>
                      <a:r>
                        <a:rPr lang="en" sz="1600" dirty="0" err="1">
                          <a:latin typeface="Palatino Linotype" pitchFamily="18" charset="0"/>
                        </a:rPr>
                        <a:t>Congenital</a:t>
                      </a:r>
                      <a:r>
                        <a:rPr lang="en" sz="1600" dirty="0">
                          <a:latin typeface="Palatino Linotype" pitchFamily="18" charset="0"/>
                        </a:rPr>
                        <a:t> </a:t>
                      </a:r>
                      <a:r>
                        <a:rPr lang="en" sz="1600" dirty="0" err="1">
                          <a:latin typeface="Palatino Linotype" pitchFamily="18" charset="0"/>
                        </a:rPr>
                        <a:t>anbormalnoti</a:t>
                      </a:r>
                      <a:r>
                        <a:rPr lang="en" sz="1600" dirty="0">
                          <a:latin typeface="Palatino Linotype" pitchFamily="18" charset="0"/>
                        </a:rPr>
                        <a:t> </a:t>
                      </a:r>
                      <a:r>
                        <a:rPr lang="en" sz="1600" dirty="0" err="1">
                          <a:latin typeface="Palatino Linotype" pitchFamily="18" charset="0"/>
                        </a:rPr>
                        <a:t>anorectal </a:t>
                      </a:r>
                      <a:r>
                        <a:rPr lang="en" sz="1600" dirty="0">
                          <a:latin typeface="Palatino Linotype" pitchFamily="18" charset="0"/>
                        </a:rPr>
                        <a:t>region</a:t>
                      </a:r>
                    </a:p>
                  </a:txBody>
                  <a:tcPr/>
                </a:tc>
                <a:extLst>
                  <a:ext uri="{0D108BD9-81ED-4DB2-BD59-A6C34878D82A}">
                    <a16:rowId xmlns="" xmlns:a16="http://schemas.microsoft.com/office/drawing/2014/main" val="10006"/>
                  </a:ext>
                </a:extLst>
              </a:tr>
            </a:tbl>
          </a:graphicData>
        </a:graphic>
      </p:graphicFrame>
      <p:sp>
        <p:nvSpPr>
          <p:cNvPr id="4" name="TextBox 3"/>
          <p:cNvSpPr txBox="1"/>
          <p:nvPr/>
        </p:nvSpPr>
        <p:spPr>
          <a:xfrm>
            <a:off x="162307" y="4724400"/>
            <a:ext cx="8797631" cy="1754326"/>
          </a:xfrm>
          <a:prstGeom prst="rect">
            <a:avLst/>
          </a:prstGeom>
          <a:noFill/>
        </p:spPr>
        <p:txBody>
          <a:bodyPr wrap="square" rtlCol="0">
            <a:spAutoFit/>
          </a:bodyPr>
          <a:lstStyle/>
          <a:p>
            <a:pPr>
              <a:lnSpc>
                <a:spcPct val="150000"/>
              </a:lnSpc>
            </a:pPr>
            <a:r>
              <a:rPr lang="en" b="1" dirty="0">
                <a:latin typeface="Palatino Linotype" pitchFamily="18" charset="0"/>
              </a:rPr>
              <a:t>Clinical picture: </a:t>
            </a:r>
            <a:r>
              <a:rPr lang="en" dirty="0" err="1">
                <a:latin typeface="Palatino Linotype" pitchFamily="18" charset="0"/>
              </a:rPr>
              <a:t>minor </a:t>
            </a:r>
            <a:r>
              <a:rPr lang="en" dirty="0">
                <a:latin typeface="Palatino Linotype" pitchFamily="18" charset="0"/>
              </a:rPr>
              <a:t>incontinence - small discharge of watery stool, major incontinence - inability to control stool of normal </a:t>
            </a:r>
            <a:r>
              <a:rPr lang="en" dirty="0" err="1">
                <a:latin typeface="Palatino Linotype" pitchFamily="18" charset="0"/>
              </a:rPr>
              <a:t>consistency</a:t>
            </a:r>
            <a:r>
              <a:rPr lang="en" dirty="0">
                <a:latin typeface="Palatino Linotype" pitchFamily="18" charset="0"/>
              </a:rPr>
              <a:t> </a:t>
            </a:r>
          </a:p>
          <a:p>
            <a:pPr>
              <a:lnSpc>
                <a:spcPct val="150000"/>
              </a:lnSpc>
            </a:pPr>
            <a:r>
              <a:rPr lang="en" b="1" dirty="0">
                <a:latin typeface="Palatino Linotype" pitchFamily="18" charset="0"/>
              </a:rPr>
              <a:t>Therapy: </a:t>
            </a:r>
            <a:r>
              <a:rPr lang="en" dirty="0">
                <a:latin typeface="Palatino Linotype" pitchFamily="18" charset="0"/>
              </a:rPr>
              <a:t>reduction of stool volume - administration of loperamide (6-8mg/day)</a:t>
            </a:r>
          </a:p>
        </p:txBody>
      </p:sp>
    </p:spTree>
    <p:extLst>
      <p:ext uri="{BB962C8B-B14F-4D97-AF65-F5344CB8AC3E}">
        <p14:creationId xmlns="" xmlns:p14="http://schemas.microsoft.com/office/powerpoint/2010/main" val="428618836"/>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0"/>
            <a:ext cx="9144000" cy="6740307"/>
          </a:xfrm>
          <a:prstGeom prst="rect">
            <a:avLst/>
          </a:prstGeom>
          <a:noFill/>
        </p:spPr>
        <p:txBody>
          <a:bodyPr wrap="square" rtlCol="0">
            <a:spAutoFit/>
          </a:bodyPr>
          <a:lstStyle/>
          <a:p>
            <a:pPr>
              <a:lnSpc>
                <a:spcPct val="150000"/>
              </a:lnSpc>
            </a:pPr>
            <a:r>
              <a:rPr lang="en" b="1" dirty="0">
                <a:solidFill>
                  <a:srgbClr val="FF0000"/>
                </a:solidFill>
                <a:latin typeface="Palatino Linotype" pitchFamily="18" charset="0"/>
              </a:rPr>
              <a:t>HEMORRHOIDS-PULLS ( </a:t>
            </a:r>
            <a:r>
              <a:rPr lang="en" b="1" dirty="0" err="1">
                <a:solidFill>
                  <a:srgbClr val="FF0000"/>
                </a:solidFill>
                <a:latin typeface="Palatino Linotype" pitchFamily="18" charset="0"/>
              </a:rPr>
              <a:t>Nodulli</a:t>
            </a:r>
            <a:r>
              <a:rPr lang="en" b="1" dirty="0">
                <a:solidFill>
                  <a:srgbClr val="FF0000"/>
                </a:solidFill>
                <a:latin typeface="Palatino Linotype" pitchFamily="18" charset="0"/>
              </a:rPr>
              <a:t> </a:t>
            </a:r>
            <a:r>
              <a:rPr lang="en" b="1" dirty="0" err="1">
                <a:solidFill>
                  <a:srgbClr val="FF0000"/>
                </a:solidFill>
                <a:latin typeface="Palatino Linotype" pitchFamily="18" charset="0"/>
              </a:rPr>
              <a:t>haemorrhoidales </a:t>
            </a:r>
            <a:r>
              <a:rPr lang="en" b="1" dirty="0">
                <a:solidFill>
                  <a:srgbClr val="FF0000"/>
                </a:solidFill>
                <a:latin typeface="Palatino Linotype" pitchFamily="18" charset="0"/>
              </a:rPr>
              <a:t>)</a:t>
            </a:r>
          </a:p>
          <a:p>
            <a:pPr marL="285750" indent="-285750">
              <a:lnSpc>
                <a:spcPct val="150000"/>
              </a:lnSpc>
              <a:buFont typeface="Arial" pitchFamily="34" charset="0"/>
              <a:buChar char="•"/>
            </a:pPr>
            <a:r>
              <a:rPr lang="en" dirty="0">
                <a:latin typeface="Palatino Linotype" pitchFamily="18" charset="0"/>
              </a:rPr>
              <a:t>Internal hemorrhoids originate from internal venous </a:t>
            </a:r>
            <a:r>
              <a:rPr lang="en" dirty="0" err="1">
                <a:latin typeface="Palatino Linotype" pitchFamily="18" charset="0"/>
              </a:rPr>
              <a:t>hemorrhoids</a:t>
            </a:r>
            <a:r>
              <a:rPr lang="en" dirty="0">
                <a:latin typeface="Palatino Linotype" pitchFamily="18" charset="0"/>
              </a:rPr>
              <a:t> </a:t>
            </a:r>
            <a:r>
              <a:rPr lang="en" dirty="0" err="1">
                <a:latin typeface="Palatino Linotype" pitchFamily="18" charset="0"/>
              </a:rPr>
              <a:t>plexus </a:t>
            </a:r>
            <a:r>
              <a:rPr lang="en" dirty="0">
                <a:latin typeface="Palatino Linotype" pitchFamily="18" charset="0"/>
              </a:rPr>
              <a:t>in the upper part of the anal canal and rectum</a:t>
            </a:r>
          </a:p>
          <a:p>
            <a:pPr marL="285750" indent="-285750">
              <a:lnSpc>
                <a:spcPct val="150000"/>
              </a:lnSpc>
              <a:buFont typeface="Arial" pitchFamily="34" charset="0"/>
              <a:buChar char="•"/>
            </a:pPr>
            <a:r>
              <a:rPr lang="en" dirty="0">
                <a:latin typeface="Palatino Linotype" pitchFamily="18" charset="0"/>
              </a:rPr>
              <a:t>Over time, they enlarge, invade the skin-covered upper part of the anal canal, become visible during inspection (external </a:t>
            </a:r>
            <a:r>
              <a:rPr lang="en" dirty="0" err="1">
                <a:latin typeface="Palatino Linotype" pitchFamily="18" charset="0"/>
              </a:rPr>
              <a:t>hemorrhoidal </a:t>
            </a:r>
            <a:r>
              <a:rPr lang="en" dirty="0">
                <a:latin typeface="Palatino Linotype" pitchFamily="18" charset="0"/>
              </a:rPr>
              <a:t>venous plexus).</a:t>
            </a:r>
          </a:p>
          <a:p>
            <a:pPr>
              <a:lnSpc>
                <a:spcPct val="150000"/>
              </a:lnSpc>
            </a:pPr>
            <a:r>
              <a:rPr lang="en" b="1" dirty="0">
                <a:latin typeface="Palatino Linotype" pitchFamily="18" charset="0"/>
              </a:rPr>
              <a:t>Clinical picture:</a:t>
            </a:r>
          </a:p>
          <a:p>
            <a:pPr marL="285750" indent="-285750">
              <a:lnSpc>
                <a:spcPct val="150000"/>
              </a:lnSpc>
              <a:buFont typeface="Arial" pitchFamily="34" charset="0"/>
              <a:buChar char="•"/>
            </a:pPr>
            <a:r>
              <a:rPr lang="en" dirty="0">
                <a:latin typeface="Palatino Linotype" pitchFamily="18" charset="0"/>
              </a:rPr>
              <a:t>Painless bleeding (at the beginning and end </a:t>
            </a:r>
            <a:r>
              <a:rPr lang="en" dirty="0" err="1">
                <a:latin typeface="Palatino Linotype" pitchFamily="18" charset="0"/>
              </a:rPr>
              <a:t>of defecation </a:t>
            </a:r>
            <a:r>
              <a:rPr lang="en" dirty="0">
                <a:latin typeface="Palatino Linotype" pitchFamily="18" charset="0"/>
              </a:rPr>
              <a:t>- bright red blood, in the form of spurts), pain occurs with thrombosis</a:t>
            </a:r>
          </a:p>
          <a:p>
            <a:pPr marL="285750" indent="-285750">
              <a:lnSpc>
                <a:spcPct val="150000"/>
              </a:lnSpc>
              <a:buFont typeface="Arial" pitchFamily="34" charset="0"/>
              <a:buChar char="•"/>
            </a:pPr>
            <a:r>
              <a:rPr lang="en" dirty="0">
                <a:latin typeface="Palatino Linotype" pitchFamily="18" charset="0"/>
              </a:rPr>
              <a:t>Blood is on the stool (not mixed with it)</a:t>
            </a:r>
          </a:p>
          <a:p>
            <a:pPr marL="285750" indent="-285750">
              <a:lnSpc>
                <a:spcPct val="150000"/>
              </a:lnSpc>
              <a:buFont typeface="Arial" pitchFamily="34" charset="0"/>
              <a:buChar char="•"/>
            </a:pPr>
            <a:r>
              <a:rPr lang="en" dirty="0" err="1">
                <a:latin typeface="Palatino Linotype" pitchFamily="18" charset="0"/>
              </a:rPr>
              <a:t>Prolapse </a:t>
            </a:r>
            <a:r>
              <a:rPr lang="en" dirty="0">
                <a:latin typeface="Palatino Linotype" pitchFamily="18" charset="0"/>
              </a:rPr>
              <a:t>of the bowel during </a:t>
            </a:r>
            <a:r>
              <a:rPr lang="en" dirty="0" err="1">
                <a:latin typeface="Palatino Linotype" pitchFamily="18" charset="0"/>
              </a:rPr>
              <a:t>defecation </a:t>
            </a:r>
            <a:r>
              <a:rPr lang="en" dirty="0">
                <a:latin typeface="Palatino Linotype" pitchFamily="18" charset="0"/>
              </a:rPr>
              <a:t>is common (occasional and constant).</a:t>
            </a:r>
          </a:p>
          <a:p>
            <a:pPr marL="285750" indent="-285750">
              <a:lnSpc>
                <a:spcPct val="150000"/>
              </a:lnSpc>
              <a:buFont typeface="Arial" pitchFamily="34" charset="0"/>
              <a:buChar char="•"/>
            </a:pPr>
            <a:r>
              <a:rPr lang="en" dirty="0">
                <a:latin typeface="Palatino Linotype" pitchFamily="18" charset="0"/>
              </a:rPr>
              <a:t>Discomfort in the groin area and pain, mucous moistening, partial incontinence</a:t>
            </a:r>
          </a:p>
          <a:p>
            <a:pPr>
              <a:lnSpc>
                <a:spcPct val="150000"/>
              </a:lnSpc>
            </a:pPr>
            <a:r>
              <a:rPr lang="en" b="1" dirty="0">
                <a:latin typeface="Palatino Linotype" pitchFamily="18" charset="0"/>
              </a:rPr>
              <a:t>Diagnosis:</a:t>
            </a:r>
            <a:r>
              <a:rPr lang="en" dirty="0">
                <a:latin typeface="Palatino Linotype" pitchFamily="18" charset="0"/>
              </a:rPr>
              <a:t> </a:t>
            </a:r>
            <a:r>
              <a:rPr lang="en" dirty="0" err="1">
                <a:latin typeface="Palatino Linotype" pitchFamily="18" charset="0"/>
              </a:rPr>
              <a:t>proctoscopy </a:t>
            </a:r>
            <a:r>
              <a:rPr lang="en" dirty="0">
                <a:latin typeface="Palatino Linotype" pitchFamily="18" charset="0"/>
              </a:rPr>
              <a:t>, flexible </a:t>
            </a:r>
            <a:r>
              <a:rPr lang="en" dirty="0" err="1">
                <a:latin typeface="Palatino Linotype" pitchFamily="18" charset="0"/>
              </a:rPr>
              <a:t>sigmoidoscopy </a:t>
            </a:r>
            <a:r>
              <a:rPr lang="en" dirty="0">
                <a:latin typeface="Palatino Linotype" pitchFamily="18" charset="0"/>
              </a:rPr>
              <a:t>, </a:t>
            </a:r>
            <a:r>
              <a:rPr lang="en" dirty="0" err="1">
                <a:latin typeface="Palatino Linotype" pitchFamily="18" charset="0"/>
              </a:rPr>
              <a:t>colonoscopy</a:t>
            </a:r>
            <a:endParaRPr lang="x-none" dirty="0">
              <a:latin typeface="Palatino Linotype" pitchFamily="18" charset="0"/>
            </a:endParaRPr>
          </a:p>
          <a:p>
            <a:pPr>
              <a:lnSpc>
                <a:spcPct val="150000"/>
              </a:lnSpc>
            </a:pPr>
            <a:r>
              <a:rPr lang="en" b="1" dirty="0">
                <a:latin typeface="Palatino Linotype" pitchFamily="18" charset="0"/>
              </a:rPr>
              <a:t>Therapy: </a:t>
            </a:r>
            <a:r>
              <a:rPr lang="en" dirty="0">
                <a:latin typeface="Palatino Linotype" pitchFamily="18" charset="0"/>
              </a:rPr>
              <a:t>dietary and medicinal, injection method with sclerosant</a:t>
            </a:r>
          </a:p>
          <a:p>
            <a:pPr>
              <a:lnSpc>
                <a:spcPct val="150000"/>
              </a:lnSpc>
            </a:pPr>
            <a:r>
              <a:rPr lang="en" dirty="0">
                <a:latin typeface="Palatino Linotype" pitchFamily="18" charset="0"/>
              </a:rPr>
              <a:t>                     </a:t>
            </a:r>
            <a:r>
              <a:rPr lang="en" dirty="0" err="1">
                <a:latin typeface="Palatino Linotype" pitchFamily="18" charset="0"/>
              </a:rPr>
              <a:t>funds </a:t>
            </a:r>
            <a:r>
              <a:rPr lang="en" dirty="0">
                <a:latin typeface="Palatino Linotype" pitchFamily="18" charset="0"/>
              </a:rPr>
              <a:t>, operationally</a:t>
            </a:r>
          </a:p>
        </p:txBody>
      </p:sp>
    </p:spTree>
    <p:extLst>
      <p:ext uri="{BB962C8B-B14F-4D97-AF65-F5344CB8AC3E}">
        <p14:creationId xmlns="" xmlns:p14="http://schemas.microsoft.com/office/powerpoint/2010/main" val="631352023"/>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304800"/>
            <a:ext cx="8763000" cy="880947"/>
          </a:xfrm>
          <a:prstGeom prst="rect">
            <a:avLst/>
          </a:prstGeom>
          <a:noFill/>
        </p:spPr>
        <p:txBody>
          <a:bodyPr wrap="square" rtlCol="0">
            <a:spAutoFit/>
          </a:bodyPr>
          <a:lstStyle/>
          <a:p>
            <a:pPr>
              <a:lnSpc>
                <a:spcPct val="150000"/>
              </a:lnSpc>
            </a:pPr>
            <a:r>
              <a:rPr lang="en" b="1" dirty="0">
                <a:solidFill>
                  <a:srgbClr val="FF0000"/>
                </a:solidFill>
                <a:latin typeface="Palatino Linotype" pitchFamily="18" charset="0"/>
              </a:rPr>
              <a:t>ANAL PRURITUS ( </a:t>
            </a:r>
            <a:r>
              <a:rPr lang="en" b="1" dirty="0" err="1">
                <a:solidFill>
                  <a:srgbClr val="FF0000"/>
                </a:solidFill>
                <a:latin typeface="Palatino Linotype" pitchFamily="18" charset="0"/>
              </a:rPr>
              <a:t>Pruritus</a:t>
            </a:r>
            <a:r>
              <a:rPr lang="en" b="1" dirty="0">
                <a:solidFill>
                  <a:srgbClr val="FF0000"/>
                </a:solidFill>
                <a:latin typeface="Palatino Linotype" pitchFamily="18" charset="0"/>
              </a:rPr>
              <a:t> </a:t>
            </a:r>
            <a:r>
              <a:rPr lang="en" b="1" dirty="0" err="1">
                <a:solidFill>
                  <a:srgbClr val="FF0000"/>
                </a:solidFill>
                <a:latin typeface="Palatino Linotype" pitchFamily="18" charset="0"/>
              </a:rPr>
              <a:t>analysis </a:t>
            </a:r>
            <a:r>
              <a:rPr lang="en" b="1" dirty="0">
                <a:solidFill>
                  <a:srgbClr val="FF0000"/>
                </a:solidFill>
                <a:latin typeface="Palatino Linotype" pitchFamily="18" charset="0"/>
              </a:rPr>
              <a:t>)</a:t>
            </a:r>
          </a:p>
          <a:p>
            <a:pPr>
              <a:lnSpc>
                <a:spcPct val="150000"/>
              </a:lnSpc>
            </a:pPr>
            <a:endParaRPr lang="x-none" dirty="0">
              <a:latin typeface="Palatino Linotype" pitchFamily="18" charset="0"/>
            </a:endParaRPr>
          </a:p>
        </p:txBody>
      </p:sp>
      <p:graphicFrame>
        <p:nvGraphicFramePr>
          <p:cNvPr id="3" name="Table 2"/>
          <p:cNvGraphicFramePr>
            <a:graphicFrameLocks noGrp="1"/>
          </p:cNvGraphicFramePr>
          <p:nvPr>
            <p:extLst>
              <p:ext uri="{D42A27DB-BD31-4B8C-83A1-F6EECF244321}">
                <p14:modId xmlns="" xmlns:p14="http://schemas.microsoft.com/office/powerpoint/2010/main" val="4283973690"/>
              </p:ext>
            </p:extLst>
          </p:nvPr>
        </p:nvGraphicFramePr>
        <p:xfrm>
          <a:off x="0" y="838200"/>
          <a:ext cx="8839200" cy="2021840"/>
        </p:xfrm>
        <a:graphic>
          <a:graphicData uri="http://schemas.openxmlformats.org/drawingml/2006/table">
            <a:tbl>
              <a:tblPr firstRow="1" bandRow="1">
                <a:tableStyleId>{5C22544A-7EE6-4342-B048-85BDC9FD1C3A}</a:tableStyleId>
              </a:tblPr>
              <a:tblGrid>
                <a:gridCol w="8839200">
                  <a:extLst>
                    <a:ext uri="{9D8B030D-6E8A-4147-A177-3AD203B41FA5}">
                      <a16:colId xmlns="" xmlns:a16="http://schemas.microsoft.com/office/drawing/2014/main" val="20000"/>
                    </a:ext>
                  </a:extLst>
                </a:gridCol>
              </a:tblGrid>
              <a:tr h="370840">
                <a:tc>
                  <a:txBody>
                    <a:bodyPr/>
                    <a:lstStyle/>
                    <a:p>
                      <a:r>
                        <a:rPr lang="en" dirty="0">
                          <a:latin typeface="Palatino Linotype" pitchFamily="18" charset="0"/>
                        </a:rPr>
                        <a:t>CAUSES </a:t>
                      </a:r>
                      <a:r>
                        <a:rPr lang="en" baseline="0" dirty="0">
                          <a:latin typeface="Palatino Linotype" pitchFamily="18" charset="0"/>
                        </a:rPr>
                        <a:t>OF ANAL PRURITUS</a:t>
                      </a:r>
                      <a:endParaRPr lang="x-none" dirty="0">
                        <a:latin typeface="Palatino Linotype" pitchFamily="18" charset="0"/>
                      </a:endParaRPr>
                    </a:p>
                  </a:txBody>
                  <a:tcPr/>
                </a:tc>
                <a:extLst>
                  <a:ext uri="{0D108BD9-81ED-4DB2-BD59-A6C34878D82A}">
                    <a16:rowId xmlns="" xmlns:a16="http://schemas.microsoft.com/office/drawing/2014/main" val="10000"/>
                  </a:ext>
                </a:extLst>
              </a:tr>
              <a:tr h="370840">
                <a:tc>
                  <a:txBody>
                    <a:bodyPr/>
                    <a:lstStyle/>
                    <a:p>
                      <a:r>
                        <a:rPr lang="en" dirty="0">
                          <a:latin typeface="Palatino Linotype" pitchFamily="18" charset="0"/>
                        </a:rPr>
                        <a:t>Skin diseases: contact eczema from topical creams, psoriasis</a:t>
                      </a:r>
                    </a:p>
                  </a:txBody>
                  <a:tcPr/>
                </a:tc>
                <a:extLst>
                  <a:ext uri="{0D108BD9-81ED-4DB2-BD59-A6C34878D82A}">
                    <a16:rowId xmlns="" xmlns:a16="http://schemas.microsoft.com/office/drawing/2014/main" val="10001"/>
                  </a:ext>
                </a:extLst>
              </a:tr>
              <a:tr h="370840">
                <a:tc>
                  <a:txBody>
                    <a:bodyPr/>
                    <a:lstStyle/>
                    <a:p>
                      <a:r>
                        <a:rPr lang="en" dirty="0">
                          <a:latin typeface="Palatino Linotype" pitchFamily="18" charset="0"/>
                        </a:rPr>
                        <a:t>Infections: </a:t>
                      </a:r>
                      <a:r>
                        <a:rPr lang="en" dirty="0" err="1">
                          <a:latin typeface="Palatino Linotype" pitchFamily="18" charset="0"/>
                        </a:rPr>
                        <a:t>candidiasis </a:t>
                      </a:r>
                      <a:r>
                        <a:rPr lang="en" dirty="0">
                          <a:latin typeface="Palatino Linotype" pitchFamily="18" charset="0"/>
                        </a:rPr>
                        <a:t>(especially in patients on </a:t>
                      </a:r>
                      <a:r>
                        <a:rPr lang="en" dirty="0" err="1">
                          <a:latin typeface="Palatino Linotype" pitchFamily="18" charset="0"/>
                        </a:rPr>
                        <a:t>corticosteroids </a:t>
                      </a:r>
                      <a:r>
                        <a:rPr lang="en" baseline="0" dirty="0">
                          <a:latin typeface="Palatino Linotype" pitchFamily="18" charset="0"/>
                        </a:rPr>
                        <a:t>and antibiotics - </a:t>
                      </a:r>
                      <a:r>
                        <a:rPr lang="en" baseline="0" dirty="0" err="1">
                          <a:latin typeface="Palatino Linotype" pitchFamily="18" charset="0"/>
                        </a:rPr>
                        <a:t>tetracyclines </a:t>
                      </a:r>
                      <a:r>
                        <a:rPr lang="en" baseline="0" dirty="0">
                          <a:latin typeface="Palatino Linotype" pitchFamily="18" charset="0"/>
                        </a:rPr>
                        <a:t>and </a:t>
                      </a:r>
                      <a:r>
                        <a:rPr lang="en" baseline="0" dirty="0" err="1">
                          <a:latin typeface="Palatino Linotype" pitchFamily="18" charset="0"/>
                        </a:rPr>
                        <a:t>erythromycin </a:t>
                      </a:r>
                      <a:r>
                        <a:rPr lang="en" baseline="0" dirty="0">
                          <a:latin typeface="Palatino Linotype" pitchFamily="18" charset="0"/>
                        </a:rPr>
                        <a:t>), bacteria, parasites - often</a:t>
                      </a:r>
                      <a:endParaRPr lang="x-none" dirty="0">
                        <a:latin typeface="Palatino Linotype" pitchFamily="18" charset="0"/>
                      </a:endParaRPr>
                    </a:p>
                  </a:txBody>
                  <a:tcPr/>
                </a:tc>
                <a:extLst>
                  <a:ext uri="{0D108BD9-81ED-4DB2-BD59-A6C34878D82A}">
                    <a16:rowId xmlns="" xmlns:a16="http://schemas.microsoft.com/office/drawing/2014/main" val="10002"/>
                  </a:ext>
                </a:extLst>
              </a:tr>
              <a:tr h="370840">
                <a:tc>
                  <a:txBody>
                    <a:bodyPr/>
                    <a:lstStyle/>
                    <a:p>
                      <a:r>
                        <a:rPr lang="en" dirty="0">
                          <a:latin typeface="Palatino Linotype" pitchFamily="18" charset="0"/>
                        </a:rPr>
                        <a:t>Gastrointestinal diseases with </a:t>
                      </a:r>
                      <a:r>
                        <a:rPr lang="en" dirty="0" err="1">
                          <a:latin typeface="Palatino Linotype" pitchFamily="18" charset="0"/>
                        </a:rPr>
                        <a:t>anorectal</a:t>
                      </a:r>
                      <a:r>
                        <a:rPr lang="en" dirty="0">
                          <a:latin typeface="Palatino Linotype" pitchFamily="18" charset="0"/>
                        </a:rPr>
                        <a:t> </a:t>
                      </a:r>
                      <a:r>
                        <a:rPr lang="en" dirty="0" err="1">
                          <a:latin typeface="Palatino Linotype" pitchFamily="18" charset="0"/>
                        </a:rPr>
                        <a:t>wetting </a:t>
                      </a:r>
                      <a:r>
                        <a:rPr lang="en" dirty="0">
                          <a:latin typeface="Palatino Linotype" pitchFamily="18" charset="0"/>
                        </a:rPr>
                        <a:t>: </a:t>
                      </a:r>
                      <a:r>
                        <a:rPr lang="en" baseline="0" dirty="0">
                          <a:latin typeface="Palatino Linotype" pitchFamily="18" charset="0"/>
                        </a:rPr>
                        <a:t>boils, fistulas, </a:t>
                      </a:r>
                      <a:r>
                        <a:rPr lang="en" baseline="0" dirty="0" err="1">
                          <a:latin typeface="Palatino Linotype" pitchFamily="18" charset="0"/>
                        </a:rPr>
                        <a:t>fissures , irritable colon </a:t>
                      </a:r>
                      <a:r>
                        <a:rPr lang="en" baseline="0" dirty="0">
                          <a:latin typeface="Palatino Linotype" pitchFamily="18" charset="0"/>
                        </a:rPr>
                        <a:t>syndrome , diarrhea of any cause, tumors, </a:t>
                      </a:r>
                      <a:r>
                        <a:rPr lang="en" baseline="0" dirty="0" err="1">
                          <a:latin typeface="Palatino Linotype" pitchFamily="18" charset="0"/>
                        </a:rPr>
                        <a:t>condylomas</a:t>
                      </a:r>
                      <a:r>
                        <a:rPr lang="en" baseline="0" dirty="0">
                          <a:latin typeface="Palatino Linotype" pitchFamily="18" charset="0"/>
                        </a:rPr>
                        <a:t> </a:t>
                      </a:r>
                      <a:endParaRPr lang="x-none" dirty="0">
                        <a:latin typeface="Palatino Linotype" pitchFamily="18" charset="0"/>
                      </a:endParaRPr>
                    </a:p>
                  </a:txBody>
                  <a:tcPr/>
                </a:tc>
                <a:extLst>
                  <a:ext uri="{0D108BD9-81ED-4DB2-BD59-A6C34878D82A}">
                    <a16:rowId xmlns="" xmlns:a16="http://schemas.microsoft.com/office/drawing/2014/main" val="10003"/>
                  </a:ext>
                </a:extLst>
              </a:tr>
            </a:tbl>
          </a:graphicData>
        </a:graphic>
      </p:graphicFrame>
      <p:sp>
        <p:nvSpPr>
          <p:cNvPr id="4" name="TextBox 3"/>
          <p:cNvSpPr txBox="1"/>
          <p:nvPr/>
        </p:nvSpPr>
        <p:spPr>
          <a:xfrm>
            <a:off x="38100" y="3048000"/>
            <a:ext cx="9144000" cy="3000821"/>
          </a:xfrm>
          <a:prstGeom prst="rect">
            <a:avLst/>
          </a:prstGeom>
          <a:noFill/>
        </p:spPr>
        <p:txBody>
          <a:bodyPr wrap="square" rtlCol="0">
            <a:spAutoFit/>
          </a:bodyPr>
          <a:lstStyle/>
          <a:p>
            <a:pPr marL="285750" indent="-285750">
              <a:lnSpc>
                <a:spcPct val="150000"/>
              </a:lnSpc>
              <a:buFont typeface="Arial" pitchFamily="34" charset="0"/>
              <a:buChar char="•"/>
            </a:pPr>
            <a:r>
              <a:rPr lang="en" dirty="0">
                <a:latin typeface="Palatino Linotype" pitchFamily="18" charset="0"/>
              </a:rPr>
              <a:t>Basis: contamination </a:t>
            </a:r>
            <a:r>
              <a:rPr lang="en" dirty="0" err="1">
                <a:latin typeface="Palatino Linotype" pitchFamily="18" charset="0"/>
              </a:rPr>
              <a:t>of the perianal </a:t>
            </a:r>
            <a:r>
              <a:rPr lang="en" dirty="0">
                <a:latin typeface="Palatino Linotype" pitchFamily="18" charset="0"/>
              </a:rPr>
              <a:t>skin </a:t>
            </a:r>
            <a:r>
              <a:rPr lang="en" dirty="0" err="1">
                <a:latin typeface="Palatino Linotype" pitchFamily="18" charset="0"/>
              </a:rPr>
              <a:t>with ingredients</a:t>
            </a:r>
            <a:r>
              <a:rPr lang="en" dirty="0">
                <a:latin typeface="Palatino Linotype" pitchFamily="18" charset="0"/>
              </a:rPr>
              <a:t> </a:t>
            </a:r>
            <a:r>
              <a:rPr lang="en" dirty="0" err="1">
                <a:latin typeface="Palatino Linotype" pitchFamily="18" charset="0"/>
              </a:rPr>
              <a:t>feces</a:t>
            </a:r>
            <a:endParaRPr lang="x-none" dirty="0">
              <a:latin typeface="Palatino Linotype" pitchFamily="18" charset="0"/>
            </a:endParaRPr>
          </a:p>
          <a:p>
            <a:pPr>
              <a:lnSpc>
                <a:spcPct val="150000"/>
              </a:lnSpc>
            </a:pPr>
            <a:r>
              <a:rPr lang="en" b="1" dirty="0">
                <a:latin typeface="Palatino Linotype" pitchFamily="18" charset="0"/>
              </a:rPr>
              <a:t>Clinical picture: </a:t>
            </a:r>
            <a:r>
              <a:rPr lang="en" dirty="0">
                <a:latin typeface="Palatino Linotype" pitchFamily="18" charset="0"/>
              </a:rPr>
              <a:t>itching from insignificant to unbearable, with damage to the skin due to scratching</a:t>
            </a:r>
          </a:p>
          <a:p>
            <a:pPr>
              <a:lnSpc>
                <a:spcPct val="150000"/>
              </a:lnSpc>
            </a:pPr>
            <a:r>
              <a:rPr lang="en" b="1" dirty="0">
                <a:latin typeface="Palatino Linotype" pitchFamily="18" charset="0"/>
              </a:rPr>
              <a:t>Diagnosis: </a:t>
            </a:r>
            <a:r>
              <a:rPr lang="en" dirty="0">
                <a:latin typeface="Palatino Linotype" pitchFamily="18" charset="0"/>
              </a:rPr>
              <a:t>history, inspection of </a:t>
            </a:r>
            <a:r>
              <a:rPr lang="en" dirty="0" err="1">
                <a:latin typeface="Palatino Linotype" pitchFamily="18" charset="0"/>
              </a:rPr>
              <a:t>the perianal </a:t>
            </a:r>
            <a:r>
              <a:rPr lang="en" dirty="0">
                <a:latin typeface="Palatino Linotype" pitchFamily="18" charset="0"/>
              </a:rPr>
              <a:t>region, skin swab (for fungi), skin biopsy</a:t>
            </a:r>
          </a:p>
          <a:p>
            <a:pPr>
              <a:lnSpc>
                <a:spcPct val="150000"/>
              </a:lnSpc>
            </a:pPr>
            <a:r>
              <a:rPr lang="en" b="1" dirty="0">
                <a:latin typeface="Palatino Linotype" pitchFamily="18" charset="0"/>
              </a:rPr>
              <a:t>Therapy: </a:t>
            </a:r>
            <a:r>
              <a:rPr lang="en" dirty="0">
                <a:latin typeface="Palatino Linotype" pitchFamily="18" charset="0"/>
              </a:rPr>
              <a:t>causal, hygiene of the perianal region, hydrocortisone enemas 2 times a day for 2 weeks</a:t>
            </a:r>
          </a:p>
        </p:txBody>
      </p:sp>
    </p:spTree>
    <p:extLst>
      <p:ext uri="{BB962C8B-B14F-4D97-AF65-F5344CB8AC3E}">
        <p14:creationId xmlns="" xmlns:p14="http://schemas.microsoft.com/office/powerpoint/2010/main" val="866652343"/>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 y="0"/>
            <a:ext cx="8839200" cy="6740307"/>
          </a:xfrm>
          <a:prstGeom prst="rect">
            <a:avLst/>
          </a:prstGeom>
          <a:noFill/>
        </p:spPr>
        <p:txBody>
          <a:bodyPr wrap="square" rtlCol="0">
            <a:spAutoFit/>
          </a:bodyPr>
          <a:lstStyle/>
          <a:p>
            <a:pPr>
              <a:lnSpc>
                <a:spcPct val="150000"/>
              </a:lnSpc>
            </a:pPr>
            <a:r>
              <a:rPr lang="en" b="1" dirty="0">
                <a:solidFill>
                  <a:srgbClr val="FF0000"/>
                </a:solidFill>
                <a:latin typeface="Palatino Linotype" pitchFamily="18" charset="0"/>
              </a:rPr>
              <a:t>ANAL FISSURES ( </a:t>
            </a:r>
            <a:r>
              <a:rPr lang="en" b="1" dirty="0" err="1">
                <a:solidFill>
                  <a:srgbClr val="FF0000"/>
                </a:solidFill>
                <a:latin typeface="Palatino Linotype" pitchFamily="18" charset="0"/>
              </a:rPr>
              <a:t>Fissurae </a:t>
            </a:r>
            <a:r>
              <a:rPr lang="en" b="1" dirty="0">
                <a:solidFill>
                  <a:srgbClr val="FF0000"/>
                </a:solidFill>
                <a:latin typeface="Palatino Linotype" pitchFamily="18" charset="0"/>
              </a:rPr>
              <a:t>in </a:t>
            </a:r>
            <a:r>
              <a:rPr lang="en" b="1" dirty="0" err="1">
                <a:solidFill>
                  <a:srgbClr val="FF0000"/>
                </a:solidFill>
                <a:latin typeface="Palatino Linotype" pitchFamily="18" charset="0"/>
              </a:rPr>
              <a:t>ano </a:t>
            </a:r>
            <a:r>
              <a:rPr lang="en" b="1" dirty="0">
                <a:solidFill>
                  <a:srgbClr val="FF0000"/>
                </a:solidFill>
                <a:latin typeface="Palatino Linotype" pitchFamily="18" charset="0"/>
              </a:rPr>
              <a:t>)</a:t>
            </a:r>
          </a:p>
          <a:p>
            <a:pPr marL="285750" indent="-285750">
              <a:lnSpc>
                <a:spcPct val="150000"/>
              </a:lnSpc>
              <a:buFont typeface="Arial" pitchFamily="34" charset="0"/>
              <a:buChar char="•"/>
            </a:pPr>
            <a:r>
              <a:rPr lang="en" dirty="0">
                <a:latin typeface="Palatino Linotype" pitchFamily="18" charset="0"/>
              </a:rPr>
              <a:t>Longitudinal </a:t>
            </a:r>
            <a:r>
              <a:rPr lang="en" dirty="0" err="1">
                <a:latin typeface="Palatino Linotype" pitchFamily="18" charset="0"/>
              </a:rPr>
              <a:t>fissures </a:t>
            </a:r>
            <a:r>
              <a:rPr lang="en" dirty="0">
                <a:latin typeface="Palatino Linotype" pitchFamily="18" charset="0"/>
              </a:rPr>
              <a:t>in the lower anal canal</a:t>
            </a:r>
          </a:p>
          <a:p>
            <a:pPr marL="285750" indent="-285750">
              <a:lnSpc>
                <a:spcPct val="150000"/>
              </a:lnSpc>
              <a:buFont typeface="Arial" pitchFamily="34" charset="0"/>
              <a:buChar char="•"/>
            </a:pPr>
            <a:r>
              <a:rPr lang="en" dirty="0">
                <a:latin typeface="Palatino Linotype" pitchFamily="18" charset="0"/>
              </a:rPr>
              <a:t>Etiology: hard stool, </a:t>
            </a:r>
            <a:r>
              <a:rPr lang="en" dirty="0" err="1">
                <a:latin typeface="Palatino Linotype" pitchFamily="18" charset="0"/>
              </a:rPr>
              <a:t>stenoses</a:t>
            </a:r>
            <a:r>
              <a:rPr lang="en" dirty="0">
                <a:latin typeface="Palatino Linotype" pitchFamily="18" charset="0"/>
              </a:rPr>
              <a:t> </a:t>
            </a:r>
          </a:p>
          <a:p>
            <a:pPr>
              <a:lnSpc>
                <a:spcPct val="150000"/>
              </a:lnSpc>
            </a:pPr>
            <a:r>
              <a:rPr lang="en" b="1" dirty="0">
                <a:latin typeface="Palatino Linotype" pitchFamily="18" charset="0"/>
              </a:rPr>
              <a:t>Clinical picture: </a:t>
            </a:r>
            <a:r>
              <a:rPr lang="en" dirty="0">
                <a:latin typeface="Palatino Linotype" pitchFamily="18" charset="0"/>
              </a:rPr>
              <a:t>pain, burning, discomfort during </a:t>
            </a:r>
            <a:r>
              <a:rPr lang="en" dirty="0" err="1">
                <a:latin typeface="Palatino Linotype" pitchFamily="18" charset="0"/>
              </a:rPr>
              <a:t>defecation </a:t>
            </a:r>
            <a:r>
              <a:rPr lang="en" dirty="0">
                <a:latin typeface="Palatino Linotype" pitchFamily="18" charset="0"/>
              </a:rPr>
              <a:t>and continues for some time after, itching, appearance of fresh blood</a:t>
            </a:r>
          </a:p>
          <a:p>
            <a:pPr>
              <a:lnSpc>
                <a:spcPct val="150000"/>
              </a:lnSpc>
            </a:pPr>
            <a:r>
              <a:rPr lang="en" b="1" dirty="0">
                <a:latin typeface="Palatino Linotype" pitchFamily="18" charset="0"/>
              </a:rPr>
              <a:t>Diagnosis: </a:t>
            </a:r>
            <a:r>
              <a:rPr lang="en" dirty="0">
                <a:latin typeface="Palatino Linotype" pitchFamily="18" charset="0"/>
              </a:rPr>
              <a:t>history, inspection-acute: redness and bleeding, chronic: fibrin at the bottom, digital rectal examination: local induration, sphincter spasm </a:t>
            </a:r>
            <a:r>
              <a:rPr lang="en" b="1" dirty="0">
                <a:latin typeface="Palatino Linotype" pitchFamily="18" charset="0"/>
              </a:rPr>
              <a:t>Therapy: </a:t>
            </a:r>
            <a:r>
              <a:rPr lang="en" dirty="0">
                <a:latin typeface="Palatino Linotype" pitchFamily="18" charset="0"/>
              </a:rPr>
              <a:t>facilitate bowel movement, surgery: manual dilation of the anus</a:t>
            </a:r>
          </a:p>
          <a:p>
            <a:pPr>
              <a:lnSpc>
                <a:spcPct val="150000"/>
              </a:lnSpc>
            </a:pPr>
            <a:r>
              <a:rPr lang="en" b="1" dirty="0">
                <a:solidFill>
                  <a:srgbClr val="FF0000"/>
                </a:solidFill>
                <a:latin typeface="Palatino Linotype" pitchFamily="18" charset="0"/>
              </a:rPr>
              <a:t>SHORT-TERM PROCTALGIA ( </a:t>
            </a:r>
            <a:r>
              <a:rPr lang="en" b="1" dirty="0" err="1">
                <a:solidFill>
                  <a:srgbClr val="FF0000"/>
                </a:solidFill>
                <a:latin typeface="Palatino Linotype" pitchFamily="18" charset="0"/>
              </a:rPr>
              <a:t>Proctalgia</a:t>
            </a:r>
            <a:r>
              <a:rPr lang="en" b="1" dirty="0">
                <a:solidFill>
                  <a:srgbClr val="FF0000"/>
                </a:solidFill>
                <a:latin typeface="Palatino Linotype" pitchFamily="18" charset="0"/>
              </a:rPr>
              <a:t> </a:t>
            </a:r>
            <a:r>
              <a:rPr lang="en" b="1" dirty="0" err="1">
                <a:solidFill>
                  <a:srgbClr val="FF0000"/>
                </a:solidFill>
                <a:latin typeface="Palatino Linotype" pitchFamily="18" charset="0"/>
              </a:rPr>
              <a:t>fugax </a:t>
            </a:r>
            <a:r>
              <a:rPr lang="en" b="1" dirty="0">
                <a:solidFill>
                  <a:srgbClr val="FF0000"/>
                </a:solidFill>
                <a:latin typeface="Palatino Linotype" pitchFamily="18" charset="0"/>
              </a:rPr>
              <a:t>)</a:t>
            </a:r>
          </a:p>
          <a:p>
            <a:pPr marL="285750" indent="-285750">
              <a:lnSpc>
                <a:spcPct val="150000"/>
              </a:lnSpc>
              <a:buFont typeface="Arial" pitchFamily="34" charset="0"/>
              <a:buChar char="•"/>
            </a:pPr>
            <a:r>
              <a:rPr lang="en" dirty="0">
                <a:latin typeface="Palatino Linotype" pitchFamily="18" charset="0"/>
              </a:rPr>
              <a:t>Episodic, very strong pain in the rectum, above </a:t>
            </a:r>
            <a:r>
              <a:rPr lang="en" dirty="0" err="1">
                <a:latin typeface="Palatino Linotype" pitchFamily="18" charset="0"/>
              </a:rPr>
              <a:t>the anus </a:t>
            </a:r>
            <a:r>
              <a:rPr lang="en" dirty="0">
                <a:latin typeface="Palatino Linotype" pitchFamily="18" charset="0"/>
              </a:rPr>
              <a:t>, lasting from a few seconds to a few minutes</a:t>
            </a:r>
          </a:p>
          <a:p>
            <a:pPr marL="285750" indent="-285750">
              <a:lnSpc>
                <a:spcPct val="150000"/>
              </a:lnSpc>
              <a:buFont typeface="Arial" pitchFamily="34" charset="0"/>
              <a:buChar char="•"/>
            </a:pPr>
            <a:r>
              <a:rPr lang="en" dirty="0">
                <a:latin typeface="Palatino Linotype" pitchFamily="18" charset="0"/>
              </a:rPr>
              <a:t>It is not associated with bowel movements and organic </a:t>
            </a:r>
            <a:r>
              <a:rPr lang="en" dirty="0" err="1">
                <a:latin typeface="Palatino Linotype" pitchFamily="18" charset="0"/>
              </a:rPr>
              <a:t>diseases</a:t>
            </a:r>
            <a:endParaRPr lang="x-none" dirty="0">
              <a:latin typeface="Palatino Linotype" pitchFamily="18" charset="0"/>
            </a:endParaRPr>
          </a:p>
          <a:p>
            <a:pPr marL="285750" indent="-285750">
              <a:lnSpc>
                <a:spcPct val="150000"/>
              </a:lnSpc>
              <a:buFont typeface="Arial" pitchFamily="34" charset="0"/>
              <a:buChar char="•"/>
            </a:pPr>
            <a:r>
              <a:rPr lang="en" dirty="0">
                <a:latin typeface="Palatino Linotype" pitchFamily="18" charset="0"/>
              </a:rPr>
              <a:t>A frequent occurrence in SIK</a:t>
            </a:r>
          </a:p>
          <a:p>
            <a:pPr>
              <a:lnSpc>
                <a:spcPct val="150000"/>
              </a:lnSpc>
            </a:pPr>
            <a:r>
              <a:rPr lang="en" b="1" dirty="0">
                <a:latin typeface="Palatino Linotype" pitchFamily="18" charset="0"/>
              </a:rPr>
              <a:t>Probable cause: </a:t>
            </a:r>
            <a:r>
              <a:rPr lang="en" dirty="0" err="1">
                <a:latin typeface="Palatino Linotype" pitchFamily="18" charset="0"/>
              </a:rPr>
              <a:t>spasm </a:t>
            </a:r>
            <a:r>
              <a:rPr lang="en" dirty="0">
                <a:latin typeface="Palatino Linotype" pitchFamily="18" charset="0"/>
              </a:rPr>
              <a:t>m. </a:t>
            </a:r>
            <a:r>
              <a:rPr lang="en" dirty="0" err="1">
                <a:latin typeface="Palatino Linotype" pitchFamily="18" charset="0"/>
              </a:rPr>
              <a:t>pubococcygeus</a:t>
            </a:r>
            <a:endParaRPr lang="x-none" dirty="0">
              <a:latin typeface="Palatino Linotype" pitchFamily="18" charset="0"/>
            </a:endParaRPr>
          </a:p>
          <a:p>
            <a:pPr>
              <a:lnSpc>
                <a:spcPct val="150000"/>
              </a:lnSpc>
            </a:pPr>
            <a:r>
              <a:rPr lang="en" b="1" dirty="0">
                <a:latin typeface="Palatino Linotype" pitchFamily="18" charset="0"/>
              </a:rPr>
              <a:t>Therapy: </a:t>
            </a:r>
            <a:r>
              <a:rPr lang="en" dirty="0">
                <a:latin typeface="Palatino Linotype" pitchFamily="18" charset="0"/>
              </a:rPr>
              <a:t>heat or pressure on </a:t>
            </a:r>
            <a:r>
              <a:rPr lang="en" dirty="0" err="1">
                <a:latin typeface="Palatino Linotype" pitchFamily="18" charset="0"/>
              </a:rPr>
              <a:t>the perineum</a:t>
            </a:r>
            <a:endParaRPr lang="x-none" dirty="0">
              <a:latin typeface="Palatino Linotype" pitchFamily="18" charset="0"/>
            </a:endParaRPr>
          </a:p>
          <a:p>
            <a:pPr>
              <a:lnSpc>
                <a:spcPct val="150000"/>
              </a:lnSpc>
            </a:pPr>
            <a:r>
              <a:rPr lang="en" b="1" dirty="0">
                <a:solidFill>
                  <a:srgbClr val="FF0000"/>
                </a:solidFill>
                <a:latin typeface="Palatino Linotype" pitchFamily="18" charset="0"/>
              </a:rPr>
              <a:t>COCCYGODYNIA - </a:t>
            </a:r>
            <a:r>
              <a:rPr lang="en" dirty="0">
                <a:latin typeface="Palatino Linotype" pitchFamily="18" charset="0"/>
              </a:rPr>
              <a:t>in coccyx </a:t>
            </a:r>
            <a:r>
              <a:rPr lang="en">
                <a:latin typeface="Palatino Linotype" pitchFamily="18" charset="0"/>
              </a:rPr>
              <a:t>trauma</a:t>
            </a:r>
          </a:p>
        </p:txBody>
      </p:sp>
    </p:spTree>
    <p:extLst>
      <p:ext uri="{BB962C8B-B14F-4D97-AF65-F5344CB8AC3E}">
        <p14:creationId xmlns="" xmlns:p14="http://schemas.microsoft.com/office/powerpoint/2010/main" val="21582743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2295" y="3541295"/>
            <a:ext cx="4572000" cy="1754326"/>
          </a:xfrm>
          <a:prstGeom prst="rect">
            <a:avLst/>
          </a:prstGeom>
        </p:spPr>
        <p:txBody>
          <a:bodyPr>
            <a:spAutoFit/>
          </a:bodyPr>
          <a:lstStyle/>
          <a:p>
            <a:r>
              <a:rPr lang="en" sz="1200" dirty="0">
                <a:solidFill>
                  <a:schemeClr val="tx1"/>
                </a:solidFill>
                <a:latin typeface="Palatino Linotype" pitchFamily="18" charset="0"/>
              </a:rPr>
              <a:t>a) Normal appearance </a:t>
            </a:r>
            <a:r>
              <a:rPr lang="en" sz="1200" dirty="0" err="1">
                <a:solidFill>
                  <a:schemeClr val="tx1"/>
                </a:solidFill>
                <a:latin typeface="Palatino Linotype" pitchFamily="18" charset="0"/>
              </a:rPr>
              <a:t>of the mucous membrane</a:t>
            </a:r>
            <a:r>
              <a:rPr lang="en" sz="1200" dirty="0">
                <a:solidFill>
                  <a:schemeClr val="tx1"/>
                </a:solidFill>
                <a:latin typeface="Palatino Linotype" pitchFamily="18" charset="0"/>
              </a:rPr>
              <a:t> </a:t>
            </a:r>
            <a:r>
              <a:rPr lang="en" sz="1200" dirty="0" err="1">
                <a:solidFill>
                  <a:schemeClr val="tx1"/>
                </a:solidFill>
                <a:latin typeface="Palatino Linotype" pitchFamily="18" charset="0"/>
              </a:rPr>
              <a:t>jejunum </a:t>
            </a:r>
            <a:r>
              <a:rPr lang="en" sz="1200" dirty="0">
                <a:solidFill>
                  <a:schemeClr val="tx1"/>
                </a:solidFill>
                <a:latin typeface="Palatino Linotype" pitchFamily="18" charset="0"/>
              </a:rPr>
              <a:t>: tall and slender villi, </a:t>
            </a:r>
            <a:r>
              <a:rPr lang="en" sz="1200" dirty="0" err="1">
                <a:solidFill>
                  <a:schemeClr val="tx1"/>
                </a:solidFill>
                <a:latin typeface="Palatino Linotype" pitchFamily="18" charset="0"/>
              </a:rPr>
              <a:t>crypts </a:t>
            </a:r>
            <a:r>
              <a:rPr lang="en" sz="1200" dirty="0">
                <a:solidFill>
                  <a:schemeClr val="tx1"/>
                </a:solidFill>
                <a:latin typeface="Palatino Linotype" pitchFamily="18" charset="0"/>
              </a:rPr>
              <a:t>of normal depth, cylindrical and clearly polarized </a:t>
            </a:r>
            <a:r>
              <a:rPr lang="en" sz="1200" dirty="0" err="1">
                <a:solidFill>
                  <a:schemeClr val="tx1"/>
                </a:solidFill>
                <a:latin typeface="Palatino Linotype" pitchFamily="18" charset="0"/>
              </a:rPr>
              <a:t>enterocytes </a:t>
            </a:r>
            <a:r>
              <a:rPr lang="en" sz="1200" dirty="0">
                <a:solidFill>
                  <a:schemeClr val="tx1"/>
                </a:solidFill>
                <a:latin typeface="Palatino Linotype" pitchFamily="18" charset="0"/>
              </a:rPr>
              <a:t>, lamina </a:t>
            </a:r>
            <a:r>
              <a:rPr lang="en" sz="1200" dirty="0" err="1">
                <a:solidFill>
                  <a:schemeClr val="tx1"/>
                </a:solidFill>
                <a:latin typeface="Palatino Linotype" pitchFamily="18" charset="0"/>
              </a:rPr>
              <a:t>propria </a:t>
            </a:r>
            <a:r>
              <a:rPr lang="en" sz="1200" dirty="0">
                <a:solidFill>
                  <a:schemeClr val="tx1"/>
                </a:solidFill>
                <a:latin typeface="Palatino Linotype" pitchFamily="18" charset="0"/>
              </a:rPr>
              <a:t>with normal </a:t>
            </a:r>
            <a:r>
              <a:rPr lang="en" sz="1200" dirty="0" err="1">
                <a:solidFill>
                  <a:schemeClr val="tx1"/>
                </a:solidFill>
                <a:latin typeface="Palatino Linotype" pitchFamily="18" charset="0"/>
              </a:rPr>
              <a:t>representation</a:t>
            </a:r>
            <a:r>
              <a:rPr lang="en" sz="1200" dirty="0">
                <a:solidFill>
                  <a:schemeClr val="tx1"/>
                </a:solidFill>
                <a:latin typeface="Palatino Linotype" pitchFamily="18" charset="0"/>
              </a:rPr>
              <a:t> </a:t>
            </a:r>
            <a:r>
              <a:rPr lang="en" sz="1200" dirty="0" err="1">
                <a:solidFill>
                  <a:schemeClr val="tx1"/>
                </a:solidFill>
                <a:latin typeface="Palatino Linotype" pitchFamily="18" charset="0"/>
              </a:rPr>
              <a:t>mononuclear </a:t>
            </a:r>
            <a:r>
              <a:rPr lang="en" sz="1200" dirty="0">
                <a:solidFill>
                  <a:schemeClr val="tx1"/>
                </a:solidFill>
                <a:latin typeface="Palatino Linotype" pitchFamily="18" charset="0"/>
              </a:rPr>
              <a:t>cells</a:t>
            </a:r>
          </a:p>
          <a:p>
            <a:endParaRPr lang="x-none" sz="1200" dirty="0">
              <a:latin typeface="Palatino Linotype" pitchFamily="18" charset="0"/>
            </a:endParaRPr>
          </a:p>
          <a:p>
            <a:r>
              <a:rPr lang="en" sz="1200" dirty="0">
                <a:solidFill>
                  <a:schemeClr val="tx1"/>
                </a:solidFill>
                <a:latin typeface="Palatino Linotype" pitchFamily="18" charset="0"/>
              </a:rPr>
              <a:t>b) </a:t>
            </a:r>
            <a:r>
              <a:rPr lang="en" sz="1200" dirty="0" err="1">
                <a:solidFill>
                  <a:schemeClr val="tx1"/>
                </a:solidFill>
                <a:latin typeface="Palatino Linotype" pitchFamily="18" charset="0"/>
              </a:rPr>
              <a:t>Subtotal </a:t>
            </a:r>
            <a:r>
              <a:rPr lang="en" sz="1200" dirty="0">
                <a:solidFill>
                  <a:schemeClr val="tx1"/>
                </a:solidFill>
                <a:latin typeface="Palatino Linotype" pitchFamily="18" charset="0"/>
              </a:rPr>
              <a:t>atrophy of villi in patients with </a:t>
            </a:r>
            <a:r>
              <a:rPr lang="en" sz="1200" dirty="0" err="1">
                <a:solidFill>
                  <a:schemeClr val="tx1"/>
                </a:solidFill>
                <a:latin typeface="Palatino Linotype" pitchFamily="18" charset="0"/>
              </a:rPr>
              <a:t>celiac </a:t>
            </a:r>
            <a:r>
              <a:rPr lang="en" sz="1200" dirty="0">
                <a:solidFill>
                  <a:schemeClr val="tx1"/>
                </a:solidFill>
                <a:latin typeface="Palatino Linotype" pitchFamily="18" charset="0"/>
              </a:rPr>
              <a:t>disease: </a:t>
            </a:r>
            <a:r>
              <a:rPr lang="en" sz="1200" dirty="0" err="1">
                <a:solidFill>
                  <a:schemeClr val="tx1"/>
                </a:solidFill>
                <a:latin typeface="Palatino Linotype" pitchFamily="18" charset="0"/>
              </a:rPr>
              <a:t>atrophic villi </a:t>
            </a:r>
            <a:r>
              <a:rPr lang="en" sz="1200" dirty="0">
                <a:solidFill>
                  <a:schemeClr val="tx1"/>
                </a:solidFill>
                <a:latin typeface="Palatino Linotype" pitchFamily="18" charset="0"/>
              </a:rPr>
              <a:t>, deep </a:t>
            </a:r>
            <a:r>
              <a:rPr lang="en" sz="1200" dirty="0" err="1">
                <a:solidFill>
                  <a:schemeClr val="tx1"/>
                </a:solidFill>
                <a:latin typeface="Palatino Linotype" pitchFamily="18" charset="0"/>
              </a:rPr>
              <a:t>crypts , enterocytes</a:t>
            </a:r>
            <a:r>
              <a:rPr lang="en" sz="1200" dirty="0">
                <a:solidFill>
                  <a:schemeClr val="tx1"/>
                </a:solidFill>
                <a:latin typeface="Palatino Linotype" pitchFamily="18" charset="0"/>
              </a:rPr>
              <a:t> </a:t>
            </a:r>
            <a:r>
              <a:rPr lang="en" sz="1200" dirty="0" err="1">
                <a:solidFill>
                  <a:schemeClr val="tx1"/>
                </a:solidFill>
                <a:latin typeface="Palatino Linotype" pitchFamily="18" charset="0"/>
              </a:rPr>
              <a:t>cuboidal </a:t>
            </a:r>
            <a:r>
              <a:rPr lang="en" sz="1200" dirty="0">
                <a:solidFill>
                  <a:schemeClr val="tx1"/>
                </a:solidFill>
                <a:latin typeface="Palatino Linotype" pitchFamily="18" charset="0"/>
              </a:rPr>
              <a:t>and </a:t>
            </a:r>
            <a:r>
              <a:rPr lang="en" sz="1200" dirty="0" err="1">
                <a:solidFill>
                  <a:schemeClr val="tx1"/>
                </a:solidFill>
                <a:latin typeface="Palatino Linotype" pitchFamily="18" charset="0"/>
              </a:rPr>
              <a:t>basophilic with loss </a:t>
            </a:r>
            <a:r>
              <a:rPr lang="en" sz="1200" dirty="0">
                <a:solidFill>
                  <a:schemeClr val="tx1"/>
                </a:solidFill>
                <a:latin typeface="Palatino Linotype" pitchFamily="18" charset="0"/>
              </a:rPr>
              <a:t>of nuclear polarization, </a:t>
            </a:r>
            <a:r>
              <a:rPr lang="en" sz="1200" dirty="0" err="1">
                <a:solidFill>
                  <a:schemeClr val="tx1"/>
                </a:solidFill>
                <a:latin typeface="Palatino Linotype" pitchFamily="18" charset="0"/>
              </a:rPr>
              <a:t>pronounced mononuclear </a:t>
            </a:r>
            <a:r>
              <a:rPr lang="en" sz="1200" dirty="0">
                <a:solidFill>
                  <a:schemeClr val="tx1"/>
                </a:solidFill>
                <a:latin typeface="Palatino Linotype" pitchFamily="18" charset="0"/>
              </a:rPr>
              <a:t>infiltration in the lamina propria</a:t>
            </a:r>
          </a:p>
        </p:txBody>
      </p:sp>
      <p:pic>
        <p:nvPicPr>
          <p:cNvPr id="5" name="Picture 4" descr="http://www.perpetuum-lab.com.hr/uploads/monthly_05_2014/ccs-1-0-99058300-1400056386.jpg"/>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76200" y="304800"/>
            <a:ext cx="5029200" cy="3200400"/>
          </a:xfrm>
          <a:prstGeom prst="rect">
            <a:avLst/>
          </a:prstGeom>
          <a:noFill/>
          <a:ln>
            <a:noFill/>
          </a:ln>
        </p:spPr>
      </p:pic>
      <p:pic>
        <p:nvPicPr>
          <p:cNvPr id="6" name="Picture 5" descr="http://www.herba-centar.com/images/032012/resice.jpg"/>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5105400" y="4267200"/>
            <a:ext cx="3810000" cy="2223808"/>
          </a:xfrm>
          <a:prstGeom prst="rect">
            <a:avLst/>
          </a:prstGeom>
          <a:noFill/>
          <a:ln>
            <a:noFill/>
          </a:ln>
        </p:spPr>
      </p:pic>
      <p:sp>
        <p:nvSpPr>
          <p:cNvPr id="7" name="Rectangle 6"/>
          <p:cNvSpPr/>
          <p:nvPr/>
        </p:nvSpPr>
        <p:spPr>
          <a:xfrm>
            <a:off x="76201" y="304800"/>
            <a:ext cx="5029200" cy="381000"/>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 sz="1200" dirty="0">
                <a:latin typeface="Palatino Linotype" pitchFamily="18" charset="0"/>
              </a:rPr>
              <a:t>Normal </a:t>
            </a:r>
            <a:r>
              <a:rPr lang="en" sz="1200" dirty="0" err="1">
                <a:latin typeface="Palatino Linotype" pitchFamily="18" charset="0"/>
              </a:rPr>
              <a:t>mucosa</a:t>
            </a:r>
            <a:r>
              <a:rPr lang="en" sz="1200" dirty="0">
                <a:latin typeface="Palatino Linotype" pitchFamily="18" charset="0"/>
              </a:rPr>
              <a:t>                      </a:t>
            </a:r>
            <a:r>
              <a:rPr lang="en" sz="1200" dirty="0" err="1">
                <a:latin typeface="Palatino Linotype" pitchFamily="18" charset="0"/>
              </a:rPr>
              <a:t>Mucous membrane </a:t>
            </a:r>
            <a:r>
              <a:rPr lang="en" sz="1200" dirty="0">
                <a:latin typeface="Palatino Linotype" pitchFamily="18" charset="0"/>
              </a:rPr>
              <a:t>at CB</a:t>
            </a:r>
          </a:p>
        </p:txBody>
      </p:sp>
      <p:sp>
        <p:nvSpPr>
          <p:cNvPr id="8" name="Rectangle 7"/>
          <p:cNvSpPr/>
          <p:nvPr/>
        </p:nvSpPr>
        <p:spPr>
          <a:xfrm>
            <a:off x="5105401" y="6184174"/>
            <a:ext cx="3809999" cy="457200"/>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 sz="1200" dirty="0">
                <a:latin typeface="Palatino Linotype" pitchFamily="18" charset="0"/>
              </a:rPr>
              <a:t>Healthy villus </a:t>
            </a:r>
            <a:r>
              <a:rPr lang="en" sz="1200" dirty="0" err="1">
                <a:latin typeface="Palatino Linotype" pitchFamily="18" charset="0"/>
              </a:rPr>
              <a:t>Atrophic </a:t>
            </a:r>
            <a:r>
              <a:rPr lang="en" sz="1200" dirty="0">
                <a:latin typeface="Palatino Linotype" pitchFamily="18" charset="0"/>
              </a:rPr>
              <a:t>villus</a:t>
            </a:r>
          </a:p>
        </p:txBody>
      </p:sp>
      <p:sp>
        <p:nvSpPr>
          <p:cNvPr id="9" name="TextBox 8"/>
          <p:cNvSpPr txBox="1"/>
          <p:nvPr/>
        </p:nvSpPr>
        <p:spPr>
          <a:xfrm>
            <a:off x="1676400" y="729734"/>
            <a:ext cx="385042" cy="369332"/>
          </a:xfrm>
          <a:prstGeom prst="rect">
            <a:avLst/>
          </a:prstGeom>
          <a:noFill/>
        </p:spPr>
        <p:txBody>
          <a:bodyPr wrap="none" rtlCol="0">
            <a:spAutoFit/>
          </a:bodyPr>
          <a:lstStyle/>
          <a:p>
            <a:r>
              <a:rPr lang="en" b="1" dirty="0">
                <a:latin typeface="Palatino Linotype" pitchFamily="18" charset="0"/>
              </a:rPr>
              <a:t>a)</a:t>
            </a:r>
          </a:p>
        </p:txBody>
      </p:sp>
      <p:sp>
        <p:nvSpPr>
          <p:cNvPr id="10" name="TextBox 9"/>
          <p:cNvSpPr txBox="1"/>
          <p:nvPr/>
        </p:nvSpPr>
        <p:spPr>
          <a:xfrm>
            <a:off x="4495800" y="729734"/>
            <a:ext cx="402674" cy="369332"/>
          </a:xfrm>
          <a:prstGeom prst="rect">
            <a:avLst/>
          </a:prstGeom>
          <a:noFill/>
        </p:spPr>
        <p:txBody>
          <a:bodyPr wrap="none" rtlCol="0">
            <a:spAutoFit/>
          </a:bodyPr>
          <a:lstStyle/>
          <a:p>
            <a:r>
              <a:rPr lang="en" b="1" dirty="0">
                <a:latin typeface="Palatino Linotype" pitchFamily="18" charset="0"/>
              </a:rPr>
              <a:t>b)</a:t>
            </a:r>
          </a:p>
        </p:txBody>
      </p:sp>
    </p:spTree>
    <p:extLst>
      <p:ext uri="{BB962C8B-B14F-4D97-AF65-F5344CB8AC3E}">
        <p14:creationId xmlns="" xmlns:p14="http://schemas.microsoft.com/office/powerpoint/2010/main" val="253452435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XID" val="1"/>
  <p:tag name="SID" val="268"/>
</p:tagLst>
</file>

<file path=ppt/tags/tag2.xml><?xml version="1.0" encoding="utf-8"?>
<p:tagLst xmlns:a="http://schemas.openxmlformats.org/drawingml/2006/main" xmlns:r="http://schemas.openxmlformats.org/officeDocument/2006/relationships" xmlns:p="http://schemas.openxmlformats.org/presentationml/2006/main">
  <p:tag name="PXID" val="1"/>
  <p:tag name="SID" val="726"/>
  <p:tag name="NOPREFERENCE" val="False"/>
  <p:tag name="DELIMITERS" val="3.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1079</TotalTime>
  <Words>8373</Words>
  <Application>Microsoft Office PowerPoint</Application>
  <PresentationFormat>On-screen Show (4:3)</PresentationFormat>
  <Paragraphs>1015</Paragraphs>
  <Slides>88</Slides>
  <Notes>4</Notes>
  <HiddenSlides>0</HiddenSlides>
  <MMClips>0</MMClips>
  <ScaleCrop>false</ScaleCrop>
  <HeadingPairs>
    <vt:vector size="6" baseType="variant">
      <vt:variant>
        <vt:lpstr>Theme</vt:lpstr>
      </vt:variant>
      <vt:variant>
        <vt:i4>1</vt:i4>
      </vt:variant>
      <vt:variant>
        <vt:lpstr>Embedded OLE Servers</vt:lpstr>
      </vt:variant>
      <vt:variant>
        <vt:i4>0</vt:i4>
      </vt:variant>
      <vt:variant>
        <vt:lpstr>Slide Titles</vt:lpstr>
      </vt:variant>
      <vt:variant>
        <vt:i4>88</vt:i4>
      </vt:variant>
    </vt:vector>
  </HeadingPairs>
  <TitlesOfParts>
    <vt:vector size="89" baseType="lpstr">
      <vt:lpstr>Office Theme</vt:lpstr>
      <vt:lpstr>Slide 1</vt:lpstr>
      <vt:lpstr> Malabsorption syndrome</vt:lpstr>
      <vt:lpstr>Malabsorption syndrome</vt:lpstr>
      <vt:lpstr>Malabsorption syndrome</vt:lpstr>
      <vt:lpstr>Malabsorption syndrome</vt:lpstr>
      <vt:lpstr>Celiac disease  </vt:lpstr>
      <vt:lpstr>Definition</vt:lpstr>
      <vt:lpstr>Pathology</vt:lpstr>
      <vt:lpstr>Slide 9</vt:lpstr>
      <vt:lpstr>Etiology and pathogenesis</vt:lpstr>
      <vt:lpstr>Etiology and pathogenesis</vt:lpstr>
      <vt:lpstr>clinical picture</vt:lpstr>
      <vt:lpstr>clinical picture</vt:lpstr>
      <vt:lpstr>clinical picture</vt:lpstr>
      <vt:lpstr>clinical picture</vt:lpstr>
      <vt:lpstr>Physical findings</vt:lpstr>
      <vt:lpstr>Diagnosis</vt:lpstr>
      <vt:lpstr>Complications</vt:lpstr>
      <vt:lpstr>Rap you _</vt:lpstr>
      <vt:lpstr>Tropical sprue</vt:lpstr>
      <vt:lpstr>Whipple's disease  </vt:lpstr>
      <vt:lpstr>Definition</vt:lpstr>
      <vt:lpstr>Small intestine and systemic manifestations</vt:lpstr>
      <vt:lpstr>clinical picture</vt:lpstr>
      <vt:lpstr>Physical findings</vt:lpstr>
      <vt:lpstr>Slide 26</vt:lpstr>
      <vt:lpstr>Gastroenteropathies with protein loss  </vt:lpstr>
      <vt:lpstr>Definition</vt:lpstr>
      <vt:lpstr>Etiology</vt:lpstr>
      <vt:lpstr>Etiology</vt:lpstr>
      <vt:lpstr>Loss of plasma proteins through the gastrointestinal tract in healthy subjects</vt:lpstr>
      <vt:lpstr>Increased loss of plasma proteins</vt:lpstr>
      <vt:lpstr>Diseases that cause obstruction of lymphatic channels</vt:lpstr>
      <vt:lpstr>Diseases that cause obstruction of lymphatic channels</vt:lpstr>
      <vt:lpstr>Diagnosis</vt:lpstr>
      <vt:lpstr>Inflammatory bowel diseases:  ulcerative colitis and Crohn's disease  </vt:lpstr>
      <vt:lpstr>Inflammatory bowel diseases </vt:lpstr>
      <vt:lpstr>Inflammatory bowel diseases</vt:lpstr>
      <vt:lpstr>Slide 39</vt:lpstr>
      <vt:lpstr>Controlled balance of defense and attack</vt:lpstr>
      <vt:lpstr>TNF- α is a key mediator in the pathogenesis of inflammatory bowel diseases</vt:lpstr>
      <vt:lpstr>Ulcerative colitis - localization</vt:lpstr>
      <vt:lpstr>Ulcerative colitis - characteristics </vt:lpstr>
      <vt:lpstr>Assessment of disease activity, Truelovec , Witss</vt:lpstr>
      <vt:lpstr>Assessment of disease activity, Truelovec , Witss  </vt:lpstr>
      <vt:lpstr>Diagnosis of ulcerative colitis</vt:lpstr>
      <vt:lpstr>Physical examination , laboratory analyses</vt:lpstr>
      <vt:lpstr>Endoscopically and histological findings</vt:lpstr>
      <vt:lpstr>Radiological findings</vt:lpstr>
      <vt:lpstr>Complications ulcerative colitis</vt:lpstr>
      <vt:lpstr>Crohn's disease</vt:lpstr>
      <vt:lpstr>Crohn's disease, characteristics</vt:lpstr>
      <vt:lpstr>Clinical forms of the disease, Vienna classification</vt:lpstr>
      <vt:lpstr>Diagnosis of Crohn's disease</vt:lpstr>
      <vt:lpstr>Lab analysis </vt:lpstr>
      <vt:lpstr>Assessment activities diseases</vt:lpstr>
      <vt:lpstr>Colonoscopic , histological and radiological finding</vt:lpstr>
      <vt:lpstr>Extraintestinal manifestations IBD</vt:lpstr>
      <vt:lpstr>IBD and malignancy diseases</vt:lpstr>
      <vt:lpstr>Therapy IBD</vt:lpstr>
      <vt:lpstr>Other enteritis and colitis</vt:lpstr>
      <vt:lpstr>Diarrhea associated with antibiotic use</vt:lpstr>
      <vt:lpstr>Radiation damage to the intestine ( enteritis , colitis et proctitis propter irradiation</vt:lpstr>
      <vt:lpstr>Radiation damage to the intestine ( enteritis , colitis et proctitis propter irradiation</vt:lpstr>
      <vt:lpstr>Intestinal tuberculosis ( Tuberculosis intestines )</vt:lpstr>
      <vt:lpstr>Slide 66</vt:lpstr>
      <vt:lpstr>Diverticuli of the stomach, small and large intestine  </vt:lpstr>
      <vt:lpstr>Stomach diverticulum</vt:lpstr>
      <vt:lpstr>Diverticula of the small intestine</vt:lpstr>
      <vt:lpstr>Diverticula of the small intestine</vt:lpstr>
      <vt:lpstr>McKellow diverticulum</vt:lpstr>
      <vt:lpstr>Colonic diverticula</vt:lpstr>
      <vt:lpstr>Complicated diverticulosis disease</vt:lpstr>
      <vt:lpstr>Complicated diverticulosis disease</vt:lpstr>
      <vt:lpstr>Complicated diverticulosis disease</vt:lpstr>
      <vt:lpstr>IRRITABLE COLUMN SYNDROME  </vt:lpstr>
      <vt:lpstr>Slide 77</vt:lpstr>
      <vt:lpstr>Slide 78</vt:lpstr>
      <vt:lpstr>  Pathophysiology of SIK</vt:lpstr>
      <vt:lpstr>Slide 80</vt:lpstr>
      <vt:lpstr>Slide 81</vt:lpstr>
      <vt:lpstr>Slide 82</vt:lpstr>
      <vt:lpstr>Slide 83</vt:lpstr>
      <vt:lpstr>ANORECTAL DISEASES</vt:lpstr>
      <vt:lpstr>Slide 85</vt:lpstr>
      <vt:lpstr>Slide 86</vt:lpstr>
      <vt:lpstr>Slide 87</vt:lpstr>
      <vt:lpstr>Slide 88</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Синдром лоше апсорпције Syndroma malabsorptionis</dc:title>
  <dc:creator>MISEL</dc:creator>
  <cp:lastModifiedBy>Zeljko</cp:lastModifiedBy>
  <cp:revision>106</cp:revision>
  <dcterms:created xsi:type="dcterms:W3CDTF">2015-07-26T09:55:51Z</dcterms:created>
  <dcterms:modified xsi:type="dcterms:W3CDTF">2024-02-15T22:15:43Z</dcterms:modified>
</cp:coreProperties>
</file>